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9" r:id="rId6"/>
    <p:sldId id="268" r:id="rId7"/>
    <p:sldId id="259" r:id="rId8"/>
    <p:sldId id="267" r:id="rId9"/>
    <p:sldId id="260" r:id="rId10"/>
    <p:sldId id="270" r:id="rId11"/>
    <p:sldId id="262" r:id="rId12"/>
    <p:sldId id="263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0F"/>
    <a:srgbClr val="6DA0A1"/>
    <a:srgbClr val="79AAAB"/>
    <a:srgbClr val="2A548C"/>
    <a:srgbClr val="5A567F"/>
    <a:srgbClr val="858585"/>
    <a:srgbClr val="939393"/>
    <a:srgbClr val="5B9D9E"/>
    <a:srgbClr val="56999A"/>
    <a:srgbClr val="072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052736"/>
            <a:ext cx="3958208" cy="4248471"/>
          </a:xfrm>
        </p:spPr>
        <p:txBody>
          <a:bodyPr/>
          <a:lstStyle/>
          <a:p>
            <a:pPr algn="r"/>
            <a:r>
              <a:rPr lang="uk-UA" dirty="0">
                <a:solidFill>
                  <a:srgbClr val="0070C0"/>
                </a:solidFill>
              </a:rPr>
              <a:t>РИНОК БУДІВЕЛЬНИХ МЕТАЛЕВИХ КОНСТРУКЦІЙ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2" y="1233296"/>
            <a:ext cx="721782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5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РІШЕННЯ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" y="1628800"/>
            <a:ext cx="8820000" cy="4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0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ОЧІКУВАНІ РЕЗУЛЬТАТИ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" y="1557272"/>
            <a:ext cx="797538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СТРУКТУРА РИНКУ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1686" y="1211831"/>
            <a:ext cx="715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Myriad Pro" panose="020B0503030403020204"/>
              </a:rPr>
              <a:t>20%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6762" y="2965068"/>
            <a:ext cx="715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Myriad Pro" panose="020B0503030403020204"/>
              </a:rPr>
              <a:t>35%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848" y="4715406"/>
            <a:ext cx="715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Myriad Pro" panose="020B0503030403020204"/>
              </a:rPr>
              <a:t>45%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54077" y="1523903"/>
            <a:ext cx="1363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300" b="1" dirty="0">
                <a:solidFill>
                  <a:schemeClr val="bg1"/>
                </a:solidFill>
                <a:latin typeface="Myriad Pro" panose="020B0503030403020204"/>
              </a:rPr>
              <a:t>Несучі конструкції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69267" y="1523904"/>
            <a:ext cx="1363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b="1" dirty="0">
                <a:solidFill>
                  <a:schemeClr val="bg1"/>
                </a:solidFill>
                <a:latin typeface="Myriad Pro" panose="020B0503030403020204"/>
              </a:rPr>
              <a:t>Інженерні споруди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61603" y="4346074"/>
            <a:ext cx="112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900" b="1" dirty="0">
                <a:solidFill>
                  <a:schemeClr val="bg1"/>
                </a:solidFill>
                <a:latin typeface="Myriad Pro" panose="020B0503030403020204"/>
              </a:rPr>
              <a:t>Огороджувальні</a:t>
            </a:r>
          </a:p>
          <a:p>
            <a:pPr algn="r"/>
            <a:r>
              <a:rPr lang="uk-UA" sz="900" b="1" dirty="0">
                <a:solidFill>
                  <a:schemeClr val="bg1"/>
                </a:solidFill>
                <a:latin typeface="Myriad Pro" panose="020B0503030403020204"/>
              </a:rPr>
              <a:t>конструкції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" y="793496"/>
            <a:ext cx="7920000" cy="52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НЕРЕАЛІЗОВАНИЙ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ПОТЕНЦІАЛ </a:t>
            </a:r>
            <a:r>
              <a:rPr lang="uk-UA" sz="3200" dirty="0"/>
              <a:t>РИНКУ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8121" y="1570656"/>
            <a:ext cx="4735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b="1" dirty="0">
                <a:solidFill>
                  <a:schemeClr val="tx2"/>
                </a:solidFill>
                <a:latin typeface="Myriad Pro" panose="020B0503030403020204"/>
              </a:rPr>
              <a:t>Використання сталі на 1 особу (кг/рік)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022593" y="2061678"/>
            <a:ext cx="5127687" cy="4096619"/>
            <a:chOff x="4105330" y="1297069"/>
            <a:chExt cx="5127687" cy="409661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330" y="1297069"/>
              <a:ext cx="5127687" cy="409661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164288" y="4869160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179,9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10194" y="4133554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204,8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21255" y="2312009"/>
              <a:ext cx="691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2000" b="1" dirty="0">
                  <a:solidFill>
                    <a:srgbClr val="FBCE0F"/>
                  </a:solidFill>
                  <a:latin typeface="Myriad Pro" panose="020B0503030403020204"/>
                </a:rPr>
                <a:t>74,7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19661" y="4172565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237,7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433545" y="3566997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402,5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427848" y="2594116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627,4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918761" y="1625080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331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510194" y="1319392"/>
              <a:ext cx="691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179,1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971938" y="1753071"/>
            <a:ext cx="18345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BCE0F"/>
                </a:solidFill>
                <a:latin typeface="Myriad Pro" panose="020B0503030403020204"/>
              </a:rPr>
              <a:t>501</a:t>
            </a:r>
            <a:r>
              <a:rPr lang="uk-UA" sz="2800" b="1" dirty="0">
                <a:solidFill>
                  <a:srgbClr val="FBCE0F"/>
                </a:solidFill>
                <a:latin typeface="Myriad Pro" panose="020B0503030403020204"/>
              </a:rPr>
              <a:t>%</a:t>
            </a:r>
          </a:p>
          <a:p>
            <a:pPr algn="ct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профіцит виробництва сталі</a:t>
            </a:r>
          </a:p>
          <a:p>
            <a:pPr algn="ct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В Україні</a:t>
            </a:r>
            <a:b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</a:br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 у порівнянні із споживанням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776702" y="3967016"/>
            <a:ext cx="2337135" cy="1974530"/>
            <a:chOff x="725836" y="4644084"/>
            <a:chExt cx="2337135" cy="197453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056781" y="4644084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solidFill>
                    <a:srgbClr val="FBCE0F"/>
                  </a:solidFill>
                  <a:latin typeface="Myriad Pro" panose="020B0503030403020204"/>
                </a:rPr>
                <a:t>Дефіцит сталі: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36" y="4956700"/>
              <a:ext cx="246102" cy="1661914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008291" y="5244407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Чехія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08291" y="4928971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Румунія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08291" y="5559843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Угорщина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08291" y="5875279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Польща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08291" y="6190716"/>
              <a:ext cx="1834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Болгарія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380504" y="4913582"/>
              <a:ext cx="682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FBCE0F"/>
                  </a:solidFill>
                  <a:latin typeface="Myriad Pro" panose="020B0503030403020204"/>
                </a:rPr>
                <a:t>-21%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380504" y="5205066"/>
              <a:ext cx="682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FBCE0F"/>
                  </a:solidFill>
                  <a:latin typeface="Myriad Pro" panose="020B0503030403020204"/>
                </a:rPr>
                <a:t>-31%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380504" y="5544454"/>
              <a:ext cx="682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FBCE0F"/>
                  </a:solidFill>
                  <a:latin typeface="Myriad Pro" panose="020B0503030403020204"/>
                </a:rPr>
                <a:t>-38%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380504" y="5866650"/>
              <a:ext cx="682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FBCE0F"/>
                  </a:solidFill>
                  <a:latin typeface="Myriad Pro" panose="020B0503030403020204"/>
                </a:rPr>
                <a:t>-33%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380504" y="6155187"/>
              <a:ext cx="682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FBCE0F"/>
                  </a:solidFill>
                  <a:latin typeface="Myriad Pro" panose="020B0503030403020204"/>
                </a:rPr>
                <a:t>-60%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56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ВЗАЄМОВІДНОСИНИ</a:t>
            </a:r>
            <a:br>
              <a:rPr lang="uk-UA" sz="3200" dirty="0"/>
            </a:br>
            <a:r>
              <a:rPr lang="uk-UA" sz="3200" dirty="0"/>
              <a:t>ДЕРЖАВИ ТА БІЗНЕСУ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34253" cy="4525963"/>
          </a:xfrm>
        </p:spPr>
      </p:pic>
    </p:spTree>
    <p:extLst>
      <p:ext uri="{BB962C8B-B14F-4D97-AF65-F5344CB8AC3E}">
        <p14:creationId xmlns:p14="http://schemas.microsoft.com/office/powerpoint/2010/main" val="117955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800200"/>
          </a:xfrm>
          <a:solidFill>
            <a:srgbClr val="4D70A3"/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2200" b="1" dirty="0">
                <a:solidFill>
                  <a:schemeClr val="bg1"/>
                </a:solidFill>
              </a:rPr>
              <a:t>УКРАЇНА ВИКОРИСТОВУЄ </a:t>
            </a:r>
            <a:br>
              <a:rPr lang="uk-UA" sz="2200" b="1" dirty="0">
                <a:solidFill>
                  <a:schemeClr val="bg1"/>
                </a:solidFill>
              </a:rPr>
            </a:br>
            <a:r>
              <a:rPr lang="uk-UA" sz="2200" b="1" dirty="0">
                <a:solidFill>
                  <a:schemeClr val="bg1"/>
                </a:solidFill>
              </a:rPr>
              <a:t>ЛИШЕ </a:t>
            </a:r>
            <a:r>
              <a:rPr lang="uk-UA" b="1" dirty="0">
                <a:solidFill>
                  <a:schemeClr val="bg1"/>
                </a:solidFill>
              </a:rPr>
              <a:t>20%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2200" b="1" dirty="0">
                <a:solidFill>
                  <a:schemeClr val="bg1"/>
                </a:solidFill>
              </a:rPr>
              <a:t>ПОТЕНЦІАЛУ РИНКУ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6" t="8406" r="5917"/>
          <a:stretch/>
        </p:blipFill>
        <p:spPr>
          <a:xfrm>
            <a:off x="0" y="0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АНАЛІЗ ЯКОСТІ </a:t>
            </a:r>
            <a:br>
              <a:rPr lang="uk-UA" sz="3200" dirty="0"/>
            </a:br>
            <a:r>
              <a:rPr lang="uk-UA" sz="3200" dirty="0"/>
              <a:t>РЕГУЛЯТОРНОГО ПОЛЯ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2009024"/>
            <a:ext cx="8280000" cy="34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НАВАНТАЖЕННЯ НА БІЗНЕС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704856" cy="454397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39552" y="5373216"/>
            <a:ext cx="4032448" cy="1089993"/>
            <a:chOff x="683568" y="5435351"/>
            <a:chExt cx="4032448" cy="108999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34864" r="89786" b="44536"/>
            <a:stretch/>
          </p:blipFill>
          <p:spPr>
            <a:xfrm>
              <a:off x="683568" y="5435351"/>
              <a:ext cx="360040" cy="93610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78729" y="5517232"/>
              <a:ext cx="38164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Витрати бізнесу на регулювання за 1 рік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8" y="6002124"/>
              <a:ext cx="3672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  <a:t>Вважають регулювання потрібним</a:t>
              </a:r>
              <a:br>
                <a:rPr lang="uk-UA" sz="1400" b="1" dirty="0">
                  <a:solidFill>
                    <a:schemeClr val="tx2"/>
                  </a:solidFill>
                  <a:latin typeface="Myriad Pro" panose="020B0503030403020204"/>
                </a:rPr>
              </a:br>
              <a:r>
                <a:rPr lang="uk-UA" sz="1400" i="1" dirty="0">
                  <a:solidFill>
                    <a:schemeClr val="tx2"/>
                  </a:solidFill>
                  <a:latin typeface="Myriad Pro" panose="020B0503030403020204"/>
                </a:rPr>
                <a:t>(за результатами опитування)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49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КОРУПЦІЙНІ РИЗИКИ ІНСТРУМЕНТІВ РЕГУЛЮВАННЯ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35945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Ліцензія на будівництво IV і V категорій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24544" y="36327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Кваліфікаційний сертифікат </a:t>
            </a:r>
            <a:b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</a:br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(інженер-проектувальник)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630527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Ліцензія на вогнезахист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05548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Сертифікат відповідності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944" y="3062577"/>
            <a:ext cx="383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Дозвіл на роботи підвищеної небезпеки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524" y="2360172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chemeClr val="tx2"/>
                </a:solidFill>
                <a:latin typeface="Myriad Pro" panose="020B0503030403020204"/>
              </a:rPr>
              <a:t>Дозвіл на рух негабаритного транспорту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40352" y="206084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/>
                </a:solidFill>
                <a:latin typeface="Myriad Pro" panose="020B0503030403020204"/>
              </a:rPr>
              <a:t>6,4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40352" y="278257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/>
                </a:solidFill>
                <a:latin typeface="Myriad Pro" panose="020B0503030403020204"/>
              </a:rPr>
              <a:t>5,4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40352" y="350430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/>
                </a:solidFill>
                <a:latin typeface="Myriad Pro" panose="020B0503030403020204"/>
              </a:rPr>
              <a:t>3,9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40352" y="422603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/>
                </a:solidFill>
                <a:latin typeface="Myriad Pro" panose="020B0503030403020204"/>
              </a:rPr>
              <a:t>2,4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40352" y="4947767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/>
                </a:solidFill>
                <a:latin typeface="Myriad Pro" panose="020B0503030403020204"/>
              </a:rPr>
              <a:t>1,0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34822"/>
            <a:ext cx="4087110" cy="40319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065595" y="1585354"/>
            <a:ext cx="853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rgbClr val="0E63AF"/>
                </a:solidFill>
                <a:latin typeface="Myriad Pro" panose="020B0503030403020204"/>
              </a:rPr>
              <a:t>ВИСОКІ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5683942"/>
            <a:ext cx="853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b="1" dirty="0">
                <a:solidFill>
                  <a:srgbClr val="666666"/>
                </a:solidFill>
                <a:latin typeface="Myriad Pro" panose="020B0503030403020204"/>
              </a:rPr>
              <a:t>НИЗЬКІ</a:t>
            </a:r>
          </a:p>
        </p:txBody>
      </p:sp>
    </p:spTree>
    <p:extLst>
      <p:ext uri="{BB962C8B-B14F-4D97-AF65-F5344CB8AC3E}">
        <p14:creationId xmlns:p14="http://schemas.microsoft.com/office/powerpoint/2010/main" val="421781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ТЕХНІЧНЕ РЕГУЛЮВАННЯ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8" y="1413296"/>
            <a:ext cx="80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2865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1497</TotalTime>
  <Words>123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BRDO Corporate Presentation Шаблон</vt:lpstr>
      <vt:lpstr>РИНОК БУДІВЕЛЬНИХ МЕТАЛЕВИХ КОНСТРУКЦІЙ</vt:lpstr>
      <vt:lpstr>СТРУКТУРА РИНКУ</vt:lpstr>
      <vt:lpstr>НЕРЕАЛІЗОВАНИЙ  ПОТЕНЦІАЛ РИНКУ</vt:lpstr>
      <vt:lpstr>ВЗАЄМОВІДНОСИНИ ДЕРЖАВИ ТА БІЗНЕСУ</vt:lpstr>
      <vt:lpstr>Презентация PowerPoint</vt:lpstr>
      <vt:lpstr>АНАЛІЗ ЯКОСТІ  РЕГУЛЯТОРНОГО ПОЛЯ</vt:lpstr>
      <vt:lpstr>НАВАНТАЖЕННЯ НА БІЗНЕС</vt:lpstr>
      <vt:lpstr>КОРУПЦІЙНІ РИЗИКИ ІНСТРУМЕНТІВ РЕГУЛЮВАННЯ</vt:lpstr>
      <vt:lpstr>ТЕХНІЧНЕ РЕГУЛЮВАННЯ</vt:lpstr>
      <vt:lpstr>Презентация PowerPoint</vt:lpstr>
      <vt:lpstr>РІШЕННЯ</vt:lpstr>
      <vt:lpstr>ОЧІКУВАНІ РЕЗУЛЬТАТИ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БУДІВЕЛЬНИХ МЕТАЛЕВИХ КОНСТРУКЦІЙ</dc:title>
  <dc:creator>Vitalik</dc:creator>
  <cp:lastModifiedBy>Vitalik</cp:lastModifiedBy>
  <cp:revision>59</cp:revision>
  <cp:lastPrinted>2017-04-27T15:00:49Z</cp:lastPrinted>
  <dcterms:created xsi:type="dcterms:W3CDTF">2017-03-20T07:56:39Z</dcterms:created>
  <dcterms:modified xsi:type="dcterms:W3CDTF">2017-05-03T14:07:26Z</dcterms:modified>
</cp:coreProperties>
</file>