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75" r:id="rId4"/>
    <p:sldId id="280" r:id="rId5"/>
    <p:sldId id="284" r:id="rId6"/>
    <p:sldId id="285" r:id="rId7"/>
    <p:sldId id="265" r:id="rId8"/>
    <p:sldId id="277" r:id="rId9"/>
    <p:sldId id="292" r:id="rId10"/>
    <p:sldId id="276" r:id="rId11"/>
    <p:sldId id="288" r:id="rId12"/>
    <p:sldId id="289" r:id="rId13"/>
    <p:sldId id="290" r:id="rId14"/>
    <p:sldId id="291" r:id="rId15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E"/>
    <a:srgbClr val="FFFFFF"/>
    <a:srgbClr val="F2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75" autoAdjust="0"/>
  </p:normalViewPr>
  <p:slideViewPr>
    <p:cSldViewPr>
      <p:cViewPr>
        <p:scale>
          <a:sx n="66" d="100"/>
          <a:sy n="66" d="100"/>
        </p:scale>
        <p:origin x="128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145D9-4109-4C52-A348-F9569F220C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47C17-EF7D-4A1D-B061-5205AB654399}">
      <dgm:prSet custT="1"/>
      <dgm:spPr/>
      <dgm:t>
        <a:bodyPr/>
        <a:lstStyle/>
        <a:p>
          <a:r>
            <a:rPr lang="ru-RU" sz="1800" b="1" u="none" dirty="0">
              <a:latin typeface="Myriad Pro" panose="020B0503030403020204" pitchFamily="34" charset="0"/>
            </a:rPr>
            <a:t>35</a:t>
          </a:r>
          <a:r>
            <a:rPr lang="ru-RU" sz="1800" b="1" u="none">
              <a:latin typeface="Myriad Pro" panose="020B0503030403020204" pitchFamily="34" charset="0"/>
            </a:rPr>
            <a:t>% </a:t>
          </a:r>
          <a:r>
            <a:rPr lang="ru-RU" sz="1800" u="none">
              <a:latin typeface="Myriad Pro" panose="020B0503030403020204" pitchFamily="34" charset="0"/>
            </a:rPr>
            <a:t>регуляторних </a:t>
          </a:r>
          <a:r>
            <a:rPr lang="ru-RU" sz="1800" u="none" dirty="0" err="1">
              <a:latin typeface="Myriad Pro" panose="020B0503030403020204" pitchFamily="34" charset="0"/>
            </a:rPr>
            <a:t>актів</a:t>
          </a:r>
          <a:r>
            <a:rPr lang="ru-RU" sz="1800" u="none" dirty="0">
              <a:latin typeface="Myriad Pro" panose="020B0503030403020204" pitchFamily="34" charset="0"/>
            </a:rPr>
            <a:t> </a:t>
          </a:r>
          <a:r>
            <a:rPr lang="ru-RU" sz="1800" u="none" dirty="0" err="1">
              <a:latin typeface="Myriad Pro" panose="020B0503030403020204" pitchFamily="34" charset="0"/>
            </a:rPr>
            <a:t>мають</a:t>
          </a:r>
          <a:r>
            <a:rPr lang="ru-RU" sz="1800" u="none" dirty="0">
              <a:latin typeface="Myriad Pro" panose="020B0503030403020204" pitchFamily="34" charset="0"/>
            </a:rPr>
            <a:t> </a:t>
          </a:r>
          <a:r>
            <a:rPr lang="ru-RU" sz="1800" b="1" u="none" dirty="0" err="1">
              <a:latin typeface="Myriad Pro" panose="020B0503030403020204" pitchFamily="34" charset="0"/>
            </a:rPr>
            <a:t>ознаки</a:t>
          </a:r>
          <a:r>
            <a:rPr lang="ru-RU" sz="1800" b="1" u="none" dirty="0">
              <a:latin typeface="Myriad Pro" panose="020B0503030403020204" pitchFamily="34" charset="0"/>
            </a:rPr>
            <a:t> </a:t>
          </a:r>
          <a:r>
            <a:rPr lang="ru-RU" sz="1800" b="1" u="none" dirty="0" err="1">
              <a:latin typeface="Myriad Pro" panose="020B0503030403020204" pitchFamily="34" charset="0"/>
            </a:rPr>
            <a:t>незаконності</a:t>
          </a:r>
          <a:r>
            <a:rPr lang="ru-RU" sz="1800" b="1" i="1" u="none" dirty="0">
              <a:latin typeface="Myriad Pro" panose="020B0503030403020204" pitchFamily="34" charset="0"/>
            </a:rPr>
            <a:t> </a:t>
          </a:r>
          <a:r>
            <a:rPr lang="ru-RU" sz="1800" u="none" dirty="0">
              <a:latin typeface="Myriad Pro" panose="020B0503030403020204" pitchFamily="34" charset="0"/>
            </a:rPr>
            <a:t>за </a:t>
          </a:r>
          <a:r>
            <a:rPr lang="ru-RU" sz="1800" u="none" dirty="0" err="1">
              <a:latin typeface="Myriad Pro" panose="020B0503030403020204" pitchFamily="34" charset="0"/>
            </a:rPr>
            <a:t>критерієм</a:t>
          </a:r>
          <a:r>
            <a:rPr lang="ru-RU" sz="1800" u="none" dirty="0">
              <a:latin typeface="Myriad Pro" panose="020B0503030403020204" pitchFamily="34" charset="0"/>
            </a:rPr>
            <a:t> </a:t>
          </a:r>
          <a:r>
            <a:rPr lang="ru-RU" sz="1800" u="none" dirty="0" err="1">
              <a:latin typeface="Myriad Pro" panose="020B0503030403020204" pitchFamily="34" charset="0"/>
            </a:rPr>
            <a:t>відсутності</a:t>
          </a:r>
          <a:r>
            <a:rPr lang="ru-RU" sz="1800" u="none" dirty="0">
              <a:latin typeface="Myriad Pro" panose="020B0503030403020204" pitchFamily="34" charset="0"/>
            </a:rPr>
            <a:t> </a:t>
          </a:r>
          <a:r>
            <a:rPr lang="ru-RU" sz="1800" u="none" dirty="0" err="1">
              <a:latin typeface="Myriad Pro" panose="020B0503030403020204" pitchFamily="34" charset="0"/>
            </a:rPr>
            <a:t>підстав</a:t>
          </a:r>
          <a:r>
            <a:rPr lang="ru-RU" sz="1800" u="none" dirty="0">
              <a:latin typeface="Myriad Pro" panose="020B0503030403020204" pitchFamily="34" charset="0"/>
            </a:rPr>
            <a:t> для </a:t>
          </a:r>
          <a:r>
            <a:rPr lang="ru-RU" sz="1800" u="none" dirty="0" err="1">
              <a:latin typeface="Myriad Pro" panose="020B0503030403020204" pitchFamily="34" charset="0"/>
            </a:rPr>
            <a:t>їх</a:t>
          </a:r>
          <a:r>
            <a:rPr lang="ru-RU" sz="1800" u="none" dirty="0">
              <a:latin typeface="Myriad Pro" panose="020B0503030403020204" pitchFamily="34" charset="0"/>
            </a:rPr>
            <a:t> </a:t>
          </a:r>
          <a:r>
            <a:rPr lang="ru-RU" sz="1800" u="none" dirty="0" err="1">
              <a:latin typeface="Myriad Pro" panose="020B0503030403020204" pitchFamily="34" charset="0"/>
            </a:rPr>
            <a:t>прийняття</a:t>
          </a:r>
          <a:r>
            <a:rPr lang="ru-RU" sz="1800" u="none" dirty="0">
              <a:latin typeface="Myriad Pro" panose="020B0503030403020204" pitchFamily="34" charset="0"/>
            </a:rPr>
            <a:t>, </a:t>
          </a:r>
          <a:r>
            <a:rPr lang="ru-RU" sz="1800" u="none" dirty="0" err="1">
              <a:latin typeface="Myriad Pro" panose="020B0503030403020204" pitchFamily="34" charset="0"/>
            </a:rPr>
            <a:t>визначених</a:t>
          </a:r>
          <a:r>
            <a:rPr lang="ru-RU" sz="1800" u="none" dirty="0">
              <a:latin typeface="Myriad Pro" panose="020B0503030403020204" pitchFamily="34" charset="0"/>
            </a:rPr>
            <a:t> законами </a:t>
          </a:r>
          <a:r>
            <a:rPr lang="ru-RU" sz="1800" u="none" dirty="0" err="1">
              <a:latin typeface="Myriad Pro" panose="020B0503030403020204" pitchFamily="34" charset="0"/>
            </a:rPr>
            <a:t>України</a:t>
          </a:r>
          <a:endParaRPr lang="ru-RU" sz="1800" u="none" dirty="0">
            <a:latin typeface="Myriad Pro" panose="020B0503030403020204" pitchFamily="34" charset="0"/>
          </a:endParaRPr>
        </a:p>
      </dgm:t>
    </dgm:pt>
    <dgm:pt modelId="{466086F6-2188-4A28-BB7C-2BEF2559D031}" type="parTrans" cxnId="{E2187AE1-B75D-4DF9-BF67-9EE59E6182CD}">
      <dgm:prSet/>
      <dgm:spPr/>
      <dgm:t>
        <a:bodyPr/>
        <a:lstStyle/>
        <a:p>
          <a:endParaRPr lang="ru-RU"/>
        </a:p>
      </dgm:t>
    </dgm:pt>
    <dgm:pt modelId="{1D140AD2-7624-4B43-BF87-E135DDA204C4}" type="sibTrans" cxnId="{E2187AE1-B75D-4DF9-BF67-9EE59E6182CD}">
      <dgm:prSet/>
      <dgm:spPr/>
      <dgm:t>
        <a:bodyPr/>
        <a:lstStyle/>
        <a:p>
          <a:endParaRPr lang="ru-RU"/>
        </a:p>
      </dgm:t>
    </dgm:pt>
    <dgm:pt modelId="{5D4D6E16-27D5-4678-B6FA-893125B8DF33}">
      <dgm:prSet custT="1"/>
      <dgm:spPr/>
      <dgm:t>
        <a:bodyPr/>
        <a:lstStyle/>
        <a:p>
          <a:r>
            <a:rPr lang="ru-RU" sz="1800" b="1" dirty="0">
              <a:latin typeface="Myriad Pro" panose="020B0503030403020204" pitchFamily="34" charset="0"/>
            </a:rPr>
            <a:t>11</a:t>
          </a:r>
          <a:r>
            <a:rPr lang="ru-RU" sz="1800" b="1">
              <a:latin typeface="Myriad Pro" panose="020B0503030403020204" pitchFamily="34" charset="0"/>
            </a:rPr>
            <a:t>%</a:t>
          </a:r>
          <a:r>
            <a:rPr lang="ru-RU" sz="1800">
              <a:latin typeface="Myriad Pro" panose="020B0503030403020204" pitchFamily="34" charset="0"/>
            </a:rPr>
            <a:t>  актів </a:t>
          </a:r>
          <a:r>
            <a:rPr lang="ru-RU" sz="1800" dirty="0">
              <a:latin typeface="Myriad Pro" panose="020B0503030403020204" pitchFamily="34" charset="0"/>
            </a:rPr>
            <a:t>є </a:t>
          </a:r>
          <a:r>
            <a:rPr lang="ru-RU" sz="1800" b="1" dirty="0" err="1">
              <a:latin typeface="Myriad Pro" panose="020B0503030403020204" pitchFamily="34" charset="0"/>
            </a:rPr>
            <a:t>неактуальними</a:t>
          </a:r>
          <a:r>
            <a:rPr lang="ru-RU" sz="1800" b="1" dirty="0">
              <a:latin typeface="Myriad Pro" panose="020B0503030403020204" pitchFamily="34" charset="0"/>
            </a:rPr>
            <a:t> </a:t>
          </a:r>
          <a:r>
            <a:rPr lang="ru-RU" sz="1800" dirty="0">
              <a:latin typeface="Myriad Pro" panose="020B0503030403020204" pitchFamily="34" charset="0"/>
            </a:rPr>
            <a:t>та </a:t>
          </a:r>
          <a:r>
            <a:rPr lang="ru-RU" sz="1800" dirty="0" err="1">
              <a:latin typeface="Myriad Pro" panose="020B0503030403020204" pitchFamily="34" charset="0"/>
            </a:rPr>
            <a:t>потребують</a:t>
          </a:r>
          <a:r>
            <a:rPr lang="ru-RU" sz="1800" dirty="0">
              <a:latin typeface="Myriad Pro" panose="020B0503030403020204" pitchFamily="34" charset="0"/>
            </a:rPr>
            <a:t> </a:t>
          </a:r>
          <a:r>
            <a:rPr lang="ru-RU" sz="1800" dirty="0" err="1">
              <a:latin typeface="Myriad Pro" panose="020B0503030403020204" pitchFamily="34" charset="0"/>
            </a:rPr>
            <a:t>скасування</a:t>
          </a:r>
          <a:r>
            <a:rPr lang="ru-RU" sz="1800" dirty="0">
              <a:latin typeface="Myriad Pro" panose="020B0503030403020204" pitchFamily="34" charset="0"/>
            </a:rPr>
            <a:t> </a:t>
          </a:r>
          <a:r>
            <a:rPr lang="ru-RU" sz="1800" dirty="0" err="1">
              <a:latin typeface="Myriad Pro" panose="020B0503030403020204" pitchFamily="34" charset="0"/>
            </a:rPr>
            <a:t>або</a:t>
          </a:r>
          <a:r>
            <a:rPr lang="ru-RU" sz="1800" dirty="0">
              <a:latin typeface="Myriad Pro" panose="020B0503030403020204" pitchFamily="34" charset="0"/>
            </a:rPr>
            <a:t> </a:t>
          </a:r>
          <a:r>
            <a:rPr lang="ru-RU" sz="1800" dirty="0" err="1">
              <a:latin typeface="Myriad Pro" panose="020B0503030403020204" pitchFamily="34" charset="0"/>
            </a:rPr>
            <a:t>приведення</a:t>
          </a:r>
          <a:r>
            <a:rPr lang="ru-RU" sz="1800" dirty="0">
              <a:latin typeface="Myriad Pro" panose="020B0503030403020204" pitchFamily="34" charset="0"/>
            </a:rPr>
            <a:t> </a:t>
          </a:r>
          <a:r>
            <a:rPr lang="ru-RU" sz="1800" dirty="0" err="1">
              <a:latin typeface="Myriad Pro" panose="020B0503030403020204" pitchFamily="34" charset="0"/>
            </a:rPr>
            <a:t>їх</a:t>
          </a:r>
          <a:r>
            <a:rPr lang="ru-RU" sz="1800" dirty="0">
              <a:latin typeface="Myriad Pro" panose="020B0503030403020204" pitchFamily="34" charset="0"/>
            </a:rPr>
            <a:t> у </a:t>
          </a:r>
          <a:r>
            <a:rPr lang="ru-RU" sz="1800" dirty="0" err="1">
              <a:latin typeface="Myriad Pro" panose="020B0503030403020204" pitchFamily="34" charset="0"/>
            </a:rPr>
            <a:t>відповідність</a:t>
          </a:r>
          <a:r>
            <a:rPr lang="ru-RU" sz="1800" dirty="0">
              <a:latin typeface="Myriad Pro" panose="020B0503030403020204" pitchFamily="34" charset="0"/>
            </a:rPr>
            <a:t> до </a:t>
          </a:r>
          <a:r>
            <a:rPr lang="ru-RU" sz="1800" dirty="0" err="1">
              <a:latin typeface="Myriad Pro" panose="020B0503030403020204" pitchFamily="34" charset="0"/>
            </a:rPr>
            <a:t>законодавста</a:t>
          </a:r>
          <a:endParaRPr lang="ru-RU" sz="1800" dirty="0">
            <a:latin typeface="Myriad Pro" panose="020B0503030403020204" pitchFamily="34" charset="0"/>
          </a:endParaRPr>
        </a:p>
      </dgm:t>
    </dgm:pt>
    <dgm:pt modelId="{F11231A9-E75A-49C2-9162-AA7021B1D329}" type="parTrans" cxnId="{00E2DEB4-31C8-484B-B734-4529B3815AE6}">
      <dgm:prSet/>
      <dgm:spPr/>
      <dgm:t>
        <a:bodyPr/>
        <a:lstStyle/>
        <a:p>
          <a:endParaRPr lang="ru-RU"/>
        </a:p>
      </dgm:t>
    </dgm:pt>
    <dgm:pt modelId="{EB1C8720-CC0D-4C3A-A155-061CF819E3EC}" type="sibTrans" cxnId="{00E2DEB4-31C8-484B-B734-4529B3815AE6}">
      <dgm:prSet/>
      <dgm:spPr/>
      <dgm:t>
        <a:bodyPr/>
        <a:lstStyle/>
        <a:p>
          <a:endParaRPr lang="ru-RU"/>
        </a:p>
      </dgm:t>
    </dgm:pt>
    <dgm:pt modelId="{27C6D048-B615-4928-A67E-7CFC14E8E9B3}">
      <dgm:prSet custT="1"/>
      <dgm:spPr/>
      <dgm:t>
        <a:bodyPr/>
        <a:lstStyle/>
        <a:p>
          <a:r>
            <a:rPr lang="ru-RU" sz="1800" dirty="0">
              <a:latin typeface="Myriad Pro" panose="020B0503030403020204" pitchFamily="34" charset="0"/>
            </a:rPr>
            <a:t>Не </a:t>
          </a:r>
          <a:r>
            <a:rPr lang="ru-RU" sz="1800" dirty="0" err="1">
              <a:latin typeface="Myriad Pro" panose="020B0503030403020204" pitchFamily="34" charset="0"/>
            </a:rPr>
            <a:t>визначено</a:t>
          </a:r>
          <a:r>
            <a:rPr lang="ru-RU" sz="1800" dirty="0">
              <a:latin typeface="Myriad Pro" panose="020B0503030403020204" pitchFamily="34" charset="0"/>
            </a:rPr>
            <a:t> ряд </a:t>
          </a:r>
          <a:r>
            <a:rPr lang="ru-RU" sz="1800" b="1" dirty="0" err="1">
              <a:latin typeface="Myriad Pro" panose="020B0503030403020204" pitchFamily="34" charset="0"/>
            </a:rPr>
            <a:t>базових</a:t>
          </a:r>
          <a:r>
            <a:rPr lang="ru-RU" sz="1800" b="1" dirty="0">
              <a:latin typeface="Myriad Pro" panose="020B0503030403020204" pitchFamily="34" charset="0"/>
            </a:rPr>
            <a:t> терм</a:t>
          </a:r>
          <a:r>
            <a:rPr lang="uk-UA" sz="1800" b="1" dirty="0" err="1">
              <a:latin typeface="Myriad Pro" panose="020B0503030403020204" pitchFamily="34" charset="0"/>
            </a:rPr>
            <a:t>інів</a:t>
          </a:r>
          <a:r>
            <a:rPr lang="uk-UA" sz="1800" dirty="0">
              <a:latin typeface="Myriad Pro" panose="020B0503030403020204" pitchFamily="34" charset="0"/>
            </a:rPr>
            <a:t>, таких як «річкове судно», «річковий порт», «капітан річкового порту»</a:t>
          </a:r>
          <a:endParaRPr lang="ru-RU" sz="1800" dirty="0">
            <a:latin typeface="Myriad Pro" panose="020B0503030403020204" pitchFamily="34" charset="0"/>
          </a:endParaRPr>
        </a:p>
      </dgm:t>
    </dgm:pt>
    <dgm:pt modelId="{1ECA5C63-BED7-4711-9D6B-B5FE4B972EF6}" type="parTrans" cxnId="{D3B6BA4C-DD7F-43C8-8252-F570B9682DDB}">
      <dgm:prSet/>
      <dgm:spPr/>
      <dgm:t>
        <a:bodyPr/>
        <a:lstStyle/>
        <a:p>
          <a:endParaRPr lang="ru-RU"/>
        </a:p>
      </dgm:t>
    </dgm:pt>
    <dgm:pt modelId="{71E6A4CA-DD67-468D-9DE7-09C158299B22}" type="sibTrans" cxnId="{D3B6BA4C-DD7F-43C8-8252-F570B9682DDB}">
      <dgm:prSet/>
      <dgm:spPr/>
      <dgm:t>
        <a:bodyPr/>
        <a:lstStyle/>
        <a:p>
          <a:endParaRPr lang="ru-RU"/>
        </a:p>
      </dgm:t>
    </dgm:pt>
    <dgm:pt modelId="{70867AC0-2356-4DC9-AA95-EB2330956482}">
      <dgm:prSet custT="1"/>
      <dgm:spPr/>
      <dgm:t>
        <a:bodyPr/>
        <a:lstStyle/>
        <a:p>
          <a:r>
            <a:rPr lang="uk-UA" sz="1800" dirty="0">
              <a:latin typeface="Myriad Pro" panose="020B0503030403020204" pitchFamily="34" charset="0"/>
            </a:rPr>
            <a:t>Відсутні деякі </a:t>
          </a:r>
          <a:r>
            <a:rPr lang="uk-UA" sz="1800" b="1" dirty="0">
              <a:latin typeface="Myriad Pro" panose="020B0503030403020204" pitchFamily="34" charset="0"/>
            </a:rPr>
            <a:t>передбачені законом </a:t>
          </a:r>
          <a:r>
            <a:rPr lang="uk-UA" sz="1800" dirty="0">
              <a:latin typeface="Myriad Pro" panose="020B0503030403020204" pitchFamily="34" charset="0"/>
            </a:rPr>
            <a:t>НПА:</a:t>
          </a:r>
          <a:endParaRPr lang="ru-RU" sz="1800" dirty="0">
            <a:latin typeface="Myriad Pro" panose="020B0503030403020204" pitchFamily="34" charset="0"/>
          </a:endParaRPr>
        </a:p>
      </dgm:t>
    </dgm:pt>
    <dgm:pt modelId="{328B7712-44AC-4DDE-9CDA-8E1FCE62CD12}" type="parTrans" cxnId="{1697249A-6708-4A93-B98B-FB11A1EA2FFB}">
      <dgm:prSet/>
      <dgm:spPr/>
      <dgm:t>
        <a:bodyPr/>
        <a:lstStyle/>
        <a:p>
          <a:endParaRPr lang="ru-RU"/>
        </a:p>
      </dgm:t>
    </dgm:pt>
    <dgm:pt modelId="{FEFDF111-F36E-4F10-BD5E-CA7E1A13386B}" type="sibTrans" cxnId="{1697249A-6708-4A93-B98B-FB11A1EA2FFB}">
      <dgm:prSet/>
      <dgm:spPr/>
      <dgm:t>
        <a:bodyPr/>
        <a:lstStyle/>
        <a:p>
          <a:endParaRPr lang="ru-RU"/>
        </a:p>
      </dgm:t>
    </dgm:pt>
    <dgm:pt modelId="{4F356935-3DDA-4B6E-9963-B1CEBBB5CFA3}">
      <dgm:prSet custT="1"/>
      <dgm:spPr/>
      <dgm:t>
        <a:bodyPr/>
        <a:lstStyle/>
        <a:p>
          <a:r>
            <a:rPr lang="uk-UA" sz="1800">
              <a:latin typeface="Myriad Pro" panose="020B0503030403020204" pitchFamily="34" charset="0"/>
            </a:rPr>
            <a:t>Методика розрахунку портових зборів</a:t>
          </a:r>
          <a:endParaRPr lang="ru-RU" sz="1800">
            <a:latin typeface="Myriad Pro" panose="020B0503030403020204" pitchFamily="34" charset="0"/>
          </a:endParaRPr>
        </a:p>
      </dgm:t>
    </dgm:pt>
    <dgm:pt modelId="{C1790473-5E5F-42C1-A779-DB7F5D0F1C70}" type="parTrans" cxnId="{94BD0B00-AA9F-4CB2-B26E-EEE8D4254683}">
      <dgm:prSet/>
      <dgm:spPr/>
      <dgm:t>
        <a:bodyPr/>
        <a:lstStyle/>
        <a:p>
          <a:endParaRPr lang="ru-RU"/>
        </a:p>
      </dgm:t>
    </dgm:pt>
    <dgm:pt modelId="{DBA96A48-17AB-47BC-AA9B-D947EC9B7DF3}" type="sibTrans" cxnId="{94BD0B00-AA9F-4CB2-B26E-EEE8D4254683}">
      <dgm:prSet/>
      <dgm:spPr/>
      <dgm:t>
        <a:bodyPr/>
        <a:lstStyle/>
        <a:p>
          <a:endParaRPr lang="ru-RU"/>
        </a:p>
      </dgm:t>
    </dgm:pt>
    <dgm:pt modelId="{D65DDF62-342F-49BA-9FAF-37388B7C0D63}">
      <dgm:prSet custT="1"/>
      <dgm:spPr/>
      <dgm:t>
        <a:bodyPr/>
        <a:lstStyle/>
        <a:p>
          <a:r>
            <a:rPr lang="uk-UA" sz="1800" dirty="0">
              <a:latin typeface="Myriad Pro" panose="020B0503030403020204" pitchFamily="34" charset="0"/>
            </a:rPr>
            <a:t>Умови </a:t>
          </a:r>
          <a:r>
            <a:rPr lang="uk-UA" sz="1800" dirty="0" err="1">
              <a:latin typeface="Myriad Pro" panose="020B0503030403020204" pitchFamily="34" charset="0"/>
            </a:rPr>
            <a:t>обо’язкового</a:t>
          </a:r>
          <a:r>
            <a:rPr lang="uk-UA" sz="1800" dirty="0">
              <a:latin typeface="Myriad Pro" panose="020B0503030403020204" pitchFamily="34" charset="0"/>
            </a:rPr>
            <a:t> лоцманського проведення</a:t>
          </a:r>
          <a:endParaRPr lang="ru-RU" sz="1800" dirty="0">
            <a:latin typeface="Myriad Pro" panose="020B0503030403020204" pitchFamily="34" charset="0"/>
          </a:endParaRPr>
        </a:p>
      </dgm:t>
    </dgm:pt>
    <dgm:pt modelId="{6BAD53C1-DD1F-4DD4-8F58-B3CA83C03843}" type="parTrans" cxnId="{0BF6CB78-7697-4C9F-BEB9-29CAA8865D6F}">
      <dgm:prSet/>
      <dgm:spPr/>
      <dgm:t>
        <a:bodyPr/>
        <a:lstStyle/>
        <a:p>
          <a:endParaRPr lang="ru-RU"/>
        </a:p>
      </dgm:t>
    </dgm:pt>
    <dgm:pt modelId="{3842891E-2FD1-4C4A-86AE-C5198C33B356}" type="sibTrans" cxnId="{0BF6CB78-7697-4C9F-BEB9-29CAA8865D6F}">
      <dgm:prSet/>
      <dgm:spPr/>
      <dgm:t>
        <a:bodyPr/>
        <a:lstStyle/>
        <a:p>
          <a:endParaRPr lang="ru-RU"/>
        </a:p>
      </dgm:t>
    </dgm:pt>
    <dgm:pt modelId="{463F3F85-5083-48AA-A8C3-C15E98215C1C}" type="pres">
      <dgm:prSet presAssocID="{210145D9-4109-4C52-A348-F9569F220C60}" presName="linear" presStyleCnt="0">
        <dgm:presLayoutVars>
          <dgm:animLvl val="lvl"/>
          <dgm:resizeHandles val="exact"/>
        </dgm:presLayoutVars>
      </dgm:prSet>
      <dgm:spPr/>
    </dgm:pt>
    <dgm:pt modelId="{B212D96B-C8C3-40D0-B6B6-1123331D6F90}" type="pres">
      <dgm:prSet presAssocID="{04D47C17-EF7D-4A1D-B061-5205AB6543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01520F-8729-4E99-A234-2916D8040144}" type="pres">
      <dgm:prSet presAssocID="{1D140AD2-7624-4B43-BF87-E135DDA204C4}" presName="spacer" presStyleCnt="0"/>
      <dgm:spPr/>
    </dgm:pt>
    <dgm:pt modelId="{C78659E2-436D-4D7F-AC11-CC891437C9AC}" type="pres">
      <dgm:prSet presAssocID="{5D4D6E16-27D5-4678-B6FA-893125B8DF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B9807A-A171-44E0-8DA9-017EE52AF556}" type="pres">
      <dgm:prSet presAssocID="{EB1C8720-CC0D-4C3A-A155-061CF819E3EC}" presName="spacer" presStyleCnt="0"/>
      <dgm:spPr/>
    </dgm:pt>
    <dgm:pt modelId="{9D346DBF-B91E-4248-9A25-0E63DA115C55}" type="pres">
      <dgm:prSet presAssocID="{27C6D048-B615-4928-A67E-7CFC14E8E9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5D3B45-CEE9-45DA-BE63-EACEE0D74EB9}" type="pres">
      <dgm:prSet presAssocID="{71E6A4CA-DD67-468D-9DE7-09C158299B22}" presName="spacer" presStyleCnt="0"/>
      <dgm:spPr/>
    </dgm:pt>
    <dgm:pt modelId="{C811CEA2-927B-4AB4-9160-C4DEEBAC7773}" type="pres">
      <dgm:prSet presAssocID="{70867AC0-2356-4DC9-AA95-EB233095648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650AC35-CE85-4F36-A1F7-2876E141BD77}" type="pres">
      <dgm:prSet presAssocID="{70867AC0-2356-4DC9-AA95-EB23309564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4BD0B00-AA9F-4CB2-B26E-EEE8D4254683}" srcId="{70867AC0-2356-4DC9-AA95-EB2330956482}" destId="{4F356935-3DDA-4B6E-9963-B1CEBBB5CFA3}" srcOrd="0" destOrd="0" parTransId="{C1790473-5E5F-42C1-A779-DB7F5D0F1C70}" sibTransId="{DBA96A48-17AB-47BC-AA9B-D947EC9B7DF3}"/>
    <dgm:cxn modelId="{9603D803-7A83-4B70-B283-906DE6807C21}" type="presOf" srcId="{4F356935-3DDA-4B6E-9963-B1CEBBB5CFA3}" destId="{4650AC35-CE85-4F36-A1F7-2876E141BD77}" srcOrd="0" destOrd="0" presId="urn:microsoft.com/office/officeart/2005/8/layout/vList2"/>
    <dgm:cxn modelId="{A96A9624-AC26-4E10-973F-F9994C678C8B}" type="presOf" srcId="{04D47C17-EF7D-4A1D-B061-5205AB654399}" destId="{B212D96B-C8C3-40D0-B6B6-1123331D6F90}" srcOrd="0" destOrd="0" presId="urn:microsoft.com/office/officeart/2005/8/layout/vList2"/>
    <dgm:cxn modelId="{EF826225-6208-43D0-9814-42DF70BF9DAC}" type="presOf" srcId="{70867AC0-2356-4DC9-AA95-EB2330956482}" destId="{C811CEA2-927B-4AB4-9160-C4DEEBAC7773}" srcOrd="0" destOrd="0" presId="urn:microsoft.com/office/officeart/2005/8/layout/vList2"/>
    <dgm:cxn modelId="{D3B6BA4C-DD7F-43C8-8252-F570B9682DDB}" srcId="{210145D9-4109-4C52-A348-F9569F220C60}" destId="{27C6D048-B615-4928-A67E-7CFC14E8E9B3}" srcOrd="2" destOrd="0" parTransId="{1ECA5C63-BED7-4711-9D6B-B5FE4B972EF6}" sibTransId="{71E6A4CA-DD67-468D-9DE7-09C158299B22}"/>
    <dgm:cxn modelId="{0BF6CB78-7697-4C9F-BEB9-29CAA8865D6F}" srcId="{70867AC0-2356-4DC9-AA95-EB2330956482}" destId="{D65DDF62-342F-49BA-9FAF-37388B7C0D63}" srcOrd="1" destOrd="0" parTransId="{6BAD53C1-DD1F-4DD4-8F58-B3CA83C03843}" sibTransId="{3842891E-2FD1-4C4A-86AE-C5198C33B356}"/>
    <dgm:cxn modelId="{B1211487-EF6D-4C22-98B1-2E2E05298229}" type="presOf" srcId="{210145D9-4109-4C52-A348-F9569F220C60}" destId="{463F3F85-5083-48AA-A8C3-C15E98215C1C}" srcOrd="0" destOrd="0" presId="urn:microsoft.com/office/officeart/2005/8/layout/vList2"/>
    <dgm:cxn modelId="{3D4C5B8D-0C07-46FA-B082-745A1DB48670}" type="presOf" srcId="{5D4D6E16-27D5-4678-B6FA-893125B8DF33}" destId="{C78659E2-436D-4D7F-AC11-CC891437C9AC}" srcOrd="0" destOrd="0" presId="urn:microsoft.com/office/officeart/2005/8/layout/vList2"/>
    <dgm:cxn modelId="{1697249A-6708-4A93-B98B-FB11A1EA2FFB}" srcId="{210145D9-4109-4C52-A348-F9569F220C60}" destId="{70867AC0-2356-4DC9-AA95-EB2330956482}" srcOrd="3" destOrd="0" parTransId="{328B7712-44AC-4DDE-9CDA-8E1FCE62CD12}" sibTransId="{FEFDF111-F36E-4F10-BD5E-CA7E1A13386B}"/>
    <dgm:cxn modelId="{00E2DEB4-31C8-484B-B734-4529B3815AE6}" srcId="{210145D9-4109-4C52-A348-F9569F220C60}" destId="{5D4D6E16-27D5-4678-B6FA-893125B8DF33}" srcOrd="1" destOrd="0" parTransId="{F11231A9-E75A-49C2-9162-AA7021B1D329}" sibTransId="{EB1C8720-CC0D-4C3A-A155-061CF819E3EC}"/>
    <dgm:cxn modelId="{F29BFDB6-CE0F-47A5-8E50-20C26C9B383C}" type="presOf" srcId="{D65DDF62-342F-49BA-9FAF-37388B7C0D63}" destId="{4650AC35-CE85-4F36-A1F7-2876E141BD77}" srcOrd="0" destOrd="1" presId="urn:microsoft.com/office/officeart/2005/8/layout/vList2"/>
    <dgm:cxn modelId="{C2A2D1C4-7040-4804-AEB7-370BC1766A27}" type="presOf" srcId="{27C6D048-B615-4928-A67E-7CFC14E8E9B3}" destId="{9D346DBF-B91E-4248-9A25-0E63DA115C55}" srcOrd="0" destOrd="0" presId="urn:microsoft.com/office/officeart/2005/8/layout/vList2"/>
    <dgm:cxn modelId="{E2187AE1-B75D-4DF9-BF67-9EE59E6182CD}" srcId="{210145D9-4109-4C52-A348-F9569F220C60}" destId="{04D47C17-EF7D-4A1D-B061-5205AB654399}" srcOrd="0" destOrd="0" parTransId="{466086F6-2188-4A28-BB7C-2BEF2559D031}" sibTransId="{1D140AD2-7624-4B43-BF87-E135DDA204C4}"/>
    <dgm:cxn modelId="{FDE0B6F3-5E74-4697-8EC8-6E8871F4057A}" type="presParOf" srcId="{463F3F85-5083-48AA-A8C3-C15E98215C1C}" destId="{B212D96B-C8C3-40D0-B6B6-1123331D6F90}" srcOrd="0" destOrd="0" presId="urn:microsoft.com/office/officeart/2005/8/layout/vList2"/>
    <dgm:cxn modelId="{0F1FB7D1-A4ED-46AA-A913-50BDAEC70CB0}" type="presParOf" srcId="{463F3F85-5083-48AA-A8C3-C15E98215C1C}" destId="{C001520F-8729-4E99-A234-2916D8040144}" srcOrd="1" destOrd="0" presId="urn:microsoft.com/office/officeart/2005/8/layout/vList2"/>
    <dgm:cxn modelId="{5EA2AC97-F69C-4040-8B61-AE19ACB9C5E0}" type="presParOf" srcId="{463F3F85-5083-48AA-A8C3-C15E98215C1C}" destId="{C78659E2-436D-4D7F-AC11-CC891437C9AC}" srcOrd="2" destOrd="0" presId="urn:microsoft.com/office/officeart/2005/8/layout/vList2"/>
    <dgm:cxn modelId="{4A9C5F8E-1663-4DC9-A753-DD0CC0A670A2}" type="presParOf" srcId="{463F3F85-5083-48AA-A8C3-C15E98215C1C}" destId="{0AB9807A-A171-44E0-8DA9-017EE52AF556}" srcOrd="3" destOrd="0" presId="urn:microsoft.com/office/officeart/2005/8/layout/vList2"/>
    <dgm:cxn modelId="{9ECE2743-11AA-4C42-88C0-55A41FD7D784}" type="presParOf" srcId="{463F3F85-5083-48AA-A8C3-C15E98215C1C}" destId="{9D346DBF-B91E-4248-9A25-0E63DA115C55}" srcOrd="4" destOrd="0" presId="urn:microsoft.com/office/officeart/2005/8/layout/vList2"/>
    <dgm:cxn modelId="{4E87E983-F510-4AF8-B1C1-AD0F099C0C0F}" type="presParOf" srcId="{463F3F85-5083-48AA-A8C3-C15E98215C1C}" destId="{115D3B45-CEE9-45DA-BE63-EACEE0D74EB9}" srcOrd="5" destOrd="0" presId="urn:microsoft.com/office/officeart/2005/8/layout/vList2"/>
    <dgm:cxn modelId="{4BEE783F-6DA7-4080-8A7A-3B56BE61CA7A}" type="presParOf" srcId="{463F3F85-5083-48AA-A8C3-C15E98215C1C}" destId="{C811CEA2-927B-4AB4-9160-C4DEEBAC7773}" srcOrd="6" destOrd="0" presId="urn:microsoft.com/office/officeart/2005/8/layout/vList2"/>
    <dgm:cxn modelId="{E6346C6F-F77A-4C61-8F51-1500644B51A4}" type="presParOf" srcId="{463F3F85-5083-48AA-A8C3-C15E98215C1C}" destId="{4650AC35-CE85-4F36-A1F7-2876E141BD7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2D96B-C8C3-40D0-B6B6-1123331D6F90}">
      <dsp:nvSpPr>
        <dsp:cNvPr id="0" name=""/>
        <dsp:cNvSpPr/>
      </dsp:nvSpPr>
      <dsp:spPr>
        <a:xfrm>
          <a:off x="0" y="1702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none" kern="1200" dirty="0">
              <a:latin typeface="Myriad Pro" panose="020B0503030403020204" pitchFamily="34" charset="0"/>
            </a:rPr>
            <a:t>35</a:t>
          </a:r>
          <a:r>
            <a:rPr lang="ru-RU" sz="1800" b="1" u="none" kern="1200">
              <a:latin typeface="Myriad Pro" panose="020B0503030403020204" pitchFamily="34" charset="0"/>
            </a:rPr>
            <a:t>% </a:t>
          </a:r>
          <a:r>
            <a:rPr lang="ru-RU" sz="1800" u="none" kern="1200">
              <a:latin typeface="Myriad Pro" panose="020B0503030403020204" pitchFamily="34" charset="0"/>
            </a:rPr>
            <a:t>регуляторних </a:t>
          </a:r>
          <a:r>
            <a:rPr lang="ru-RU" sz="1800" u="none" kern="1200" dirty="0" err="1">
              <a:latin typeface="Myriad Pro" panose="020B0503030403020204" pitchFamily="34" charset="0"/>
            </a:rPr>
            <a:t>актів</a:t>
          </a:r>
          <a:r>
            <a:rPr lang="ru-RU" sz="1800" u="none" kern="1200" dirty="0">
              <a:latin typeface="Myriad Pro" panose="020B0503030403020204" pitchFamily="34" charset="0"/>
            </a:rPr>
            <a:t> </a:t>
          </a:r>
          <a:r>
            <a:rPr lang="ru-RU" sz="1800" u="none" kern="1200" dirty="0" err="1">
              <a:latin typeface="Myriad Pro" panose="020B0503030403020204" pitchFamily="34" charset="0"/>
            </a:rPr>
            <a:t>мають</a:t>
          </a:r>
          <a:r>
            <a:rPr lang="ru-RU" sz="1800" u="none" kern="1200" dirty="0">
              <a:latin typeface="Myriad Pro" panose="020B0503030403020204" pitchFamily="34" charset="0"/>
            </a:rPr>
            <a:t> </a:t>
          </a:r>
          <a:r>
            <a:rPr lang="ru-RU" sz="1800" b="1" u="none" kern="1200" dirty="0" err="1">
              <a:latin typeface="Myriad Pro" panose="020B0503030403020204" pitchFamily="34" charset="0"/>
            </a:rPr>
            <a:t>ознаки</a:t>
          </a:r>
          <a:r>
            <a:rPr lang="ru-RU" sz="1800" b="1" u="none" kern="1200" dirty="0">
              <a:latin typeface="Myriad Pro" panose="020B0503030403020204" pitchFamily="34" charset="0"/>
            </a:rPr>
            <a:t> </a:t>
          </a:r>
          <a:r>
            <a:rPr lang="ru-RU" sz="1800" b="1" u="none" kern="1200" dirty="0" err="1">
              <a:latin typeface="Myriad Pro" panose="020B0503030403020204" pitchFamily="34" charset="0"/>
            </a:rPr>
            <a:t>незаконності</a:t>
          </a:r>
          <a:r>
            <a:rPr lang="ru-RU" sz="1800" b="1" i="1" u="none" kern="1200" dirty="0">
              <a:latin typeface="Myriad Pro" panose="020B0503030403020204" pitchFamily="34" charset="0"/>
            </a:rPr>
            <a:t> </a:t>
          </a:r>
          <a:r>
            <a:rPr lang="ru-RU" sz="1800" u="none" kern="1200" dirty="0">
              <a:latin typeface="Myriad Pro" panose="020B0503030403020204" pitchFamily="34" charset="0"/>
            </a:rPr>
            <a:t>за </a:t>
          </a:r>
          <a:r>
            <a:rPr lang="ru-RU" sz="1800" u="none" kern="1200" dirty="0" err="1">
              <a:latin typeface="Myriad Pro" panose="020B0503030403020204" pitchFamily="34" charset="0"/>
            </a:rPr>
            <a:t>критерієм</a:t>
          </a:r>
          <a:r>
            <a:rPr lang="ru-RU" sz="1800" u="none" kern="1200" dirty="0">
              <a:latin typeface="Myriad Pro" panose="020B0503030403020204" pitchFamily="34" charset="0"/>
            </a:rPr>
            <a:t> </a:t>
          </a:r>
          <a:r>
            <a:rPr lang="ru-RU" sz="1800" u="none" kern="1200" dirty="0" err="1">
              <a:latin typeface="Myriad Pro" panose="020B0503030403020204" pitchFamily="34" charset="0"/>
            </a:rPr>
            <a:t>відсутності</a:t>
          </a:r>
          <a:r>
            <a:rPr lang="ru-RU" sz="1800" u="none" kern="1200" dirty="0">
              <a:latin typeface="Myriad Pro" panose="020B0503030403020204" pitchFamily="34" charset="0"/>
            </a:rPr>
            <a:t> </a:t>
          </a:r>
          <a:r>
            <a:rPr lang="ru-RU" sz="1800" u="none" kern="1200" dirty="0" err="1">
              <a:latin typeface="Myriad Pro" panose="020B0503030403020204" pitchFamily="34" charset="0"/>
            </a:rPr>
            <a:t>підстав</a:t>
          </a:r>
          <a:r>
            <a:rPr lang="ru-RU" sz="1800" u="none" kern="1200" dirty="0">
              <a:latin typeface="Myriad Pro" panose="020B0503030403020204" pitchFamily="34" charset="0"/>
            </a:rPr>
            <a:t> для </a:t>
          </a:r>
          <a:r>
            <a:rPr lang="ru-RU" sz="1800" u="none" kern="1200" dirty="0" err="1">
              <a:latin typeface="Myriad Pro" panose="020B0503030403020204" pitchFamily="34" charset="0"/>
            </a:rPr>
            <a:t>їх</a:t>
          </a:r>
          <a:r>
            <a:rPr lang="ru-RU" sz="1800" u="none" kern="1200" dirty="0">
              <a:latin typeface="Myriad Pro" panose="020B0503030403020204" pitchFamily="34" charset="0"/>
            </a:rPr>
            <a:t> </a:t>
          </a:r>
          <a:r>
            <a:rPr lang="ru-RU" sz="1800" u="none" kern="1200" dirty="0" err="1">
              <a:latin typeface="Myriad Pro" panose="020B0503030403020204" pitchFamily="34" charset="0"/>
            </a:rPr>
            <a:t>прийняття</a:t>
          </a:r>
          <a:r>
            <a:rPr lang="ru-RU" sz="1800" u="none" kern="1200" dirty="0">
              <a:latin typeface="Myriad Pro" panose="020B0503030403020204" pitchFamily="34" charset="0"/>
            </a:rPr>
            <a:t>, </a:t>
          </a:r>
          <a:r>
            <a:rPr lang="ru-RU" sz="1800" u="none" kern="1200" dirty="0" err="1">
              <a:latin typeface="Myriad Pro" panose="020B0503030403020204" pitchFamily="34" charset="0"/>
            </a:rPr>
            <a:t>визначених</a:t>
          </a:r>
          <a:r>
            <a:rPr lang="ru-RU" sz="1800" u="none" kern="1200" dirty="0">
              <a:latin typeface="Myriad Pro" panose="020B0503030403020204" pitchFamily="34" charset="0"/>
            </a:rPr>
            <a:t> законами </a:t>
          </a:r>
          <a:r>
            <a:rPr lang="ru-RU" sz="1800" u="none" kern="1200" dirty="0" err="1">
              <a:latin typeface="Myriad Pro" panose="020B0503030403020204" pitchFamily="34" charset="0"/>
            </a:rPr>
            <a:t>України</a:t>
          </a:r>
          <a:endParaRPr lang="ru-RU" sz="1800" u="none" kern="1200" dirty="0">
            <a:latin typeface="Myriad Pro" panose="020B0503030403020204" pitchFamily="34" charset="0"/>
          </a:endParaRPr>
        </a:p>
      </dsp:txBody>
      <dsp:txXfrm>
        <a:off x="37467" y="54488"/>
        <a:ext cx="8154666" cy="692586"/>
      </dsp:txXfrm>
    </dsp:sp>
    <dsp:sp modelId="{C78659E2-436D-4D7F-AC11-CC891437C9AC}">
      <dsp:nvSpPr>
        <dsp:cNvPr id="0" name=""/>
        <dsp:cNvSpPr/>
      </dsp:nvSpPr>
      <dsp:spPr>
        <a:xfrm>
          <a:off x="0" y="90262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Myriad Pro" panose="020B0503030403020204" pitchFamily="34" charset="0"/>
            </a:rPr>
            <a:t>11</a:t>
          </a:r>
          <a:r>
            <a:rPr lang="ru-RU" sz="1800" b="1" kern="1200">
              <a:latin typeface="Myriad Pro" panose="020B0503030403020204" pitchFamily="34" charset="0"/>
            </a:rPr>
            <a:t>%</a:t>
          </a:r>
          <a:r>
            <a:rPr lang="ru-RU" sz="1800" kern="1200">
              <a:latin typeface="Myriad Pro" panose="020B0503030403020204" pitchFamily="34" charset="0"/>
            </a:rPr>
            <a:t>  актів </a:t>
          </a:r>
          <a:r>
            <a:rPr lang="ru-RU" sz="1800" kern="1200" dirty="0">
              <a:latin typeface="Myriad Pro" panose="020B0503030403020204" pitchFamily="34" charset="0"/>
            </a:rPr>
            <a:t>є </a:t>
          </a:r>
          <a:r>
            <a:rPr lang="ru-RU" sz="1800" b="1" kern="1200" dirty="0" err="1">
              <a:latin typeface="Myriad Pro" panose="020B0503030403020204" pitchFamily="34" charset="0"/>
            </a:rPr>
            <a:t>неактуальними</a:t>
          </a:r>
          <a:r>
            <a:rPr lang="ru-RU" sz="1800" b="1" kern="1200" dirty="0">
              <a:latin typeface="Myriad Pro" panose="020B0503030403020204" pitchFamily="34" charset="0"/>
            </a:rPr>
            <a:t> </a:t>
          </a:r>
          <a:r>
            <a:rPr lang="ru-RU" sz="1800" kern="1200" dirty="0">
              <a:latin typeface="Myriad Pro" panose="020B0503030403020204" pitchFamily="34" charset="0"/>
            </a:rPr>
            <a:t>та </a:t>
          </a:r>
          <a:r>
            <a:rPr lang="ru-RU" sz="1800" kern="1200" dirty="0" err="1">
              <a:latin typeface="Myriad Pro" panose="020B0503030403020204" pitchFamily="34" charset="0"/>
            </a:rPr>
            <a:t>потребують</a:t>
          </a:r>
          <a:r>
            <a:rPr lang="ru-RU" sz="1800" kern="1200" dirty="0">
              <a:latin typeface="Myriad Pro" panose="020B0503030403020204" pitchFamily="34" charset="0"/>
            </a:rPr>
            <a:t> </a:t>
          </a:r>
          <a:r>
            <a:rPr lang="ru-RU" sz="1800" kern="1200" dirty="0" err="1">
              <a:latin typeface="Myriad Pro" panose="020B0503030403020204" pitchFamily="34" charset="0"/>
            </a:rPr>
            <a:t>скасування</a:t>
          </a:r>
          <a:r>
            <a:rPr lang="ru-RU" sz="1800" kern="1200" dirty="0">
              <a:latin typeface="Myriad Pro" panose="020B0503030403020204" pitchFamily="34" charset="0"/>
            </a:rPr>
            <a:t> </a:t>
          </a:r>
          <a:r>
            <a:rPr lang="ru-RU" sz="1800" kern="1200" dirty="0" err="1">
              <a:latin typeface="Myriad Pro" panose="020B0503030403020204" pitchFamily="34" charset="0"/>
            </a:rPr>
            <a:t>або</a:t>
          </a:r>
          <a:r>
            <a:rPr lang="ru-RU" sz="1800" kern="1200" dirty="0">
              <a:latin typeface="Myriad Pro" panose="020B0503030403020204" pitchFamily="34" charset="0"/>
            </a:rPr>
            <a:t> </a:t>
          </a:r>
          <a:r>
            <a:rPr lang="ru-RU" sz="1800" kern="1200" dirty="0" err="1">
              <a:latin typeface="Myriad Pro" panose="020B0503030403020204" pitchFamily="34" charset="0"/>
            </a:rPr>
            <a:t>приведення</a:t>
          </a:r>
          <a:r>
            <a:rPr lang="ru-RU" sz="1800" kern="1200" dirty="0">
              <a:latin typeface="Myriad Pro" panose="020B0503030403020204" pitchFamily="34" charset="0"/>
            </a:rPr>
            <a:t> </a:t>
          </a:r>
          <a:r>
            <a:rPr lang="ru-RU" sz="1800" kern="1200" dirty="0" err="1">
              <a:latin typeface="Myriad Pro" panose="020B0503030403020204" pitchFamily="34" charset="0"/>
            </a:rPr>
            <a:t>їх</a:t>
          </a:r>
          <a:r>
            <a:rPr lang="ru-RU" sz="1800" kern="1200" dirty="0">
              <a:latin typeface="Myriad Pro" panose="020B0503030403020204" pitchFamily="34" charset="0"/>
            </a:rPr>
            <a:t> у </a:t>
          </a:r>
          <a:r>
            <a:rPr lang="ru-RU" sz="1800" kern="1200" dirty="0" err="1">
              <a:latin typeface="Myriad Pro" panose="020B0503030403020204" pitchFamily="34" charset="0"/>
            </a:rPr>
            <a:t>відповідність</a:t>
          </a:r>
          <a:r>
            <a:rPr lang="ru-RU" sz="1800" kern="1200" dirty="0">
              <a:latin typeface="Myriad Pro" panose="020B0503030403020204" pitchFamily="34" charset="0"/>
            </a:rPr>
            <a:t> до </a:t>
          </a:r>
          <a:r>
            <a:rPr lang="ru-RU" sz="1800" kern="1200" dirty="0" err="1">
              <a:latin typeface="Myriad Pro" panose="020B0503030403020204" pitchFamily="34" charset="0"/>
            </a:rPr>
            <a:t>законодавста</a:t>
          </a:r>
          <a:endParaRPr lang="ru-RU" sz="1800" kern="1200" dirty="0">
            <a:latin typeface="Myriad Pro" panose="020B0503030403020204" pitchFamily="34" charset="0"/>
          </a:endParaRPr>
        </a:p>
      </dsp:txBody>
      <dsp:txXfrm>
        <a:off x="37467" y="940088"/>
        <a:ext cx="8154666" cy="692586"/>
      </dsp:txXfrm>
    </dsp:sp>
    <dsp:sp modelId="{9D346DBF-B91E-4248-9A25-0E63DA115C55}">
      <dsp:nvSpPr>
        <dsp:cNvPr id="0" name=""/>
        <dsp:cNvSpPr/>
      </dsp:nvSpPr>
      <dsp:spPr>
        <a:xfrm>
          <a:off x="0" y="178822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Myriad Pro" panose="020B0503030403020204" pitchFamily="34" charset="0"/>
            </a:rPr>
            <a:t>Не </a:t>
          </a:r>
          <a:r>
            <a:rPr lang="ru-RU" sz="1800" kern="1200" dirty="0" err="1">
              <a:latin typeface="Myriad Pro" panose="020B0503030403020204" pitchFamily="34" charset="0"/>
            </a:rPr>
            <a:t>визначено</a:t>
          </a:r>
          <a:r>
            <a:rPr lang="ru-RU" sz="1800" kern="1200" dirty="0">
              <a:latin typeface="Myriad Pro" panose="020B0503030403020204" pitchFamily="34" charset="0"/>
            </a:rPr>
            <a:t> ряд </a:t>
          </a:r>
          <a:r>
            <a:rPr lang="ru-RU" sz="1800" b="1" kern="1200" dirty="0" err="1">
              <a:latin typeface="Myriad Pro" panose="020B0503030403020204" pitchFamily="34" charset="0"/>
            </a:rPr>
            <a:t>базових</a:t>
          </a:r>
          <a:r>
            <a:rPr lang="ru-RU" sz="1800" b="1" kern="1200" dirty="0">
              <a:latin typeface="Myriad Pro" panose="020B0503030403020204" pitchFamily="34" charset="0"/>
            </a:rPr>
            <a:t> терм</a:t>
          </a:r>
          <a:r>
            <a:rPr lang="uk-UA" sz="1800" b="1" kern="1200" dirty="0" err="1">
              <a:latin typeface="Myriad Pro" panose="020B0503030403020204" pitchFamily="34" charset="0"/>
            </a:rPr>
            <a:t>інів</a:t>
          </a:r>
          <a:r>
            <a:rPr lang="uk-UA" sz="1800" kern="1200" dirty="0">
              <a:latin typeface="Myriad Pro" panose="020B0503030403020204" pitchFamily="34" charset="0"/>
            </a:rPr>
            <a:t>, таких як «річкове судно», «річковий порт», «капітан річкового порту»</a:t>
          </a:r>
          <a:endParaRPr lang="ru-RU" sz="1800" kern="1200" dirty="0">
            <a:latin typeface="Myriad Pro" panose="020B0503030403020204" pitchFamily="34" charset="0"/>
          </a:endParaRPr>
        </a:p>
      </dsp:txBody>
      <dsp:txXfrm>
        <a:off x="37467" y="1825688"/>
        <a:ext cx="8154666" cy="692586"/>
      </dsp:txXfrm>
    </dsp:sp>
    <dsp:sp modelId="{C811CEA2-927B-4AB4-9160-C4DEEBAC7773}">
      <dsp:nvSpPr>
        <dsp:cNvPr id="0" name=""/>
        <dsp:cNvSpPr/>
      </dsp:nvSpPr>
      <dsp:spPr>
        <a:xfrm>
          <a:off x="0" y="267382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Myriad Pro" panose="020B0503030403020204" pitchFamily="34" charset="0"/>
            </a:rPr>
            <a:t>Відсутні деякі </a:t>
          </a:r>
          <a:r>
            <a:rPr lang="uk-UA" sz="1800" b="1" kern="1200" dirty="0">
              <a:latin typeface="Myriad Pro" panose="020B0503030403020204" pitchFamily="34" charset="0"/>
            </a:rPr>
            <a:t>передбачені законом </a:t>
          </a:r>
          <a:r>
            <a:rPr lang="uk-UA" sz="1800" kern="1200" dirty="0">
              <a:latin typeface="Myriad Pro" panose="020B0503030403020204" pitchFamily="34" charset="0"/>
            </a:rPr>
            <a:t>НПА:</a:t>
          </a:r>
          <a:endParaRPr lang="ru-RU" sz="1800" kern="1200" dirty="0">
            <a:latin typeface="Myriad Pro" panose="020B0503030403020204" pitchFamily="34" charset="0"/>
          </a:endParaRPr>
        </a:p>
      </dsp:txBody>
      <dsp:txXfrm>
        <a:off x="37467" y="2711288"/>
        <a:ext cx="8154666" cy="692586"/>
      </dsp:txXfrm>
    </dsp:sp>
    <dsp:sp modelId="{4650AC35-CE85-4F36-A1F7-2876E141BD77}">
      <dsp:nvSpPr>
        <dsp:cNvPr id="0" name=""/>
        <dsp:cNvSpPr/>
      </dsp:nvSpPr>
      <dsp:spPr>
        <a:xfrm>
          <a:off x="0" y="3441341"/>
          <a:ext cx="82296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>
              <a:latin typeface="Myriad Pro" panose="020B0503030403020204" pitchFamily="34" charset="0"/>
            </a:rPr>
            <a:t>Методика розрахунку портових зборів</a:t>
          </a:r>
          <a:endParaRPr lang="ru-RU" sz="1800" kern="1200">
            <a:latin typeface="Myriad Pro" panose="020B05030304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>
              <a:latin typeface="Myriad Pro" panose="020B0503030403020204" pitchFamily="34" charset="0"/>
            </a:rPr>
            <a:t>Умови </a:t>
          </a:r>
          <a:r>
            <a:rPr lang="uk-UA" sz="1800" kern="1200" dirty="0" err="1">
              <a:latin typeface="Myriad Pro" panose="020B0503030403020204" pitchFamily="34" charset="0"/>
            </a:rPr>
            <a:t>обо’язкового</a:t>
          </a:r>
          <a:r>
            <a:rPr lang="uk-UA" sz="1800" kern="1200" dirty="0">
              <a:latin typeface="Myriad Pro" panose="020B0503030403020204" pitchFamily="34" charset="0"/>
            </a:rPr>
            <a:t> лоцманського проведення</a:t>
          </a:r>
          <a:endParaRPr lang="ru-RU" sz="1800" kern="1200" dirty="0">
            <a:latin typeface="Myriad Pro" panose="020B0503030403020204" pitchFamily="34" charset="0"/>
          </a:endParaRPr>
        </a:p>
      </dsp:txBody>
      <dsp:txXfrm>
        <a:off x="0" y="3441341"/>
        <a:ext cx="822960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EE2538-B753-447D-AC1C-D50782437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696E7-BE84-4FDD-A6AE-4A442940E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38D4-EE4F-4332-B7D0-77D87DF1E586}" type="datetimeFigureOut">
              <a:rPr lang="uk-UA" smtClean="0"/>
              <a:t>11.09.2017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F1CCF-0D0A-4E8A-96B8-AFBC3ECA1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8D850-B570-4C2C-B7BB-6753E0F76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B8244-E908-4C57-A93E-51474F8BE7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1847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7106E-F941-491E-B510-99491542D891}" type="datetimeFigureOut">
              <a:rPr lang="uk-UA" smtClean="0"/>
              <a:t>11.09.2017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0180-EF6E-4AA2-907C-2EDE7A33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322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В додатках має бути слайд, який роз’ясняє що таке незаконний НПА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0E7F-B93C-4369-A200-E4BAF351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0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В додатках має бути слайд, який роз’ясняє що таке незаконний НПА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700A7-92CB-47A3-8D0B-49A7BF84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00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«Тема фінансування утримання та реконструкції гідротехнічних споруд буде звучати в наступних презентаціях»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7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6E51-9806-42BC-AA45-6AD2E4B6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99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200"/>
              <a:t>Положенням про державних річкових лоцманів*, </a:t>
            </a:r>
            <a:r>
              <a:rPr lang="ru-UA" sz="1200"/>
              <a:t>п</a:t>
            </a:r>
            <a:r>
              <a:rPr lang="uk-UA" sz="1200"/>
              <a:t>о</a:t>
            </a:r>
            <a:r>
              <a:rPr lang="ru-UA" sz="1200"/>
              <a:t> сут</a:t>
            </a:r>
            <a:r>
              <a:rPr lang="uk-UA" sz="1200"/>
              <a:t>і встановлено монополію на лоцманське проведення державними річковими лоцманами ДП Укрводшлях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/>
              <a:t>«Із суден, які користуються послугами лоцманів, справляється плата, порядок і розмір якої встановлюється за договором». п.4.8*</a:t>
            </a:r>
            <a:endParaRPr lang="uk-UA" sz="1200"/>
          </a:p>
          <a:p>
            <a:endParaRPr lang="uk-UA"/>
          </a:p>
          <a:p>
            <a:endParaRPr lang="uk-UA"/>
          </a:p>
          <a:p>
            <a:r>
              <a:rPr lang="uk-UA"/>
              <a:t>На словах можна сказати про Плату за підйом прольотів мостів УЗ, та про класифікаційні товариства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10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21CC4-C436-43C9-83F0-5EC2C3DA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54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 словах можна сказати про Плату за підйом прольотів мостів УЗ, та про класифікаційні товариства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11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861E-50C9-416F-8DC1-9B2CE51F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90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12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9F0FE-A23F-41EC-BD13-F984643D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73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13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63BEE-A4F2-4F0F-9B46-192EC08E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77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0180-EF6E-4AA2-907C-2EDE7A33724A}" type="slidenum">
              <a:rPr lang="uk-UA" smtClean="0"/>
              <a:t>14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DC1A1-CB01-4099-9520-2F883D55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90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200" dirty="0">
                <a:solidFill>
                  <a:srgbClr val="0070C0"/>
                </a:solidFill>
              </a:rPr>
              <a:t>РИНОК </a:t>
            </a:r>
            <a:r>
              <a:rPr lang="ru-UA" sz="3200" dirty="0">
                <a:solidFill>
                  <a:srgbClr val="0070C0"/>
                </a:solidFill>
              </a:rPr>
              <a:t>ВАНТАЖНИХ ПЕРЕВЕЗЕНЬ В</a:t>
            </a:r>
            <a:r>
              <a:rPr lang="uk-UA" sz="3200" dirty="0">
                <a:solidFill>
                  <a:srgbClr val="0070C0"/>
                </a:solidFill>
              </a:rPr>
              <a:t>Н</a:t>
            </a:r>
            <a:r>
              <a:rPr lang="ru-UA" sz="3200" dirty="0">
                <a:solidFill>
                  <a:srgbClr val="0070C0"/>
                </a:solidFill>
              </a:rPr>
              <a:t>У</a:t>
            </a:r>
            <a:r>
              <a:rPr lang="uk-UA" sz="3200" dirty="0">
                <a:solidFill>
                  <a:srgbClr val="0070C0"/>
                </a:solidFill>
              </a:rPr>
              <a:t>Т</a:t>
            </a:r>
            <a:r>
              <a:rPr lang="ru-UA" sz="3200" dirty="0">
                <a:solidFill>
                  <a:srgbClr val="0070C0"/>
                </a:solidFill>
              </a:rPr>
              <a:t>Р</a:t>
            </a:r>
            <a:r>
              <a:rPr lang="uk-UA" sz="3200" dirty="0">
                <a:solidFill>
                  <a:srgbClr val="0070C0"/>
                </a:solidFill>
              </a:rPr>
              <a:t>ІШНІМИ ВОДНИМИ ШЛЯХАМИ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6B269-53FE-4584-A78C-FA0B76BBE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115065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122-6224-4EDE-8718-1C9EA167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376" y="237681"/>
            <a:ext cx="6851104" cy="796950"/>
          </a:xfrm>
        </p:spPr>
        <p:txBody>
          <a:bodyPr anchor="t">
            <a:noAutofit/>
          </a:bodyPr>
          <a:lstStyle/>
          <a:p>
            <a:pPr algn="l"/>
            <a:r>
              <a:rPr lang="ru-UA" sz="2800"/>
              <a:t>КЕЙС: </a:t>
            </a:r>
            <a:r>
              <a:rPr lang="ru-RU" sz="2800"/>
              <a:t>ЛОЦМАНСЬКЕ </a:t>
            </a:r>
            <a:br>
              <a:rPr lang="en-US" sz="2800"/>
            </a:br>
            <a:r>
              <a:rPr lang="ru-RU" sz="2800"/>
              <a:t>ПРОВЕДЕННЯ НА ВВШ</a:t>
            </a:r>
            <a:br>
              <a:rPr lang="uk-UA" sz="2800"/>
            </a:br>
            <a:endParaRPr lang="uk-UA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973517-8D4E-42FD-BB6D-74C8746CC405}"/>
              </a:ext>
            </a:extLst>
          </p:cNvPr>
          <p:cNvSpPr txBox="1">
            <a:spLocks/>
          </p:cNvSpPr>
          <p:nvPr/>
        </p:nvSpPr>
        <p:spPr>
          <a:xfrm>
            <a:off x="425014" y="1325017"/>
            <a:ext cx="8229600" cy="721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ru-RU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9D22E-58EB-4094-BDD9-0DCB4A0041EB}"/>
              </a:ext>
            </a:extLst>
          </p:cNvPr>
          <p:cNvSpPr txBox="1"/>
          <p:nvPr/>
        </p:nvSpPr>
        <p:spPr>
          <a:xfrm>
            <a:off x="323528" y="600270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/>
              <a:t>*) Положення про державних річкових лоцманівзатверджене наказом Мінтрансу від 14.01.2002  № 11</a:t>
            </a:r>
            <a:endParaRPr lang="uk-UA" sz="1400" i="1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777376E-708D-4DEA-9F27-D29411A7D61F}"/>
              </a:ext>
            </a:extLst>
          </p:cNvPr>
          <p:cNvSpPr/>
          <p:nvPr/>
        </p:nvSpPr>
        <p:spPr>
          <a:xfrm rot="5400000">
            <a:off x="4304578" y="4829592"/>
            <a:ext cx="2107189" cy="27620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E6996D6-C466-4713-9D28-33F87278AE98}"/>
              </a:ext>
            </a:extLst>
          </p:cNvPr>
          <p:cNvSpPr txBox="1">
            <a:spLocks/>
          </p:cNvSpPr>
          <p:nvPr/>
        </p:nvSpPr>
        <p:spPr>
          <a:xfrm>
            <a:off x="4772546" y="4223469"/>
            <a:ext cx="411993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Myriad Pro" panose="020B05030304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endParaRPr lang="uk-UA" sz="1800"/>
          </a:p>
          <a:p>
            <a:endParaRPr lang="uk-UA" sz="180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A7C77F0-B43C-41FE-86D2-D93BE4D0CEFC}"/>
              </a:ext>
            </a:extLst>
          </p:cNvPr>
          <p:cNvSpPr txBox="1">
            <a:spLocks/>
          </p:cNvSpPr>
          <p:nvPr/>
        </p:nvSpPr>
        <p:spPr>
          <a:xfrm>
            <a:off x="-3863485" y="2282928"/>
            <a:ext cx="3682752" cy="3881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uk-UA" sz="1800"/>
          </a:p>
          <a:p>
            <a:pPr marL="457200" indent="-457200">
              <a:buFont typeface="+mj-lt"/>
              <a:buAutoNum type="arabicPeriod"/>
            </a:pPr>
            <a:endParaRPr lang="uk-UA" sz="180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14B0481-4A4B-43E6-81F7-8BAFD50E77AA}"/>
              </a:ext>
            </a:extLst>
          </p:cNvPr>
          <p:cNvSpPr/>
          <p:nvPr/>
        </p:nvSpPr>
        <p:spPr>
          <a:xfrm>
            <a:off x="323529" y="1484784"/>
            <a:ext cx="1800200" cy="406954"/>
          </a:xfrm>
          <a:prstGeom prst="homePlate">
            <a:avLst>
              <a:gd name="adj" fmla="val 195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Інструмент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1FEE42E-0E04-47D3-9689-7D2B8017F9BD}"/>
              </a:ext>
            </a:extLst>
          </p:cNvPr>
          <p:cNvSpPr/>
          <p:nvPr/>
        </p:nvSpPr>
        <p:spPr>
          <a:xfrm>
            <a:off x="2115728" y="1484784"/>
            <a:ext cx="2071523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Ціль регулювання</a:t>
            </a:r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D6A72-E49B-45AD-8697-94DEBC794B92}"/>
              </a:ext>
            </a:extLst>
          </p:cNvPr>
          <p:cNvSpPr/>
          <p:nvPr/>
        </p:nvSpPr>
        <p:spPr>
          <a:xfrm>
            <a:off x="2142861" y="1989739"/>
            <a:ext cx="2153107" cy="109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>
                <a:latin typeface="Myriad Pro" panose="020B0503030403020204" pitchFamily="34" charset="0"/>
              </a:rPr>
              <a:t>Забезпечення безпеки судноплавства на річкових ВВШ</a:t>
            </a:r>
            <a:endParaRPr lang="uk-UA">
              <a:latin typeface="Myriad Pro" panose="020B0503030403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1D734163-C13A-41CF-B465-05316D1AB691}"/>
              </a:ext>
            </a:extLst>
          </p:cNvPr>
          <p:cNvSpPr/>
          <p:nvPr/>
        </p:nvSpPr>
        <p:spPr>
          <a:xfrm>
            <a:off x="4179250" y="1484784"/>
            <a:ext cx="2056934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Показники</a:t>
            </a:r>
            <a:endParaRPr lang="uk-UA"/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0B50EA8C-01C1-4720-9F56-BEB8B9D2536E}"/>
              </a:ext>
            </a:extLst>
          </p:cNvPr>
          <p:cNvSpPr/>
          <p:nvPr/>
        </p:nvSpPr>
        <p:spPr>
          <a:xfrm>
            <a:off x="6228184" y="1484784"/>
            <a:ext cx="2426430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Оцінка ефективності</a:t>
            </a:r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B1769-3419-4558-B0BD-DF438D21991F}"/>
              </a:ext>
            </a:extLst>
          </p:cNvPr>
          <p:cNvSpPr/>
          <p:nvPr/>
        </p:nvSpPr>
        <p:spPr>
          <a:xfrm>
            <a:off x="4195252" y="1989739"/>
            <a:ext cx="2099463" cy="1493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>
                <a:latin typeface="Myriad Pro" panose="020B0503030403020204" pitchFamily="34" charset="0"/>
              </a:rPr>
              <a:t>Сума збитків третім особам </a:t>
            </a:r>
          </a:p>
          <a:p>
            <a:pPr>
              <a:spcBef>
                <a:spcPct val="20000"/>
              </a:spcBef>
            </a:pPr>
            <a:r>
              <a:rPr lang="uk-UA">
                <a:latin typeface="Myriad Pro" panose="020B0503030403020204" pitchFamily="34" charset="0"/>
              </a:rPr>
              <a:t>К-ть аварій в наслідо порушень правил навігації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5DD104-8668-4E9C-A0E5-5B81C9FA953A}"/>
              </a:ext>
            </a:extLst>
          </p:cNvPr>
          <p:cNvSpPr/>
          <p:nvPr/>
        </p:nvSpPr>
        <p:spPr>
          <a:xfrm>
            <a:off x="6204085" y="1989739"/>
            <a:ext cx="2467868" cy="160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Myriad Pro" panose="020B0503030403020204" pitchFamily="34" charset="0"/>
              </a:rPr>
              <a:t>Неможливо визначити через відсутність даних в необхідних розрізах</a:t>
            </a:r>
            <a:endParaRPr lang="uk-UA" b="1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25455-0704-41C2-B05A-A98A8CDE83E3}"/>
              </a:ext>
            </a:extLst>
          </p:cNvPr>
          <p:cNvSpPr/>
          <p:nvPr/>
        </p:nvSpPr>
        <p:spPr>
          <a:xfrm>
            <a:off x="303049" y="1989739"/>
            <a:ext cx="1738327" cy="107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>
                <a:latin typeface="Myriad Pro" panose="020B0503030403020204" pitchFamily="34" charset="0"/>
              </a:rPr>
              <a:t>Лоцманське проведення державними річковими лоцманами</a:t>
            </a:r>
            <a:endParaRPr lang="uk-UA">
              <a:latin typeface="Myriad Pro" panose="020B0503030403020204" pitchFamily="34" charset="0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E49627C-333D-480D-9336-E546797C5677}"/>
              </a:ext>
            </a:extLst>
          </p:cNvPr>
          <p:cNvSpPr txBox="1">
            <a:spLocks/>
          </p:cNvSpPr>
          <p:nvPr/>
        </p:nvSpPr>
        <p:spPr>
          <a:xfrm>
            <a:off x="323528" y="3807746"/>
            <a:ext cx="4824536" cy="206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sz="1800" b="1"/>
              <a:t>Поб</a:t>
            </a:r>
            <a:r>
              <a:rPr lang="uk-UA" sz="1800" b="1"/>
              <a:t>ічні ефекти внаслідок </a:t>
            </a:r>
            <a:br>
              <a:rPr lang="uk-UA" sz="1800" b="1"/>
            </a:br>
            <a:r>
              <a:rPr lang="uk-UA" sz="1800" b="1"/>
              <a:t>запровадження регулювання*:</a:t>
            </a:r>
          </a:p>
          <a:p>
            <a:pPr marL="0" indent="0">
              <a:buNone/>
            </a:pPr>
            <a:endParaRPr lang="uk-UA" sz="200" b="1"/>
          </a:p>
          <a:p>
            <a:pPr>
              <a:buFont typeface="Wingdings" panose="05000000000000000000" pitchFamily="2" charset="2"/>
              <a:buChar char="§"/>
            </a:pPr>
            <a:r>
              <a:rPr lang="uk-UA" sz="1800"/>
              <a:t>ДП Укрводшлях є монополістом з надання послуг лоцманського проведення на ВВШ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800"/>
              <a:t>Ціна послуги монополіста </a:t>
            </a:r>
            <a:r>
              <a:rPr lang="uk-UA" sz="1800" i="1"/>
              <a:t>не врегульована</a:t>
            </a:r>
            <a:endParaRPr lang="uk-UA" sz="1800"/>
          </a:p>
          <a:p>
            <a:pPr marL="0" indent="0">
              <a:buNone/>
            </a:pPr>
            <a:endParaRPr lang="uk-UA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035FA2-6516-45DB-AC3A-391FB5326863}"/>
              </a:ext>
            </a:extLst>
          </p:cNvPr>
          <p:cNvSpPr/>
          <p:nvPr/>
        </p:nvSpPr>
        <p:spPr>
          <a:xfrm>
            <a:off x="5685329" y="3807746"/>
            <a:ext cx="3168352" cy="206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 b="1">
                <a:latin typeface="Myriad Pro" panose="020B0503030403020204" pitchFamily="34" charset="0"/>
              </a:rPr>
              <a:t>Рекомендацїі:</a:t>
            </a:r>
            <a:endParaRPr lang="uk-UA" b="1" dirty="0">
              <a:latin typeface="Myriad Pro" panose="020B0503030403020204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uk-UA">
                <a:latin typeface="Myriad Pro" panose="020B0503030403020204" pitchFamily="34" charset="0"/>
              </a:rPr>
              <a:t>Встановити державну монополію законом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uk-UA">
                <a:latin typeface="Myriad Pro" panose="020B0503030403020204" pitchFamily="34" charset="0"/>
              </a:rPr>
              <a:t>Запровадити методику розрахунку тарифу на послуги, або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uk-UA">
                <a:latin typeface="Myriad Pro" panose="020B0503030403020204" pitchFamily="34" charset="0"/>
              </a:rPr>
              <a:t>Демонополізувати послугу</a:t>
            </a:r>
          </a:p>
        </p:txBody>
      </p:sp>
    </p:spTree>
    <p:extLst>
      <p:ext uri="{BB962C8B-B14F-4D97-AF65-F5344CB8AC3E}">
        <p14:creationId xmlns:p14="http://schemas.microsoft.com/office/powerpoint/2010/main" val="329795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122-6224-4EDE-8718-1C9EA167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376" y="274638"/>
            <a:ext cx="6645424" cy="1143000"/>
          </a:xfrm>
        </p:spPr>
        <p:txBody>
          <a:bodyPr anchor="t">
            <a:normAutofit/>
          </a:bodyPr>
          <a:lstStyle/>
          <a:p>
            <a:pPr algn="l"/>
            <a:r>
              <a:rPr lang="uk-UA" sz="2800"/>
              <a:t>КЕЙС: КАБОТАЖ ПІД ІНОЗЕМНИМ ПРАПОРОМ</a:t>
            </a:r>
            <a:endParaRPr lang="uk-UA" sz="28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B51631F-2C3E-4B42-8D7C-C96CBFD82C4A}"/>
              </a:ext>
            </a:extLst>
          </p:cNvPr>
          <p:cNvSpPr/>
          <p:nvPr/>
        </p:nvSpPr>
        <p:spPr>
          <a:xfrm>
            <a:off x="323529" y="1484784"/>
            <a:ext cx="1800200" cy="406954"/>
          </a:xfrm>
          <a:prstGeom prst="homePlate">
            <a:avLst>
              <a:gd name="adj" fmla="val 195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Інструмент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FBCE5D6-4139-4E93-A047-DC2C181C7623}"/>
              </a:ext>
            </a:extLst>
          </p:cNvPr>
          <p:cNvSpPr/>
          <p:nvPr/>
        </p:nvSpPr>
        <p:spPr>
          <a:xfrm>
            <a:off x="2115728" y="1484784"/>
            <a:ext cx="2071523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Ціль регулювання</a:t>
            </a:r>
            <a:endParaRPr lang="uk-U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2C4B1-94E3-4836-A218-4271D359D443}"/>
              </a:ext>
            </a:extLst>
          </p:cNvPr>
          <p:cNvSpPr/>
          <p:nvPr/>
        </p:nvSpPr>
        <p:spPr>
          <a:xfrm>
            <a:off x="2142861" y="1989739"/>
            <a:ext cx="2036389" cy="2231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>
                <a:latin typeface="Myriad Pro" panose="020B0503030403020204" pitchFamily="34" charset="0"/>
              </a:rPr>
              <a:t>Захист економічних інтересів  України та законних інтересів підприємств транспорту**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9193194A-A416-4E07-8215-8996818938CB}"/>
              </a:ext>
            </a:extLst>
          </p:cNvPr>
          <p:cNvSpPr/>
          <p:nvPr/>
        </p:nvSpPr>
        <p:spPr>
          <a:xfrm>
            <a:off x="4179250" y="1484784"/>
            <a:ext cx="2056934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Показники</a:t>
            </a:r>
            <a:endParaRPr lang="uk-UA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81435CF-25C2-40FA-86F4-8E3C388C85C6}"/>
              </a:ext>
            </a:extLst>
          </p:cNvPr>
          <p:cNvSpPr/>
          <p:nvPr/>
        </p:nvSpPr>
        <p:spPr>
          <a:xfrm>
            <a:off x="6228184" y="1484784"/>
            <a:ext cx="2426430" cy="406954"/>
          </a:xfrm>
          <a:prstGeom prst="chevron">
            <a:avLst>
              <a:gd name="adj" fmla="val 178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/>
              <a:t>Оцінка ефективності</a:t>
            </a:r>
            <a:endParaRPr lang="uk-U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A7280-9360-4017-8B63-853FB57113E9}"/>
              </a:ext>
            </a:extLst>
          </p:cNvPr>
          <p:cNvSpPr/>
          <p:nvPr/>
        </p:nvSpPr>
        <p:spPr>
          <a:xfrm>
            <a:off x="4195252" y="1989739"/>
            <a:ext cx="2099463" cy="173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>
                <a:latin typeface="Myriad Pro" panose="020B0503030403020204" pitchFamily="34" charset="0"/>
              </a:rPr>
              <a:t>Відсоток відмов у видачі дозволу на користь операторів суден під прапором України</a:t>
            </a:r>
            <a:endParaRPr lang="uk-UA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6019D-D030-46BB-B63A-A04F0F4FA559}"/>
              </a:ext>
            </a:extLst>
          </p:cNvPr>
          <p:cNvSpPr/>
          <p:nvPr/>
        </p:nvSpPr>
        <p:spPr>
          <a:xfrm>
            <a:off x="6204085" y="1989739"/>
            <a:ext cx="2467868" cy="160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Myriad Pro" panose="020B0503030403020204" pitchFamily="34" charset="0"/>
              </a:rPr>
              <a:t>Неможливо визначити через те, що імплементацію інструменту не завершено</a:t>
            </a:r>
            <a:endParaRPr lang="uk-UA" b="1">
              <a:latin typeface="Myriad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94A15-8AAC-475C-9BD3-E84C0D5D6028}"/>
              </a:ext>
            </a:extLst>
          </p:cNvPr>
          <p:cNvSpPr/>
          <p:nvPr/>
        </p:nvSpPr>
        <p:spPr>
          <a:xfrm>
            <a:off x="303049" y="1989739"/>
            <a:ext cx="1738327" cy="107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>
                <a:latin typeface="Myriad Pro" panose="020B0503030403020204" pitchFamily="34" charset="0"/>
              </a:rPr>
              <a:t>Дозвіл на каботаж під іноземним прапором*</a:t>
            </a:r>
            <a:endParaRPr lang="uk-UA">
              <a:latin typeface="Myriad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3149B-C4E8-4E65-852D-B66F6AFE0B7A}"/>
              </a:ext>
            </a:extLst>
          </p:cNvPr>
          <p:cNvSpPr txBox="1"/>
          <p:nvPr/>
        </p:nvSpPr>
        <p:spPr>
          <a:xfrm>
            <a:off x="323528" y="6002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/>
              <a:t>*) Передбачений Митним кодексом (ст.97)</a:t>
            </a:r>
          </a:p>
          <a:p>
            <a:r>
              <a:rPr lang="ru-RU" sz="1400" i="1"/>
              <a:t>**) ст. 3 ЗУ "Про транспорт"</a:t>
            </a:r>
            <a:endParaRPr lang="uk-UA" sz="1400" i="1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B3A974D-F836-4CFD-92B9-0EBD0C1FF8DF}"/>
              </a:ext>
            </a:extLst>
          </p:cNvPr>
          <p:cNvSpPr/>
          <p:nvPr/>
        </p:nvSpPr>
        <p:spPr>
          <a:xfrm rot="5400000">
            <a:off x="4710851" y="4886156"/>
            <a:ext cx="1318304" cy="27620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62E7CFA2-31DF-470F-A38A-D8E696D4C4B8}"/>
              </a:ext>
            </a:extLst>
          </p:cNvPr>
          <p:cNvSpPr txBox="1">
            <a:spLocks/>
          </p:cNvSpPr>
          <p:nvPr/>
        </p:nvSpPr>
        <p:spPr>
          <a:xfrm>
            <a:off x="392617" y="4255293"/>
            <a:ext cx="4824536" cy="206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sz="1800" b="1"/>
              <a:t>Поб</a:t>
            </a:r>
            <a:r>
              <a:rPr lang="uk-UA" sz="1800" b="1"/>
              <a:t>ічні ефекти внаслідок НЕ</a:t>
            </a:r>
            <a:br>
              <a:rPr lang="uk-UA" sz="1800" b="1"/>
            </a:br>
            <a:r>
              <a:rPr lang="uk-UA" sz="1800" b="1"/>
              <a:t>запровадження регулювання*:</a:t>
            </a:r>
          </a:p>
          <a:p>
            <a:pPr marL="0" indent="0">
              <a:buNone/>
            </a:pPr>
            <a:endParaRPr lang="uk-UA" sz="200" b="1"/>
          </a:p>
          <a:p>
            <a:pPr>
              <a:buFont typeface="Wingdings" panose="05000000000000000000" pitchFamily="2" charset="2"/>
              <a:buChar char="§"/>
            </a:pPr>
            <a:r>
              <a:rPr lang="ru-RU" sz="1800"/>
              <a:t>де-факто існує заборона на каботаж під іноземним прапором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BBC85-F2A2-4285-9D4F-04A9B2D591A1}"/>
              </a:ext>
            </a:extLst>
          </p:cNvPr>
          <p:cNvSpPr/>
          <p:nvPr/>
        </p:nvSpPr>
        <p:spPr>
          <a:xfrm>
            <a:off x="5754418" y="4255293"/>
            <a:ext cx="3168352" cy="206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 b="1">
                <a:latin typeface="Myriad Pro" panose="020B0503030403020204" pitchFamily="34" charset="0"/>
              </a:rPr>
              <a:t>Рекомендації:</a:t>
            </a:r>
            <a:endParaRPr lang="uk-UA" b="1" dirty="0">
              <a:latin typeface="Myriad Pro" panose="020B0503030403020204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uk-UA">
                <a:latin typeface="Myriad Pro" panose="020B0503030403020204" pitchFamily="34" charset="0"/>
              </a:rPr>
              <a:t>завершити впровадження інструменту, або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>
                <a:latin typeface="Myriad Pro" panose="020B0503030403020204" pitchFamily="34" charset="0"/>
              </a:rPr>
              <a:t>виключити посилання на інструмент з Митного кодексу</a:t>
            </a:r>
            <a:endParaRPr lang="uk-UA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9F4738-F73C-41F8-81D9-F56449624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2800" dirty="0"/>
              <a:t>ДОПУСК В КАБОТАЖ СУДЕН ПІД ІНОЗЕМНИМ ПРАПОРОМ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477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6CBC-C274-4B49-8D11-C111DB2A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1" y="400388"/>
            <a:ext cx="8362950" cy="613659"/>
          </a:xfrm>
        </p:spPr>
        <p:txBody>
          <a:bodyPr>
            <a:normAutofit fontScale="90000"/>
          </a:bodyPr>
          <a:lstStyle/>
          <a:p>
            <a:r>
              <a:rPr lang="uk-UA"/>
              <a:t>ВИМОГИ ДИРЕКТИВ ЄС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5EC33-B3E2-40D0-9F86-6C48CD021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- </a:t>
            </a:r>
            <a:fld id="{FA1D7E20-C668-4035-807E-D342B5E530F7}" type="slidenum">
              <a:rPr lang="nl-NL" smtClean="0"/>
              <a:pPr>
                <a:defRPr/>
              </a:pPr>
              <a:t>13</a:t>
            </a:fld>
            <a:r>
              <a:rPr lang="nl-NL"/>
              <a:t> -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2A2DED-0342-4C56-A3AD-1A08DAA0A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" y="400388"/>
            <a:ext cx="914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768F-7069-447A-946B-0D6FD2AF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/>
              <a:t>ПОПЕРЕДНІ ВИСНОВКИ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0652D-ECC2-4A0F-B502-42678D55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- </a:t>
            </a:r>
            <a:fld id="{B9D4C6C6-4631-4116-AB4D-72EF7FE760D3}" type="slidenum">
              <a:rPr lang="nl-NL" smtClean="0"/>
              <a:pPr>
                <a:defRPr/>
              </a:pPr>
              <a:t>14</a:t>
            </a:fld>
            <a:r>
              <a:rPr lang="nl-NL"/>
              <a:t>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333EE-E58C-427F-A27D-02D0D9C7C5A1}"/>
              </a:ext>
            </a:extLst>
          </p:cNvPr>
          <p:cNvSpPr/>
          <p:nvPr/>
        </p:nvSpPr>
        <p:spPr>
          <a:xfrm>
            <a:off x="1403648" y="1417638"/>
            <a:ext cx="65527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sz="2000" dirty="0">
                <a:latin typeface="Myriad Pro" panose="020B0503030403020204" pitchFamily="34" charset="0"/>
              </a:rPr>
              <a:t>Регуляторне поле </a:t>
            </a:r>
            <a:r>
              <a:rPr lang="ru-UA" sz="2000" dirty="0">
                <a:latin typeface="Myriad Pro" panose="020B0503030403020204" pitchFamily="34" charset="0"/>
              </a:rPr>
              <a:t>ма</a:t>
            </a:r>
            <a:r>
              <a:rPr lang="uk-UA" sz="2000" dirty="0">
                <a:latin typeface="Myriad Pro" panose="020B0503030403020204" pitchFamily="34" charset="0"/>
              </a:rPr>
              <a:t>є ряд «дефектів», які можна виправити в тому числі шляхом прийняття закону</a:t>
            </a:r>
            <a:endParaRPr lang="ru-RU" sz="2000" dirty="0">
              <a:latin typeface="Myriad Pro" panose="020B0503030403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sz="2000" dirty="0">
                <a:latin typeface="Myriad Pro" panose="020B0503030403020204" pitchFamily="34" charset="0"/>
              </a:rPr>
              <a:t>Запровадження інструментів регулювання потребує одночасного запровадження системи збору та аналізу даних щодо показників ефективності інструментів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uk-UA" sz="2000" dirty="0">
                <a:latin typeface="Myriad Pro" panose="020B0503030403020204" pitchFamily="34" charset="0"/>
              </a:rPr>
              <a:t>Впровадження ряду інструментів не завершено, або </a:t>
            </a:r>
            <a:r>
              <a:rPr lang="uk-UA" sz="2000">
                <a:latin typeface="Myriad Pro" panose="020B0503030403020204" pitchFamily="34" charset="0"/>
              </a:rPr>
              <a:t>при нормопроектуванні </a:t>
            </a:r>
            <a:r>
              <a:rPr lang="uk-UA" sz="2000" dirty="0">
                <a:latin typeface="Myriad Pro" panose="020B0503030403020204" pitchFamily="34" charset="0"/>
              </a:rPr>
              <a:t>було </a:t>
            </a:r>
            <a:r>
              <a:rPr lang="uk-UA" sz="2000">
                <a:latin typeface="Myriad Pro" panose="020B0503030403020204" pitchFamily="34" charset="0"/>
              </a:rPr>
              <a:t>допущено помилки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>
                <a:latin typeface="Myriad Pro" panose="020B0503030403020204" pitchFamily="34" charset="0"/>
              </a:rPr>
              <a:t>Відкриття ВВШ для суден під іноземним прапором не є вимогою Угоди про Асоціацію Україна - ЄС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722DC-AF73-4EB4-952E-8291C97DE45A}"/>
              </a:ext>
            </a:extLst>
          </p:cNvPr>
          <p:cNvSpPr txBox="1"/>
          <p:nvPr/>
        </p:nvSpPr>
        <p:spPr>
          <a:xfrm>
            <a:off x="1907704" y="4869160"/>
            <a:ext cx="5544616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 b="1"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>
                <a:solidFill>
                  <a:schemeClr val="accent1"/>
                </a:solidFill>
              </a:rPr>
              <a:t>Запрошуємо до дискусії !</a:t>
            </a:r>
          </a:p>
        </p:txBody>
      </p:sp>
    </p:spTree>
    <p:extLst>
      <p:ext uri="{BB962C8B-B14F-4D97-AF65-F5344CB8AC3E}">
        <p14:creationId xmlns:p14="http://schemas.microsoft.com/office/powerpoint/2010/main" val="169119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6B9846-C753-4A37-97B8-C739E5D0D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3" y="860028"/>
            <a:ext cx="7678376" cy="576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21B14-E431-4B42-9370-3F98A592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5544616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РЕГУЛЯТОРНЕ ПОЛЕ</a:t>
            </a:r>
            <a:endParaRPr lang="ru-RU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017151-4861-468E-9D45-03BB599BB7DD}"/>
              </a:ext>
            </a:extLst>
          </p:cNvPr>
          <p:cNvSpPr txBox="1">
            <a:spLocks/>
          </p:cNvSpPr>
          <p:nvPr/>
        </p:nvSpPr>
        <p:spPr>
          <a:xfrm>
            <a:off x="457201" y="1196752"/>
            <a:ext cx="8229600" cy="108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/>
              <a:t>45 </a:t>
            </a:r>
            <a:r>
              <a:rPr lang="uk-UA" dirty="0"/>
              <a:t>чинних нормативно-правових актів</a:t>
            </a:r>
            <a:r>
              <a:rPr lang="uk-UA"/>
              <a:t>, </a:t>
            </a:r>
            <a:br>
              <a:rPr lang="uk-UA"/>
            </a:br>
            <a:r>
              <a:rPr lang="uk-UA"/>
              <a:t>що складають </a:t>
            </a:r>
            <a:r>
              <a:rPr lang="uk-UA" dirty="0"/>
              <a:t>регуляторне поле ринку перевезень ВВШ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8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AD80-C7B0-4A79-9DC6-B976DB60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81354"/>
            <a:ext cx="6563072" cy="1143000"/>
          </a:xfrm>
        </p:spPr>
        <p:txBody>
          <a:bodyPr anchor="t">
            <a:normAutofit/>
          </a:bodyPr>
          <a:lstStyle/>
          <a:p>
            <a:br>
              <a:rPr lang="uk-UA" sz="3200" dirty="0"/>
            </a:br>
            <a:r>
              <a:rPr lang="uk-UA" sz="3200" dirty="0"/>
              <a:t>ЯКІСТЬ РЕГУЛЯТОРНОГО ПОЛЯ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9242A2-CFA5-4B63-AB96-1305BF9A9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11550"/>
              </p:ext>
            </p:extLst>
          </p:nvPr>
        </p:nvGraphicFramePr>
        <p:xfrm>
          <a:off x="457200" y="1600598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EBB-DECC-46E2-BA26-CF3A9EFF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- </a:t>
            </a:r>
            <a:fld id="{FA1D7E20-C668-4035-807E-D342B5E530F7}" type="slidenum">
              <a:rPr lang="nl-NL" smtClean="0"/>
              <a:pPr>
                <a:defRPr/>
              </a:pPr>
              <a:t>3</a:t>
            </a:fld>
            <a:r>
              <a:rPr lang="nl-NL"/>
              <a:t> -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E2A11C-81B7-4584-8774-D9D31D72D720}"/>
              </a:ext>
            </a:extLst>
          </p:cNvPr>
          <p:cNvSpPr txBox="1">
            <a:spLocks/>
          </p:cNvSpPr>
          <p:nvPr/>
        </p:nvSpPr>
        <p:spPr bwMode="gray">
          <a:xfrm>
            <a:off x="4716016" y="2697842"/>
            <a:ext cx="4248472" cy="33954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2400">
                <a:solidFill>
                  <a:srgbClr val="000000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Myriad Pro" panose="020B05030304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uk-UA" sz="2200"/>
          </a:p>
          <a:p>
            <a:endParaRPr lang="uk-UA" sz="2200"/>
          </a:p>
          <a:p>
            <a:endParaRPr lang="ru-RU" sz="2200"/>
          </a:p>
          <a:p>
            <a:endParaRPr lang="ru-RU" sz="2200"/>
          </a:p>
          <a:p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336682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AD80-C7B0-4A79-9DC6-B976DB60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00632"/>
            <a:ext cx="6635080" cy="850106"/>
          </a:xfrm>
        </p:spPr>
        <p:txBody>
          <a:bodyPr anchor="t">
            <a:normAutofit/>
          </a:bodyPr>
          <a:lstStyle/>
          <a:p>
            <a:pPr algn="l"/>
            <a:r>
              <a:rPr lang="uk-UA" sz="3200" dirty="0"/>
              <a:t>ЯКІСТЬ РЕГУЛЯТОРНОГО ПОЛЯ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57AE-F2DB-49E4-9AA6-D82F117F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sz="2000" u="sng" dirty="0"/>
              <a:t>Опція 1.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sz="2000" dirty="0"/>
              <a:t>Змінювати та впорядковувати кожен з проблемних актів окремо: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000"/>
              <a:t>Зміни в 14</a:t>
            </a:r>
            <a:r>
              <a:rPr lang="en-US" sz="2000"/>
              <a:t> </a:t>
            </a:r>
            <a:r>
              <a:rPr lang="ru-UA" sz="2000"/>
              <a:t>закон</a:t>
            </a:r>
            <a:r>
              <a:rPr lang="uk-UA" sz="2000"/>
              <a:t>ів України: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000"/>
              <a:t>Кодекс торгівельного морепалвства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000"/>
              <a:t>Закон про транспорт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sz="2000"/>
              <a:t>та інші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uk-UA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86A777-95F7-4EAF-A560-EB02EA1D1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u="sng" dirty="0"/>
              <a:t>Опція 2. </a:t>
            </a:r>
          </a:p>
          <a:p>
            <a:pPr marL="0" indent="0">
              <a:buNone/>
            </a:pPr>
            <a:r>
              <a:rPr lang="uk-UA" sz="2000" dirty="0"/>
              <a:t>Прийняття Закону, який виправляє більшість дефектів регуляторного поля, в </a:t>
            </a:r>
            <a:r>
              <a:rPr lang="uk-UA" sz="2000" dirty="0" err="1"/>
              <a:t>т.ч</a:t>
            </a:r>
            <a:r>
              <a:rPr lang="uk-UA" sz="2000" dirty="0"/>
              <a:t>. створюють законні підстави для прийняття по вже прийнятим НПА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i="1" dirty="0"/>
              <a:t>Ця опція може бути більш простою в реалізації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EBB-DECC-46E2-BA26-CF3A9EFF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- </a:t>
            </a:r>
            <a:fld id="{FA1D7E20-C668-4035-807E-D342B5E530F7}" type="slidenum">
              <a:rPr lang="nl-NL" smtClean="0"/>
              <a:pPr>
                <a:defRPr/>
              </a:pPr>
              <a:t>4</a:t>
            </a:fld>
            <a:r>
              <a:rPr lang="nl-NL"/>
              <a:t> -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E2A11C-81B7-4584-8774-D9D31D72D720}"/>
              </a:ext>
            </a:extLst>
          </p:cNvPr>
          <p:cNvSpPr txBox="1">
            <a:spLocks/>
          </p:cNvSpPr>
          <p:nvPr/>
        </p:nvSpPr>
        <p:spPr bwMode="gray">
          <a:xfrm>
            <a:off x="4716016" y="2697842"/>
            <a:ext cx="4248472" cy="33954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2400">
                <a:solidFill>
                  <a:srgbClr val="000000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Myriad Pro" panose="020B0503030403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uk-UA" sz="2200"/>
          </a:p>
          <a:p>
            <a:endParaRPr lang="uk-UA" sz="2200"/>
          </a:p>
          <a:p>
            <a:endParaRPr lang="ru-RU" sz="2200"/>
          </a:p>
          <a:p>
            <a:endParaRPr lang="ru-RU" sz="2200"/>
          </a:p>
          <a:p>
            <a:endParaRPr lang="uk-UA" sz="2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0AF97F-5035-4DC4-A9F8-5E1C93C60F3B}"/>
              </a:ext>
            </a:extLst>
          </p:cNvPr>
          <p:cNvSpPr txBox="1">
            <a:spLocks/>
          </p:cNvSpPr>
          <p:nvPr/>
        </p:nvSpPr>
        <p:spPr>
          <a:xfrm>
            <a:off x="934615" y="1517207"/>
            <a:ext cx="7427169" cy="108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2400" dirty="0"/>
              <a:t>Дві опції щодо впорядкування ситуації з НПА,</a:t>
            </a:r>
            <a:br>
              <a:rPr lang="uk-UA" sz="2400" dirty="0"/>
            </a:br>
            <a:r>
              <a:rPr lang="uk-UA" sz="2400" dirty="0"/>
              <a:t> які за результатом перегляду мають ознаки незаконних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714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FB0B53-089E-40F7-BF03-AD0E762A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6861"/>
            <a:ext cx="8496944" cy="38684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0B1685-C90A-4036-87F8-0069892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1143000"/>
          </a:xfrm>
        </p:spPr>
        <p:txBody>
          <a:bodyPr anchor="t">
            <a:normAutofit/>
          </a:bodyPr>
          <a:lstStyle/>
          <a:p>
            <a:pPr algn="l"/>
            <a:r>
              <a:rPr lang="uk-UA" sz="2400" dirty="0"/>
              <a:t>СИСТЕМНИЙ </a:t>
            </a:r>
            <a:r>
              <a:rPr lang="uk-UA" sz="2400"/>
              <a:t>ПЕРЕГЛЯД </a:t>
            </a:r>
            <a:r>
              <a:rPr lang="ru-UA" sz="2400"/>
              <a:t>РЕГУЛЮ</a:t>
            </a:r>
            <a:r>
              <a:rPr lang="uk-UA" sz="2400"/>
              <a:t>В</a:t>
            </a:r>
            <a:r>
              <a:rPr lang="ru-UA" sz="2400"/>
              <a:t>А</a:t>
            </a:r>
            <a:r>
              <a:rPr lang="uk-UA" sz="2400"/>
              <a:t>Н</a:t>
            </a:r>
            <a:r>
              <a:rPr lang="ru-UA" sz="2400"/>
              <a:t>Н</a:t>
            </a:r>
            <a:r>
              <a:rPr lang="uk-UA" sz="2400"/>
              <a:t>Я</a:t>
            </a:r>
            <a:r>
              <a:rPr lang="ru-UA" sz="2400"/>
              <a:t> </a:t>
            </a:r>
            <a:br>
              <a:rPr lang="uk-UA" sz="2400"/>
            </a:br>
            <a:r>
              <a:rPr lang="uk-UA" sz="2400"/>
              <a:t>РИНКУ</a:t>
            </a:r>
            <a:endParaRPr lang="uk-UA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644FBB-DBDC-493E-9319-75796DDDCF0A}"/>
              </a:ext>
            </a:extLst>
          </p:cNvPr>
          <p:cNvSpPr txBox="1">
            <a:spLocks/>
          </p:cNvSpPr>
          <p:nvPr/>
        </p:nvSpPr>
        <p:spPr>
          <a:xfrm>
            <a:off x="1979712" y="980729"/>
            <a:ext cx="6984776" cy="766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1800" dirty="0"/>
              <a:t>Ми проаналізували 14 інструментів, </a:t>
            </a:r>
            <a:br>
              <a:rPr lang="uk-UA" sz="1800" dirty="0"/>
            </a:br>
            <a:r>
              <a:rPr lang="uk-UA" sz="1800" dirty="0"/>
              <a:t>які безпосередньо стосуються бізнес-процесу «перевезення»</a:t>
            </a:r>
            <a:endParaRPr lang="ru-RU" sz="1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3032B4-3CEF-4803-BA1B-C60FDF4A8852}"/>
              </a:ext>
            </a:extLst>
          </p:cNvPr>
          <p:cNvSpPr/>
          <p:nvPr/>
        </p:nvSpPr>
        <p:spPr>
          <a:xfrm>
            <a:off x="4211960" y="3501008"/>
            <a:ext cx="475252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9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6AA389-D655-4A0B-8EA2-6A363EFB5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4" y="692696"/>
            <a:ext cx="7678376" cy="57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F73D12-43D6-4053-B052-26E3824D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85800"/>
            <a:ext cx="6573416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2800"/>
              <a:t>СИСТЕМНИЙ ПЕРЕГЛЯД РЕГУЛЮВАННЯ </a:t>
            </a:r>
            <a:br>
              <a:rPr lang="uk-UA" sz="2800"/>
            </a:br>
            <a:r>
              <a:rPr lang="uk-UA" sz="2800"/>
              <a:t>РИНКУ</a:t>
            </a:r>
            <a:endParaRPr lang="uk-UA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8CAA88-88CC-4337-8C6C-25DEB3927E18}"/>
              </a:ext>
            </a:extLst>
          </p:cNvPr>
          <p:cNvSpPr txBox="1">
            <a:spLocks/>
          </p:cNvSpPr>
          <p:nvPr/>
        </p:nvSpPr>
        <p:spPr>
          <a:xfrm>
            <a:off x="2195736" y="1417638"/>
            <a:ext cx="6948264" cy="505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1800"/>
              <a:t>Ми проаналізували 14 інструментів, </a:t>
            </a:r>
            <a:br>
              <a:rPr lang="uk-UA" sz="1800"/>
            </a:br>
            <a:r>
              <a:rPr lang="uk-UA" sz="1800"/>
              <a:t>які безпосередньо стосуються бізнес-процесу «перевезення»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2239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44265-8F9E-422E-8209-ADCEF512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948" y="200692"/>
            <a:ext cx="6972540" cy="1365340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800" dirty="0"/>
              <a:t>ДЛЯ 10 З 14 ІНСТРУМЕНТІВ НЕМОЖЛИВО ОЦІНИТИ ДОСЯГЕННЯ ЦІЛЕЙ НА ОСНОВІ ОБ’ЄКТИВНИХ ДАНИХ</a:t>
            </a:r>
            <a:br>
              <a:rPr lang="ru-RU" sz="2800" dirty="0"/>
            </a:br>
            <a:endParaRPr lang="uk-UA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86AEB2-A6F4-48D0-B060-8A4D5E5F5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5827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0652-B51B-4A0F-A313-0B503975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74" y="559511"/>
            <a:ext cx="6563072" cy="1143000"/>
          </a:xfrm>
        </p:spPr>
        <p:txBody>
          <a:bodyPr anchor="t">
            <a:normAutofit/>
          </a:bodyPr>
          <a:lstStyle/>
          <a:p>
            <a:pPr algn="l"/>
            <a:r>
              <a:rPr lang="uk-UA" sz="3200" dirty="0"/>
              <a:t>РЕКОМЕНДАЦІЯ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31E62-60D3-45AE-9A33-CDE2D69954B7}"/>
              </a:ext>
            </a:extLst>
          </p:cNvPr>
          <p:cNvSpPr txBox="1"/>
          <p:nvPr/>
        </p:nvSpPr>
        <p:spPr>
          <a:xfrm>
            <a:off x="188688" y="598871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Myriad Pro" panose="020B0503030403020204" pitchFamily="34" charset="0"/>
              </a:rPr>
              <a:t>Деталізація фінансової </a:t>
            </a:r>
            <a:r>
              <a:rPr lang="uk-UA" sz="1200" dirty="0" err="1">
                <a:latin typeface="Myriad Pro" panose="020B0503030403020204" pitchFamily="34" charset="0"/>
              </a:rPr>
              <a:t>звітністі</a:t>
            </a:r>
            <a:r>
              <a:rPr lang="uk-UA" sz="1200" dirty="0">
                <a:latin typeface="Myriad Pro" panose="020B0503030403020204" pitchFamily="34" charset="0"/>
              </a:rPr>
              <a:t> </a:t>
            </a:r>
            <a:r>
              <a:rPr lang="ru-UA" sz="1200" dirty="0">
                <a:latin typeface="Myriad Pro" panose="020B0503030403020204" pitchFamily="34" charset="0"/>
              </a:rPr>
              <a:t>за формами </a:t>
            </a:r>
            <a:br>
              <a:rPr lang="ru-UA" sz="1200" dirty="0">
                <a:latin typeface="Myriad Pro" panose="020B0503030403020204" pitchFamily="34" charset="0"/>
              </a:rPr>
            </a:br>
            <a:r>
              <a:rPr lang="uk-UA" sz="1200" dirty="0">
                <a:latin typeface="Myriad Pro" panose="020B0503030403020204" pitchFamily="34" charset="0"/>
              </a:rPr>
              <a:t>Ф1, Ф2, яку публікують ДП, є недостатньою для проведення оцінки ефективності інструментів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2C49B9-8EEE-4651-94A4-EB8892307C29}"/>
              </a:ext>
            </a:extLst>
          </p:cNvPr>
          <p:cNvSpPr txBox="1">
            <a:spLocks/>
          </p:cNvSpPr>
          <p:nvPr/>
        </p:nvSpPr>
        <p:spPr>
          <a:xfrm>
            <a:off x="2072174" y="1196752"/>
            <a:ext cx="6546623" cy="108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/>
              <a:t>Запровадження інструментів регулювання потребує одночасного запровадження системи збору та аналізу даних щодо показників ефективності інструментів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C37C3E-18B7-4859-BCB0-018ECA367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5294"/>
            <a:ext cx="67185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4783-3250-4318-A374-0FFBF528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 anchor="t">
            <a:noAutofit/>
          </a:bodyPr>
          <a:lstStyle/>
          <a:p>
            <a:pPr algn="l"/>
            <a:r>
              <a:rPr lang="ru-RU" sz="2800"/>
              <a:t>ФІНАНСУВАННЯ УТРИМАННЯ ІНФРАСТРУКТУРИ ВВШ</a:t>
            </a:r>
            <a:endParaRPr lang="uk-U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4CE2-28DA-4191-8223-4B65C23A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4762872" cy="3921299"/>
          </a:xfrm>
        </p:spPr>
        <p:txBody>
          <a:bodyPr>
            <a:noAutofit/>
          </a:bodyPr>
          <a:lstStyle/>
          <a:p>
            <a:endParaRPr lang="uk-UA" sz="2000"/>
          </a:p>
          <a:p>
            <a:pPr marL="0" indent="0">
              <a:buNone/>
            </a:pPr>
            <a:r>
              <a:rPr lang="uk-UA" sz="2000" b="1"/>
              <a:t>Група інструментів: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/>
              <a:t>Корабельний портовий збір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/>
              <a:t>Причальний портовий збір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/>
              <a:t>Якірний портовий збір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/>
              <a:t>Плата за проходження шлюзами Дніпровського каскаду</a:t>
            </a:r>
          </a:p>
          <a:p>
            <a:pPr marL="0" indent="0">
              <a:buNone/>
            </a:pPr>
            <a:endParaRPr lang="ru-RU" sz="2000"/>
          </a:p>
          <a:p>
            <a:pPr marL="0" indent="0">
              <a:buNone/>
              <a:tabLst>
                <a:tab pos="447675" algn="l"/>
              </a:tabLst>
            </a:pPr>
            <a:r>
              <a:rPr lang="ru-RU" sz="2000"/>
              <a:t>+     Фінансування за рахунок</a:t>
            </a:r>
            <a:br>
              <a:rPr lang="ru-RU" sz="2000"/>
            </a:br>
            <a:r>
              <a:rPr lang="ru-RU" sz="2000"/>
              <a:t>	державного бюджету</a:t>
            </a:r>
          </a:p>
          <a:p>
            <a:pPr marL="0" indent="0">
              <a:buNone/>
            </a:pPr>
            <a:r>
              <a:rPr lang="ru-RU" sz="200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D21C4-BC17-450F-804A-58EA76777BA6}"/>
              </a:ext>
            </a:extLst>
          </p:cNvPr>
          <p:cNvSpPr txBox="1">
            <a:spLocks/>
          </p:cNvSpPr>
          <p:nvPr/>
        </p:nvSpPr>
        <p:spPr>
          <a:xfrm>
            <a:off x="1907704" y="1338162"/>
            <a:ext cx="5760640" cy="721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800"/>
              <a:t>Наявними 4-ма інструментами ціль </a:t>
            </a:r>
            <a:br>
              <a:rPr lang="ru-RU" sz="1800"/>
            </a:br>
            <a:r>
              <a:rPr lang="ru-RU" sz="1800"/>
              <a:t>щодо фінансування утримання інфраструктури ВВШ не досягається</a:t>
            </a:r>
            <a:endParaRPr lang="ru-RU" sz="18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7C9316D-A30C-4211-98C3-9E5EDA205D7C}"/>
              </a:ext>
            </a:extLst>
          </p:cNvPr>
          <p:cNvSpPr/>
          <p:nvPr/>
        </p:nvSpPr>
        <p:spPr>
          <a:xfrm rot="5400000">
            <a:off x="3828632" y="3953511"/>
            <a:ext cx="2782880" cy="34456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1F4C6-23BE-4241-8362-5D1BA4AF484D}"/>
              </a:ext>
            </a:extLst>
          </p:cNvPr>
          <p:cNvSpPr/>
          <p:nvPr/>
        </p:nvSpPr>
        <p:spPr>
          <a:xfrm>
            <a:off x="5714771" y="2734352"/>
            <a:ext cx="2880320" cy="263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 sz="2000">
                <a:latin typeface="Myriad Pro" panose="020B0503030403020204" pitchFamily="34" charset="0"/>
              </a:rPr>
              <a:t>В 2013-2016 роках рівень фінансування експлуатаційної діяльності судноплавних шлюзів становив у середньому </a:t>
            </a:r>
            <a:r>
              <a:rPr lang="uk-UA" sz="2000">
                <a:solidFill>
                  <a:schemeClr val="tx2"/>
                </a:solidFill>
                <a:latin typeface="Myriad Pro" panose="020B0503030403020204" pitchFamily="34" charset="0"/>
              </a:rPr>
              <a:t>21% </a:t>
            </a:r>
            <a:r>
              <a:rPr lang="uk-UA" sz="2000">
                <a:latin typeface="Myriad Pro" panose="020B0503030403020204" pitchFamily="34" charset="0"/>
              </a:rPr>
              <a:t>суми необхідних видатків</a:t>
            </a:r>
          </a:p>
        </p:txBody>
      </p:sp>
    </p:spTree>
    <p:extLst>
      <p:ext uri="{BB962C8B-B14F-4D97-AF65-F5344CB8AC3E}">
        <p14:creationId xmlns:p14="http://schemas.microsoft.com/office/powerpoint/2010/main" val="704809508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1634</TotalTime>
  <Words>622</Words>
  <Application>Microsoft Office PowerPoint</Application>
  <PresentationFormat>On-screen Show (4:3)</PresentationFormat>
  <Paragraphs>114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Wingdings</vt:lpstr>
      <vt:lpstr>BRDO Corporate Presentation Шаблон</vt:lpstr>
      <vt:lpstr>РИНОК ВАНТАЖНИХ ПЕРЕВЕЗЕНЬ ВНУТРІШНІМИ ВОДНИМИ ШЛЯХАМИ</vt:lpstr>
      <vt:lpstr>РЕГУЛЯТОРНЕ ПОЛЕ</vt:lpstr>
      <vt:lpstr> ЯКІСТЬ РЕГУЛЯТОРНОГО ПОЛЯ</vt:lpstr>
      <vt:lpstr>ЯКІСТЬ РЕГУЛЯТОРНОГО ПОЛЯ</vt:lpstr>
      <vt:lpstr>СИСТЕМНИЙ ПЕРЕГЛЯД РЕГУЛЮВАННЯ  РИНКУ</vt:lpstr>
      <vt:lpstr>СИСТЕМНИЙ ПЕРЕГЛЯД РЕГУЛЮВАННЯ  РИНКУ</vt:lpstr>
      <vt:lpstr>ДЛЯ 10 З 14 ІНСТРУМЕНТІВ НЕМОЖЛИВО ОЦІНИТИ ДОСЯГЕННЯ ЦІЛЕЙ НА ОСНОВІ ОБ’ЄКТИВНИХ ДАНИХ </vt:lpstr>
      <vt:lpstr>РЕКОМЕНДАЦІЯ</vt:lpstr>
      <vt:lpstr>ФІНАНСУВАННЯ УТРИМАННЯ ІНФРАСТРУКТУРИ ВВШ</vt:lpstr>
      <vt:lpstr>КЕЙС: ЛОЦМАНСЬКЕ  ПРОВЕДЕННЯ НА ВВШ </vt:lpstr>
      <vt:lpstr>КЕЙС: КАБОТАЖ ПІД ІНОЗЕМНИМ ПРАПОРОМ</vt:lpstr>
      <vt:lpstr>ДОПУСК В КАБОТАЖ СУДЕН ПІД ІНОЗЕМНИМ ПРАПОРОМ</vt:lpstr>
      <vt:lpstr>ВИМОГИ ДИРЕКТИВ ЄС</vt:lpstr>
      <vt:lpstr>ПОПЕРЕДНІ 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МОБІЛЬНИХ ПЛАТЕЖІВ</dc:title>
  <dc:creator>Vitalik</dc:creator>
  <cp:lastModifiedBy>Taras Slobodyanyuk</cp:lastModifiedBy>
  <cp:revision>119</cp:revision>
  <cp:lastPrinted>2017-09-11T09:49:45Z</cp:lastPrinted>
  <dcterms:created xsi:type="dcterms:W3CDTF">2017-03-24T14:37:46Z</dcterms:created>
  <dcterms:modified xsi:type="dcterms:W3CDTF">2017-09-11T19:22:17Z</dcterms:modified>
</cp:coreProperties>
</file>