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8" r:id="rId4"/>
    <p:sldId id="264" r:id="rId5"/>
    <p:sldId id="266" r:id="rId6"/>
    <p:sldId id="267" r:id="rId7"/>
    <p:sldId id="269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>
      <p:cViewPr varScale="1">
        <p:scale>
          <a:sx n="114" d="100"/>
          <a:sy n="114" d="100"/>
        </p:scale>
        <p:origin x="15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1052736"/>
            <a:ext cx="3958208" cy="424847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4705350" cy="56673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83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6099192"/>
            <a:ext cx="3684000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FE34C7-A888-427B-BA00-D685443E6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8024" y="980728"/>
            <a:ext cx="3958208" cy="4248471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0070C0"/>
                </a:solidFill>
              </a:rPr>
              <a:t>НОВИЙ РЕГЛАМЕНТ КАБ</a:t>
            </a:r>
            <a:r>
              <a:rPr lang="uk-UA" dirty="0">
                <a:solidFill>
                  <a:srgbClr val="0070C0"/>
                </a:solidFill>
              </a:rPr>
              <a:t>ІНЕТУ МІНІСТРІВ УКРАЇНИ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50C8112-8832-4D1B-8B8C-3F8625FE94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0486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7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j-lt"/>
              </a:rPr>
              <a:t>       ПРОЕКТНИЙ ПІДХІД	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latin typeface="+mn-lt"/>
              </a:rPr>
              <a:t>Перехід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від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управління</a:t>
            </a:r>
            <a:r>
              <a:rPr lang="ru-RU" dirty="0">
                <a:latin typeface="+mn-lt"/>
              </a:rPr>
              <a:t> заходами - до </a:t>
            </a:r>
            <a:r>
              <a:rPr lang="ru-RU" dirty="0" err="1">
                <a:latin typeface="+mn-lt"/>
              </a:rPr>
              <a:t>управління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проектами</a:t>
            </a:r>
          </a:p>
          <a:p>
            <a:endParaRPr lang="ru-RU" dirty="0">
              <a:latin typeface="+mn-lt"/>
            </a:endParaRPr>
          </a:p>
          <a:p>
            <a:r>
              <a:rPr lang="ru-RU" dirty="0" err="1">
                <a:latin typeface="+mn-lt"/>
              </a:rPr>
              <a:t>Середньостроковий</a:t>
            </a:r>
            <a:r>
              <a:rPr lang="ru-RU" dirty="0">
                <a:latin typeface="+mn-lt"/>
              </a:rPr>
              <a:t> план - </a:t>
            </a:r>
            <a:r>
              <a:rPr lang="ru-RU" dirty="0" smtClean="0">
                <a:latin typeface="+mn-lt"/>
              </a:rPr>
              <a:t>пул </a:t>
            </a:r>
            <a:r>
              <a:rPr lang="ru-RU" dirty="0" err="1">
                <a:latin typeface="+mn-lt"/>
              </a:rPr>
              <a:t>проектів</a:t>
            </a:r>
            <a:r>
              <a:rPr lang="ru-RU" dirty="0">
                <a:latin typeface="+mn-lt"/>
              </a:rPr>
              <a:t> БЕЗ </a:t>
            </a:r>
            <a:r>
              <a:rPr lang="ru-RU" dirty="0" err="1">
                <a:latin typeface="+mn-lt"/>
              </a:rPr>
              <a:t>деталізації</a:t>
            </a:r>
            <a:r>
              <a:rPr lang="ru-RU" dirty="0">
                <a:latin typeface="+mn-lt"/>
              </a:rPr>
              <a:t> до </a:t>
            </a:r>
            <a:r>
              <a:rPr lang="ru-RU" dirty="0" err="1">
                <a:latin typeface="+mn-lt"/>
              </a:rPr>
              <a:t>заходів</a:t>
            </a:r>
            <a:r>
              <a:rPr lang="ru-RU" dirty="0">
                <a:latin typeface="+mn-lt"/>
              </a:rPr>
              <a:t>. </a:t>
            </a:r>
            <a:endParaRPr lang="ru-RU" strike="sngStrike" dirty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dirty="0" err="1">
                <a:latin typeface="+mn-lt"/>
              </a:rPr>
              <a:t>Жодних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ініціатив</a:t>
            </a:r>
            <a:r>
              <a:rPr lang="ru-RU" dirty="0">
                <a:latin typeface="+mn-lt"/>
              </a:rPr>
              <a:t> поза пулом </a:t>
            </a:r>
            <a:r>
              <a:rPr lang="ru-RU" dirty="0" err="1">
                <a:latin typeface="+mn-lt"/>
              </a:rPr>
              <a:t>проектів</a:t>
            </a:r>
            <a:r>
              <a:rPr lang="ru-RU" dirty="0" smtClean="0">
                <a:latin typeface="+mn-lt"/>
              </a:rPr>
              <a:t>.</a:t>
            </a:r>
            <a:endParaRPr lang="ru-RU" strike="sngStrik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445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j-lt"/>
              </a:rPr>
              <a:t>             УПРАВЛІННЯ ЕФЕКТИВНІСТЮ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+mn-lt"/>
              </a:rPr>
              <a:t>Прийняття рішень виключно на </a:t>
            </a:r>
            <a:r>
              <a:rPr lang="uk-UA" dirty="0" smtClean="0">
                <a:latin typeface="+mn-lt"/>
              </a:rPr>
              <a:t>підставі </a:t>
            </a:r>
            <a:r>
              <a:rPr lang="uk-UA" dirty="0">
                <a:latin typeface="+mn-lt"/>
              </a:rPr>
              <a:t>оцінки ефективності попередніх.</a:t>
            </a:r>
          </a:p>
          <a:p>
            <a:endParaRPr lang="uk-UA" dirty="0">
              <a:latin typeface="+mn-lt"/>
            </a:endParaRPr>
          </a:p>
          <a:p>
            <a:r>
              <a:rPr lang="uk-UA" dirty="0">
                <a:latin typeface="+mn-lt"/>
              </a:rPr>
              <a:t>Відстеження результативності проектів. </a:t>
            </a:r>
          </a:p>
          <a:p>
            <a:endParaRPr lang="uk-UA" dirty="0">
              <a:latin typeface="+mn-lt"/>
            </a:endParaRPr>
          </a:p>
          <a:p>
            <a:r>
              <a:rPr lang="uk-UA" dirty="0">
                <a:latin typeface="+mn-lt"/>
              </a:rPr>
              <a:t>Звітування про стан </a:t>
            </a:r>
            <a:r>
              <a:rPr lang="uk-UA" dirty="0" smtClean="0">
                <a:latin typeface="+mn-lt"/>
              </a:rPr>
              <a:t>справ, а не про стан виконання</a:t>
            </a:r>
            <a:endParaRPr lang="uk-UA" dirty="0">
              <a:latin typeface="+mn-lt"/>
            </a:endParaRPr>
          </a:p>
          <a:p>
            <a:endParaRPr lang="uk-UA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842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j-lt"/>
              </a:rPr>
              <a:t>           ІНКЛЮЗИВНИЙ ПРОЦЕС	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+mn-lt"/>
              </a:rPr>
              <a:t>Розробка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політик</a:t>
            </a:r>
            <a:r>
              <a:rPr lang="ru-RU" dirty="0" smtClean="0">
                <a:latin typeface="+mn-lt"/>
              </a:rPr>
              <a:t> в </a:t>
            </a:r>
            <a:r>
              <a:rPr lang="ru-RU" dirty="0" err="1" smtClean="0">
                <a:latin typeface="+mn-lt"/>
              </a:rPr>
              <a:t>робочих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групах</a:t>
            </a:r>
            <a:r>
              <a:rPr lang="ru-RU" dirty="0" smtClean="0">
                <a:latin typeface="+mn-lt"/>
              </a:rPr>
              <a:t>.</a:t>
            </a:r>
            <a:endParaRPr lang="ru-RU" dirty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r>
              <a:rPr lang="ru-RU" dirty="0" err="1" smtClean="0">
                <a:latin typeface="+mn-lt"/>
              </a:rPr>
              <a:t>Процес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>
                <a:latin typeface="+mn-lt"/>
              </a:rPr>
              <a:t>розробки</a:t>
            </a:r>
            <a:r>
              <a:rPr lang="ru-RU" dirty="0">
                <a:latin typeface="+mn-lt"/>
              </a:rPr>
              <a:t> - </a:t>
            </a:r>
            <a:r>
              <a:rPr lang="ru-RU" dirty="0" err="1">
                <a:latin typeface="+mn-lt"/>
              </a:rPr>
              <a:t>стандартизований</a:t>
            </a:r>
            <a:r>
              <a:rPr lang="ru-RU" dirty="0">
                <a:latin typeface="+mn-lt"/>
              </a:rPr>
              <a:t>. </a:t>
            </a:r>
          </a:p>
          <a:p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У </a:t>
            </a:r>
            <a:r>
              <a:rPr lang="ru-RU" dirty="0" err="1">
                <a:latin typeface="+mn-lt"/>
              </a:rPr>
              <a:t>процесі</a:t>
            </a:r>
            <a:r>
              <a:rPr lang="ru-RU" dirty="0">
                <a:latin typeface="+mn-lt"/>
              </a:rPr>
              <a:t> - </a:t>
            </a:r>
            <a:r>
              <a:rPr lang="ru-RU" dirty="0" err="1">
                <a:latin typeface="+mn-lt"/>
              </a:rPr>
              <a:t>народні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депутати</a:t>
            </a:r>
            <a:r>
              <a:rPr lang="ru-RU" dirty="0">
                <a:latin typeface="+mn-lt"/>
              </a:rPr>
              <a:t> та </a:t>
            </a:r>
            <a:r>
              <a:rPr lang="ru-RU" dirty="0" err="1">
                <a:latin typeface="+mn-lt"/>
              </a:rPr>
              <a:t>їх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помічники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83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latin typeface="+mj-lt"/>
              </a:rPr>
              <a:t>                 ПРОГНОЗУВАННЯ ВПЛИВІВ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>
                <a:latin typeface="+mn-lt"/>
              </a:rPr>
              <a:t>Замість</a:t>
            </a:r>
            <a:r>
              <a:rPr lang="ru-RU" dirty="0">
                <a:latin typeface="+mn-lt"/>
              </a:rPr>
              <a:t> «</a:t>
            </a:r>
            <a:r>
              <a:rPr lang="ru-RU" dirty="0" err="1">
                <a:latin typeface="+mn-lt"/>
              </a:rPr>
              <a:t>погодження</a:t>
            </a:r>
            <a:r>
              <a:rPr lang="ru-RU" dirty="0">
                <a:latin typeface="+mn-lt"/>
              </a:rPr>
              <a:t>» і «</a:t>
            </a:r>
            <a:r>
              <a:rPr lang="ru-RU" dirty="0" err="1">
                <a:latin typeface="+mn-lt"/>
              </a:rPr>
              <a:t>пропозицій</a:t>
            </a:r>
            <a:r>
              <a:rPr lang="ru-RU" dirty="0">
                <a:latin typeface="+mn-lt"/>
              </a:rPr>
              <a:t>» </a:t>
            </a:r>
            <a:r>
              <a:rPr lang="ru-RU" b="1" dirty="0" err="1">
                <a:latin typeface="+mn-lt"/>
              </a:rPr>
              <a:t>Міністерства</a:t>
            </a:r>
            <a:r>
              <a:rPr lang="ru-RU" b="1" dirty="0">
                <a:latin typeface="+mn-lt"/>
              </a:rPr>
              <a:t> </a:t>
            </a:r>
            <a:r>
              <a:rPr lang="ru-RU" b="1" dirty="0" err="1">
                <a:latin typeface="+mn-lt"/>
              </a:rPr>
              <a:t>прогнозуватимуть</a:t>
            </a:r>
            <a:r>
              <a:rPr lang="ru-RU" b="1" dirty="0">
                <a:latin typeface="+mn-lt"/>
              </a:rPr>
              <a:t> </a:t>
            </a:r>
            <a:r>
              <a:rPr lang="ru-RU" b="1" dirty="0" err="1">
                <a:latin typeface="+mn-lt"/>
              </a:rPr>
              <a:t>вплив</a:t>
            </a:r>
            <a:r>
              <a:rPr lang="ru-RU" b="1" dirty="0">
                <a:latin typeface="+mn-lt"/>
              </a:rPr>
              <a:t> </a:t>
            </a:r>
            <a:r>
              <a:rPr lang="ru-RU" dirty="0">
                <a:latin typeface="+mn-lt"/>
              </a:rPr>
              <a:t>на: </a:t>
            </a:r>
          </a:p>
          <a:p>
            <a:r>
              <a:rPr lang="ru-RU" dirty="0">
                <a:latin typeface="+mn-lt"/>
              </a:rPr>
              <a:t>- стан справ у </a:t>
            </a:r>
            <a:r>
              <a:rPr lang="ru-RU" dirty="0" err="1">
                <a:latin typeface="+mn-lt"/>
              </a:rPr>
              <a:t>їх</a:t>
            </a:r>
            <a:r>
              <a:rPr lang="ru-RU" dirty="0">
                <a:latin typeface="+mn-lt"/>
              </a:rPr>
              <a:t> сферах;</a:t>
            </a:r>
          </a:p>
          <a:p>
            <a:r>
              <a:rPr lang="ru-RU" dirty="0">
                <a:latin typeface="+mn-lt"/>
              </a:rPr>
              <a:t>- </a:t>
            </a:r>
            <a:r>
              <a:rPr lang="ru-RU" dirty="0" err="1">
                <a:latin typeface="+mn-lt"/>
              </a:rPr>
              <a:t>їх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політики</a:t>
            </a:r>
            <a:r>
              <a:rPr lang="ru-RU" dirty="0">
                <a:latin typeface="+mn-lt"/>
              </a:rPr>
              <a:t>;</a:t>
            </a:r>
          </a:p>
          <a:p>
            <a:r>
              <a:rPr lang="ru-RU" dirty="0">
                <a:latin typeface="+mn-lt"/>
              </a:rPr>
              <a:t>- </a:t>
            </a:r>
            <a:r>
              <a:rPr lang="ru-RU" dirty="0" err="1">
                <a:latin typeface="+mn-lt"/>
              </a:rPr>
              <a:t>інтереси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заінтересованих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осіб</a:t>
            </a:r>
            <a:r>
              <a:rPr lang="ru-RU" dirty="0">
                <a:latin typeface="+mn-lt"/>
              </a:rPr>
              <a:t>. </a:t>
            </a:r>
          </a:p>
          <a:p>
            <a:endParaRPr lang="ru-RU" dirty="0">
              <a:latin typeface="+mn-lt"/>
            </a:endParaRPr>
          </a:p>
          <a:p>
            <a:r>
              <a:rPr lang="ru-RU" dirty="0">
                <a:latin typeface="+mn-lt"/>
              </a:rPr>
              <a:t>У </a:t>
            </a:r>
            <a:r>
              <a:rPr lang="ru-RU" dirty="0" err="1">
                <a:latin typeface="+mn-lt"/>
              </a:rPr>
              <a:t>разі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виявлення</a:t>
            </a:r>
            <a:r>
              <a:rPr lang="ru-RU" dirty="0">
                <a:latin typeface="+mn-lt"/>
              </a:rPr>
              <a:t> критичного </a:t>
            </a:r>
            <a:r>
              <a:rPr lang="ru-RU" dirty="0" err="1">
                <a:latin typeface="+mn-lt"/>
              </a:rPr>
              <a:t>впливу</a:t>
            </a:r>
            <a:r>
              <a:rPr lang="ru-RU" dirty="0">
                <a:latin typeface="+mn-lt"/>
              </a:rPr>
              <a:t> </a:t>
            </a:r>
            <a:r>
              <a:rPr lang="mr-IN" dirty="0">
                <a:latin typeface="+mn-lt"/>
              </a:rPr>
              <a:t>–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узгоджувальні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процедури</a:t>
            </a:r>
            <a:r>
              <a:rPr lang="ru-RU" dirty="0">
                <a:latin typeface="+mn-lt"/>
              </a:rPr>
              <a:t> (</a:t>
            </a:r>
            <a:r>
              <a:rPr lang="ru-RU" dirty="0" err="1">
                <a:latin typeface="+mn-lt"/>
              </a:rPr>
              <a:t>урядові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комітети</a:t>
            </a:r>
            <a:r>
              <a:rPr lang="ru-RU" dirty="0">
                <a:latin typeface="+mn-lt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50758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j-lt"/>
              </a:rPr>
              <a:t>       ОЦІНКА ВІДПОВІДНОСТІ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+mn-lt"/>
              </a:rPr>
              <a:t>Перевірка відповідності за </a:t>
            </a:r>
            <a:r>
              <a:rPr lang="uk-UA" dirty="0">
                <a:latin typeface="+mn-lt"/>
              </a:rPr>
              <a:t>допомогою чек-листів та систематизація правозастосування. </a:t>
            </a:r>
          </a:p>
          <a:p>
            <a:endParaRPr lang="uk-UA" dirty="0">
              <a:latin typeface="+mn-lt"/>
            </a:endParaRPr>
          </a:p>
          <a:p>
            <a:r>
              <a:rPr lang="uk-UA" dirty="0" smtClean="0">
                <a:latin typeface="+mn-lt"/>
              </a:rPr>
              <a:t>Заборона </a:t>
            </a:r>
            <a:r>
              <a:rPr lang="uk-UA" dirty="0">
                <a:latin typeface="+mn-lt"/>
              </a:rPr>
              <a:t>втручатись в суть </a:t>
            </a:r>
            <a:r>
              <a:rPr lang="uk-UA" dirty="0" smtClean="0">
                <a:latin typeface="+mn-lt"/>
              </a:rPr>
              <a:t>проекту і </a:t>
            </a:r>
            <a:r>
              <a:rPr lang="uk-UA" dirty="0">
                <a:latin typeface="+mn-lt"/>
              </a:rPr>
              <a:t>давати пропозиції. </a:t>
            </a:r>
          </a:p>
          <a:p>
            <a:endParaRPr lang="uk-UA" dirty="0">
              <a:latin typeface="+mn-lt"/>
            </a:endParaRPr>
          </a:p>
          <a:p>
            <a:r>
              <a:rPr lang="uk-UA" dirty="0">
                <a:latin typeface="+mn-lt"/>
              </a:rPr>
              <a:t>Вивчення спірних ситуацій на </a:t>
            </a:r>
            <a:r>
              <a:rPr lang="uk-UA" b="1" dirty="0">
                <a:latin typeface="+mn-lt"/>
              </a:rPr>
              <a:t>нараді держсекретарів.</a:t>
            </a:r>
          </a:p>
          <a:p>
            <a:endParaRPr lang="uk-UA" dirty="0">
              <a:latin typeface="+mn-lt"/>
            </a:endParaRPr>
          </a:p>
          <a:p>
            <a:r>
              <a:rPr lang="uk-UA" dirty="0">
                <a:latin typeface="+mn-lt"/>
              </a:rPr>
              <a:t>Відсутність дублюючих процедур.</a:t>
            </a:r>
          </a:p>
          <a:p>
            <a:endParaRPr lang="uk-UA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876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+mj-lt"/>
              </a:rPr>
              <a:t>       </a:t>
            </a:r>
            <a:r>
              <a:rPr lang="ru-RU" dirty="0" smtClean="0">
                <a:latin typeface="+mj-lt"/>
              </a:rPr>
              <a:t>УХВАЛЕННЯ РІШЕНЬ</a:t>
            </a:r>
            <a:endParaRPr lang="ru-RU" dirty="0"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latin typeface="+mn-lt"/>
              </a:rPr>
              <a:t>Проекти щодо яких не заявлено критичних впливів чи висновків про невідповідність приймаються пакетом. Інші </a:t>
            </a:r>
            <a:r>
              <a:rPr lang="mr-IN" dirty="0">
                <a:latin typeface="+mn-lt"/>
              </a:rPr>
              <a:t>–</a:t>
            </a:r>
            <a:r>
              <a:rPr lang="uk-UA" dirty="0">
                <a:latin typeface="+mn-lt"/>
              </a:rPr>
              <a:t> розглядаються окремо. </a:t>
            </a:r>
          </a:p>
          <a:p>
            <a:endParaRPr lang="uk-UA" dirty="0">
              <a:latin typeface="+mn-lt"/>
            </a:endParaRPr>
          </a:p>
          <a:p>
            <a:r>
              <a:rPr lang="uk-UA" dirty="0">
                <a:latin typeface="+mn-lt"/>
              </a:rPr>
              <a:t>Рішення не можуть доопрацьовуватись після прийняття.</a:t>
            </a:r>
          </a:p>
          <a:p>
            <a:endParaRPr lang="uk-UA" dirty="0">
              <a:latin typeface="+mn-lt"/>
            </a:endParaRPr>
          </a:p>
          <a:p>
            <a:r>
              <a:rPr lang="uk-UA" dirty="0">
                <a:latin typeface="+mn-lt"/>
              </a:rPr>
              <a:t>Відхилене рішення повертається розробнику (в робочу групу).</a:t>
            </a:r>
          </a:p>
          <a:p>
            <a:endParaRPr lang="uk-UA" dirty="0">
              <a:latin typeface="+mn-lt"/>
            </a:endParaRPr>
          </a:p>
          <a:p>
            <a:endParaRPr lang="uk-UA" dirty="0">
              <a:latin typeface="+mn-lt"/>
            </a:endParaRPr>
          </a:p>
          <a:p>
            <a:endParaRPr lang="uk-UA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402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>
              <a:latin typeface="+mn-lt"/>
            </a:endParaRPr>
          </a:p>
          <a:p>
            <a:endParaRPr lang="uk-UA" dirty="0">
              <a:latin typeface="+mn-lt"/>
            </a:endParaRPr>
          </a:p>
          <a:p>
            <a:endParaRPr lang="uk-UA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404664"/>
            <a:ext cx="648072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+mj-lt"/>
              </a:rPr>
              <a:t>         </a:t>
            </a:r>
            <a:endParaRPr lang="ru-RU" sz="4000" b="1" dirty="0" smtClean="0">
              <a:latin typeface="+mj-lt"/>
            </a:endParaRPr>
          </a:p>
          <a:p>
            <a:endParaRPr lang="ru-RU" sz="4000" b="1" dirty="0">
              <a:latin typeface="+mj-lt"/>
            </a:endParaRPr>
          </a:p>
          <a:p>
            <a:endParaRPr lang="ru-RU" sz="4000" b="1" dirty="0" smtClean="0">
              <a:latin typeface="+mj-lt"/>
            </a:endParaRPr>
          </a:p>
          <a:p>
            <a:endParaRPr lang="ru-RU" sz="4000" b="1" dirty="0">
              <a:latin typeface="+mj-lt"/>
            </a:endParaRPr>
          </a:p>
          <a:p>
            <a:r>
              <a:rPr lang="ru-RU" sz="5400" b="1" dirty="0" smtClean="0">
                <a:latin typeface="+mj-lt"/>
              </a:rPr>
              <a:t>ДЯКУЮ </a:t>
            </a:r>
            <a:r>
              <a:rPr lang="ru-RU" sz="5400" b="1" dirty="0">
                <a:latin typeface="+mj-lt"/>
              </a:rPr>
              <a:t>ЗА УВАГУ</a:t>
            </a:r>
          </a:p>
        </p:txBody>
      </p:sp>
    </p:spTree>
    <p:extLst>
      <p:ext uri="{BB962C8B-B14F-4D97-AF65-F5344CB8AC3E}">
        <p14:creationId xmlns:p14="http://schemas.microsoft.com/office/powerpoint/2010/main" val="1798029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BRDO Corporate Presentation Шаблон</Template>
  <TotalTime>872</TotalTime>
  <Words>199</Words>
  <Application>Microsoft Macintosh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Mangal</vt:lpstr>
      <vt:lpstr>Myriad Pro</vt:lpstr>
      <vt:lpstr>Arial</vt:lpstr>
      <vt:lpstr>Тема Office</vt:lpstr>
      <vt:lpstr>НОВИЙ РЕГЛАМЕНТ КАБІНЕТУ МІНІСТРІВ УКРАЇНИ</vt:lpstr>
      <vt:lpstr>       ПРОЕКТНИЙ ПІДХІД </vt:lpstr>
      <vt:lpstr>             УПРАВЛІННЯ ЕФЕКТИВНІСТЮ</vt:lpstr>
      <vt:lpstr>           ІНКЛЮЗИВНИЙ ПРОЦЕС </vt:lpstr>
      <vt:lpstr>                 ПРОГНОЗУВАННЯ ВПЛИВІВ</vt:lpstr>
      <vt:lpstr>       ОЦІНКА ВІДПОВІДНОСТІ</vt:lpstr>
      <vt:lpstr>       УХВАЛЕННЯ РІШЕНЬ</vt:lpstr>
      <vt:lpstr>Презентация PowerPoint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НОВИЙ РЕГЛАМЕНТ КАБІНЕТУ МІНІСТРІВ УКРАЇНИ</dc:title>
  <dc:creator>Vitalik</dc:creator>
  <cp:lastModifiedBy>пользователь Microsoft Office</cp:lastModifiedBy>
  <cp:revision>30</cp:revision>
  <dcterms:created xsi:type="dcterms:W3CDTF">2017-10-11T12:37:29Z</dcterms:created>
  <dcterms:modified xsi:type="dcterms:W3CDTF">2017-12-17T19:50:07Z</dcterms:modified>
</cp:coreProperties>
</file>