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258" r:id="rId4"/>
    <p:sldId id="311" r:id="rId5"/>
    <p:sldId id="323" r:id="rId6"/>
    <p:sldId id="332" r:id="rId7"/>
    <p:sldId id="319" r:id="rId8"/>
    <p:sldId id="322" r:id="rId9"/>
    <p:sldId id="313" r:id="rId10"/>
    <p:sldId id="333" r:id="rId11"/>
    <p:sldId id="335" r:id="rId12"/>
    <p:sldId id="343" r:id="rId13"/>
    <p:sldId id="339" r:id="rId14"/>
    <p:sldId id="320" r:id="rId15"/>
    <p:sldId id="345" r:id="rId16"/>
    <p:sldId id="344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82A8"/>
    <a:srgbClr val="3174C5"/>
    <a:srgbClr val="FFFF99"/>
    <a:srgbClr val="EEF961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8279" autoAdjust="0"/>
  </p:normalViewPr>
  <p:slideViewPr>
    <p:cSldViewPr>
      <p:cViewPr varScale="1">
        <p:scale>
          <a:sx n="73" d="100"/>
          <a:sy n="73" d="100"/>
        </p:scale>
        <p:origin x="15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nechytailo\Desktop\Power%20generation\Power%20generation6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nechytailo\Desktop\Power%20generation\Power%20generation6.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nechytailo\Desktop\Power%20generation\Power%20generation6.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nechytailo\Desktop\Power%20generation\Power%20generation6.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nechytailo\Desktop\Power%20generation\Power%20generation6.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nechytailo\Desktop\Power%20generation\Power%20generation6.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nechytailo\Desktop\Power%20generation\Power%20generation4%20(version%20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3282227900604"/>
          <c:y val="3.6885584887768878E-2"/>
          <c:w val="0.80187583324075107"/>
          <c:h val="0.749176938780175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'ОРЦ D-A (2)'!$AC$262</c:f>
              <c:strCache>
                <c:ptCount val="1"/>
                <c:pt idx="0">
                  <c:v>Капітальні витрати, USD/кВт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697441025071289E-3"/>
                  <c:y val="-0.11970942657535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DD-4BBF-9492-68711AC7EFC4}"/>
                </c:ext>
              </c:extLst>
            </c:dLbl>
            <c:dLbl>
              <c:idx val="1"/>
              <c:layout>
                <c:manualLayout>
                  <c:x val="0"/>
                  <c:y val="-0.20051328951371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DD-4BBF-9492-68711AC7EFC4}"/>
                </c:ext>
              </c:extLst>
            </c:dLbl>
            <c:dLbl>
              <c:idx val="2"/>
              <c:layout>
                <c:manualLayout>
                  <c:x val="0"/>
                  <c:y val="-0.10474574825343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DD-4BBF-9492-68711AC7EFC4}"/>
                </c:ext>
              </c:extLst>
            </c:dLbl>
            <c:dLbl>
              <c:idx val="3"/>
              <c:layout>
                <c:manualLayout>
                  <c:x val="-5.3889994550112404E-17"/>
                  <c:y val="-0.35613554406167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DD-4BBF-9492-68711AC7EFC4}"/>
                </c:ext>
              </c:extLst>
            </c:dLbl>
            <c:dLbl>
              <c:idx val="4"/>
              <c:layout>
                <c:manualLayout>
                  <c:x val="0"/>
                  <c:y val="-0.1047457482534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DD-4BBF-9492-68711AC7EFC4}"/>
                </c:ext>
              </c:extLst>
            </c:dLbl>
            <c:dLbl>
              <c:idx val="5"/>
              <c:layout>
                <c:manualLayout>
                  <c:x val="-1.0777998910022481E-16"/>
                  <c:y val="-0.1047457482534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DD-4BBF-9492-68711AC7EFC4}"/>
                </c:ext>
              </c:extLst>
            </c:dLbl>
            <c:dLbl>
              <c:idx val="6"/>
              <c:layout>
                <c:manualLayout>
                  <c:x val="0"/>
                  <c:y val="-0.16759319720549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DD-4BBF-9492-68711AC7EFC4}"/>
                </c:ext>
              </c:extLst>
            </c:dLbl>
            <c:dLbl>
              <c:idx val="7"/>
              <c:layout>
                <c:manualLayout>
                  <c:x val="1.4697441025071289E-3"/>
                  <c:y val="-0.13766584056165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DD-4BBF-9492-68711AC7E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'ОРЦ D-A (2)'!$AB$263:$AB$270</c:f>
              <c:strCache>
                <c:ptCount val="8"/>
                <c:pt idx="2">
                  <c:v>Газ</c:v>
                </c:pt>
                <c:pt idx="3">
                  <c:v>АЕС</c:v>
                </c:pt>
                <c:pt idx="4">
                  <c:v>ВЕС</c:v>
                </c:pt>
                <c:pt idx="5">
                  <c:v>СЕС</c:v>
                </c:pt>
                <c:pt idx="6">
                  <c:v>БіоЕС</c:v>
                </c:pt>
                <c:pt idx="7">
                  <c:v>Storage</c:v>
                </c:pt>
              </c:strCache>
            </c:strRef>
          </c:cat>
          <c:val>
            <c:numRef>
              <c:f>'ОРЦ D-A (2)'!$AC$263:$AC$270</c:f>
              <c:numCache>
                <c:formatCode>#,##0</c:formatCode>
                <c:ptCount val="8"/>
                <c:pt idx="0">
                  <c:v>2095.165</c:v>
                </c:pt>
                <c:pt idx="1">
                  <c:v>5569</c:v>
                </c:pt>
                <c:pt idx="2">
                  <c:v>1109.2049999999999</c:v>
                </c:pt>
                <c:pt idx="3">
                  <c:v>8627.15</c:v>
                </c:pt>
                <c:pt idx="4">
                  <c:v>2039.7047500000001</c:v>
                </c:pt>
                <c:pt idx="5">
                  <c:v>1602.1849999999999</c:v>
                </c:pt>
                <c:pt idx="6">
                  <c:v>3820.5950000000003</c:v>
                </c:pt>
                <c:pt idx="7">
                  <c:v>2967.5000004461635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D-4BBF-9492-68711AC7E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740240"/>
        <c:axId val="606741552"/>
      </c:barChart>
      <c:lineChart>
        <c:grouping val="standard"/>
        <c:varyColors val="0"/>
        <c:ser>
          <c:idx val="1"/>
          <c:order val="1"/>
          <c:tx>
            <c:strRef>
              <c:f>'ОРЦ D-A (2)'!$AD$262</c:f>
              <c:strCache>
                <c:ptCount val="1"/>
                <c:pt idx="0">
                  <c:v>Собівартість виробництва, USD/МВт.год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tx2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4.4092323075213867E-3"/>
                  <c:y val="-5.985471328767565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60-140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DD-4BBF-9492-68711AC7EFC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DD-4BBF-9492-68711AC7EFC4}"/>
                </c:ext>
              </c:extLst>
            </c:dLbl>
            <c:dLbl>
              <c:idx val="2"/>
              <c:layout>
                <c:manualLayout>
                  <c:x val="1.1757952820057031E-2"/>
                  <c:y val="2.693462097945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DD-4BBF-9492-68711AC7EFC4}"/>
                </c:ext>
              </c:extLst>
            </c:dLbl>
            <c:dLbl>
              <c:idx val="3"/>
              <c:layout>
                <c:manualLayout>
                  <c:x val="8.8184646150427197E-3"/>
                  <c:y val="-1.097323733896641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DD-4BBF-9492-68711AC7EFC4}"/>
                </c:ext>
              </c:extLst>
            </c:dLbl>
            <c:dLbl>
              <c:idx val="4"/>
              <c:layout>
                <c:manualLayout>
                  <c:x val="1.3227696922564159E-2"/>
                  <c:y val="-2.9927356643837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DD-4BBF-9492-68711AC7EFC4}"/>
                </c:ext>
              </c:extLst>
            </c:dLbl>
            <c:dLbl>
              <c:idx val="5"/>
              <c:layout>
                <c:manualLayout>
                  <c:x val="1.3227696922564159E-2"/>
                  <c:y val="1.7956413986302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DD-4BBF-9492-68711AC7EFC4}"/>
                </c:ext>
              </c:extLst>
            </c:dLbl>
            <c:dLbl>
              <c:idx val="6"/>
              <c:layout>
                <c:manualLayout>
                  <c:x val="2.2046161537606933E-2"/>
                  <c:y val="-4.7883770630140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DD-4BBF-9492-68711AC7E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'ОРЦ D-A (2)'!$AB$263:$AB$270</c:f>
              <c:strCache>
                <c:ptCount val="8"/>
                <c:pt idx="2">
                  <c:v>Газ</c:v>
                </c:pt>
                <c:pt idx="3">
                  <c:v>АЕС</c:v>
                </c:pt>
                <c:pt idx="4">
                  <c:v>ВЕС</c:v>
                </c:pt>
                <c:pt idx="5">
                  <c:v>СЕС</c:v>
                </c:pt>
                <c:pt idx="6">
                  <c:v>БіоЕС</c:v>
                </c:pt>
                <c:pt idx="7">
                  <c:v>Storage</c:v>
                </c:pt>
              </c:strCache>
            </c:strRef>
          </c:cat>
          <c:val>
            <c:numRef>
              <c:f>'ОРЦ D-A (2)'!$AD$263:$AD$270</c:f>
              <c:numCache>
                <c:formatCode>#,##0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75</c:v>
                </c:pt>
                <c:pt idx="3">
                  <c:v>116.5</c:v>
                </c:pt>
                <c:pt idx="4">
                  <c:v>47</c:v>
                </c:pt>
                <c:pt idx="5">
                  <c:v>53.5</c:v>
                </c:pt>
                <c:pt idx="6">
                  <c:v>93.5</c:v>
                </c:pt>
                <c:pt idx="7">
                  <c:v>551.62649109999995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DD-4BBF-9492-68711AC7E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572608"/>
        <c:axId val="603580152"/>
      </c:lineChart>
      <c:catAx>
        <c:axId val="606740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400" b="1" dirty="0"/>
                  <a:t>Вугілля</a:t>
                </a:r>
              </a:p>
            </c:rich>
          </c:tx>
          <c:layout>
            <c:manualLayout>
              <c:xMode val="edge"/>
              <c:yMode val="edge"/>
              <c:x val="0.17603159834092508"/>
              <c:y val="0.81720323432248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06741552"/>
        <c:crosses val="autoZero"/>
        <c:auto val="1"/>
        <c:lblAlgn val="ctr"/>
        <c:lblOffset val="100"/>
        <c:noMultiLvlLbl val="0"/>
      </c:catAx>
      <c:valAx>
        <c:axId val="60674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400" b="1" dirty="0"/>
                  <a:t>Капітальні інвестиції, </a:t>
                </a:r>
                <a:r>
                  <a:rPr lang="en-US" sz="1400" b="1" dirty="0"/>
                  <a:t>USD</a:t>
                </a:r>
                <a:r>
                  <a:rPr lang="en-US" sz="1400" b="1" baseline="0" dirty="0"/>
                  <a:t>/</a:t>
                </a:r>
                <a:r>
                  <a:rPr lang="uk-UA" sz="1400" b="1" baseline="0" dirty="0"/>
                  <a:t>кВт</a:t>
                </a:r>
                <a:endParaRPr lang="uk-UA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06740240"/>
        <c:crosses val="autoZero"/>
        <c:crossBetween val="between"/>
      </c:valAx>
      <c:valAx>
        <c:axId val="6035801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400" b="1" dirty="0"/>
                  <a:t>Собівартість</a:t>
                </a:r>
                <a:r>
                  <a:rPr lang="uk-UA" sz="1400" b="1" baseline="0" dirty="0"/>
                  <a:t> виробництва, </a:t>
                </a:r>
                <a:r>
                  <a:rPr lang="en-US" sz="1400" b="1" baseline="0" dirty="0"/>
                  <a:t>USD/M</a:t>
                </a:r>
                <a:r>
                  <a:rPr lang="uk-UA" sz="1400" b="1" baseline="0" dirty="0" err="1"/>
                  <a:t>Вт.год</a:t>
                </a:r>
                <a:endParaRPr lang="uk-UA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03572608"/>
        <c:crosses val="max"/>
        <c:crossBetween val="between"/>
      </c:valAx>
      <c:catAx>
        <c:axId val="60357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3580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6C-4727-A5EB-38C4FDD6AE9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6C-4727-A5EB-38C4FDD6AE91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6C-4727-A5EB-38C4FDD6AE91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6C-4727-A5EB-38C4FDD6AE91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6C-4727-A5EB-38C4FDD6AE91}"/>
              </c:ext>
            </c:extLst>
          </c:dPt>
          <c:dPt>
            <c:idx val="5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6C-4727-A5EB-38C4FDD6AE9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6C-4727-A5EB-38C4FDD6AE91}"/>
                </c:ext>
              </c:extLst>
            </c:dLbl>
            <c:dLbl>
              <c:idx val="1"/>
              <c:layout>
                <c:manualLayout>
                  <c:x val="0.10638894574782934"/>
                  <c:y val="-6.2594826644366913E-2"/>
                </c:manualLayout>
              </c:layout>
              <c:tx>
                <c:rich>
                  <a:bodyPr/>
                  <a:lstStyle/>
                  <a:p>
                    <a:fld id="{5D5485E4-98E2-4F21-A53C-AE219D6C48EA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6C-4727-A5EB-38C4FDD6AE91}"/>
                </c:ext>
              </c:extLst>
            </c:dLbl>
            <c:dLbl>
              <c:idx val="2"/>
              <c:layout>
                <c:manualLayout>
                  <c:x val="0.12026576475841587"/>
                  <c:y val="-3.1297413322183491E-2"/>
                </c:manualLayout>
              </c:layout>
              <c:tx>
                <c:rich>
                  <a:bodyPr/>
                  <a:lstStyle/>
                  <a:p>
                    <a:fld id="{9B5FD392-7293-4744-9596-03395BFDE1E7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E6C-4727-A5EB-38C4FDD6AE91}"/>
                </c:ext>
              </c:extLst>
            </c:dLbl>
            <c:dLbl>
              <c:idx val="3"/>
              <c:layout>
                <c:manualLayout>
                  <c:x val="9.9450536242536206E-2"/>
                  <c:y val="-1.0432471107394486E-2"/>
                </c:manualLayout>
              </c:layout>
              <c:tx>
                <c:rich>
                  <a:bodyPr/>
                  <a:lstStyle/>
                  <a:p>
                    <a:fld id="{B78CBAD1-DDFE-489D-9BF1-8A462554CA1E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6C-4727-A5EB-38C4FDD6AE91}"/>
                </c:ext>
              </c:extLst>
            </c:dLbl>
            <c:dLbl>
              <c:idx val="4"/>
              <c:layout>
                <c:manualLayout>
                  <c:x val="0.11564015842155373"/>
                  <c:y val="1.0432471107394486E-2"/>
                </c:manualLayout>
              </c:layout>
              <c:tx>
                <c:rich>
                  <a:bodyPr/>
                  <a:lstStyle/>
                  <a:p>
                    <a:fld id="{A4B202F4-E849-4D64-AA02-68931CD035C4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E6C-4727-A5EB-38C4FDD6AE91}"/>
                </c:ext>
              </c:extLst>
            </c:dLbl>
            <c:dLbl>
              <c:idx val="5"/>
              <c:layout>
                <c:manualLayout>
                  <c:x val="0.11332735525312257"/>
                  <c:y val="6.2594826644366788E-2"/>
                </c:manualLayout>
              </c:layout>
              <c:tx>
                <c:rich>
                  <a:bodyPr/>
                  <a:lstStyle/>
                  <a:p>
                    <a:fld id="{09A3187D-D276-4DD4-84C2-2E6AA985D845}" type="CATEGORYNAME">
                      <a:rPr lang="uk-UA"/>
                      <a:pPr/>
                      <a:t>[ИМЯ КАТЕГОРИИ]</a:t>
                    </a:fld>
                    <a:r>
                      <a:rPr lang="uk-UA" baseline="0" dirty="0"/>
                      <a:t>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E6C-4727-A5EB-38C4FDD6A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'ОРЦ D-A (2)'!$W$329:$W$334</c:f>
              <c:strCache>
                <c:ptCount val="6"/>
                <c:pt idx="0">
                  <c:v>Ринок двосторонніх договорів</c:v>
                </c:pt>
                <c:pt idx="1">
                  <c:v>ТЕС</c:v>
                </c:pt>
                <c:pt idx="2">
                  <c:v>ГЕС</c:v>
                </c:pt>
                <c:pt idx="3">
                  <c:v>АЕС</c:v>
                </c:pt>
                <c:pt idx="4">
                  <c:v>ТЕЦ</c:v>
                </c:pt>
                <c:pt idx="5">
                  <c:v>ВДЕ</c:v>
                </c:pt>
              </c:strCache>
            </c:strRef>
          </c:cat>
          <c:val>
            <c:numRef>
              <c:f>'ОРЦ D-A (2)'!$X$329:$X$334</c:f>
              <c:numCache>
                <c:formatCode>#,##0</c:formatCode>
                <c:ptCount val="6"/>
                <c:pt idx="0">
                  <c:v>68.083766340817093</c:v>
                </c:pt>
                <c:pt idx="1">
                  <c:v>4.2298063830696622</c:v>
                </c:pt>
                <c:pt idx="2">
                  <c:v>6.0936517337599287</c:v>
                </c:pt>
                <c:pt idx="3">
                  <c:v>7.7849759123686484</c:v>
                </c:pt>
                <c:pt idx="4">
                  <c:v>8.2429156719197447</c:v>
                </c:pt>
                <c:pt idx="5">
                  <c:v>5.5648839580649287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6C-4727-A5EB-38C4FDD6A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 b="1"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'ОРЦ D-A (2)'!$V$64</c:f>
              <c:numCache>
                <c:formatCode>#,##0</c:formatCode>
                <c:ptCount val="1"/>
                <c:pt idx="0">
                  <c:v>12728.944063926941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E-4515-AA22-B96DF289B584}"/>
            </c:ext>
          </c:extLst>
        </c:ser>
        <c:ser>
          <c:idx val="1"/>
          <c:order val="1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'ОРЦ D-A (2)'!$V$70</c:f>
              <c:numCache>
                <c:formatCode>#,##0</c:formatCode>
                <c:ptCount val="1"/>
                <c:pt idx="0">
                  <c:v>5967.0605022831041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E-4515-AA22-B96DF289B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6354584"/>
        <c:axId val="606356880"/>
      </c:barChart>
      <c:catAx>
        <c:axId val="606354584"/>
        <c:scaling>
          <c:orientation val="minMax"/>
        </c:scaling>
        <c:delete val="1"/>
        <c:axPos val="b"/>
        <c:majorTickMark val="none"/>
        <c:minorTickMark val="none"/>
        <c:tickLblPos val="nextTo"/>
        <c:crossAx val="606356880"/>
        <c:crosses val="autoZero"/>
        <c:auto val="1"/>
        <c:lblAlgn val="ctr"/>
        <c:lblOffset val="100"/>
        <c:noMultiLvlLbl val="0"/>
      </c:catAx>
      <c:valAx>
        <c:axId val="6063568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0635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'ОРЦ D-A (2)'!$V$359</c:f>
              <c:strCache>
                <c:ptCount val="1"/>
                <c:pt idx="0">
                  <c:v>Собівартість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C4B-4FA2-A074-8244CF56E9E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4B-4FA2-A074-8244CF56E9E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C4B-4FA2-A074-8244CF56E9E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4B-4FA2-A074-8244CF56E9E4}"/>
              </c:ext>
            </c:extLst>
          </c:dPt>
          <c:cat>
            <c:strRef>
              <c:f>'ОРЦ D-A (2)'!$U$360:$U$374</c:f>
              <c:strCache>
                <c:ptCount val="12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</c:strCache>
            </c:strRef>
          </c:cat>
          <c:val>
            <c:numRef>
              <c:f>'ОРЦ D-A (2)'!$V$360:$V$374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0</c:v>
                </c:pt>
                <c:pt idx="10">
                  <c:v>11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3-424A-9AB7-0F763D4719FC}"/>
            </c:ext>
          </c:extLst>
        </c:ser>
        <c:ser>
          <c:idx val="1"/>
          <c:order val="1"/>
          <c:tx>
            <c:strRef>
              <c:f>'ОРЦ D-A (2)'!$W$359</c:f>
              <c:strCache>
                <c:ptCount val="1"/>
                <c:pt idx="0">
                  <c:v>Прибуток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'ОРЦ D-A (2)'!$U$360:$U$374</c:f>
              <c:strCache>
                <c:ptCount val="12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</c:strCache>
            </c:strRef>
          </c:cat>
          <c:val>
            <c:numRef>
              <c:f>'ОРЦ D-A (2)'!$W$360:$W$374</c:f>
              <c:numCache>
                <c:formatCode>General</c:formatCode>
                <c:ptCount val="15"/>
                <c:pt idx="1">
                  <c:v>8</c:v>
                </c:pt>
                <c:pt idx="3">
                  <c:v>6</c:v>
                </c:pt>
                <c:pt idx="4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3-424A-9AB7-0F763D4719FC}"/>
            </c:ext>
          </c:extLst>
        </c:ser>
        <c:ser>
          <c:idx val="3"/>
          <c:order val="3"/>
          <c:tx>
            <c:strRef>
              <c:f>'ОРЦ D-A (2)'!$Y$359</c:f>
              <c:strCache>
                <c:ptCount val="1"/>
                <c:pt idx="0">
                  <c:v>Прибуток +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'ОРЦ D-A (2)'!$U$360:$U$374</c:f>
              <c:strCache>
                <c:ptCount val="12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</c:strCache>
            </c:strRef>
          </c:cat>
          <c:val>
            <c:numRef>
              <c:f>'ОРЦ D-A (2)'!$Y$360:$Y$374</c:f>
              <c:numCache>
                <c:formatCode>General</c:formatCode>
                <c:ptCount val="15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3-424A-9AB7-0F763D471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673808"/>
        <c:axId val="611676760"/>
      </c:barChart>
      <c:lineChart>
        <c:grouping val="standard"/>
        <c:varyColors val="0"/>
        <c:ser>
          <c:idx val="2"/>
          <c:order val="2"/>
          <c:tx>
            <c:strRef>
              <c:f>'ОРЦ D-A (2)'!$X$359</c:f>
              <c:strCache>
                <c:ptCount val="1"/>
                <c:pt idx="0">
                  <c:v>Ціна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'ОРЦ D-A (2)'!$U$360:$U$374</c:f>
              <c:strCache>
                <c:ptCount val="12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</c:strCache>
            </c:strRef>
          </c:cat>
          <c:val>
            <c:numRef>
              <c:f>'ОРЦ D-A (2)'!$X$360:$X$374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73-424A-9AB7-0F763D4719FC}"/>
            </c:ext>
          </c:extLst>
        </c:ser>
        <c:ser>
          <c:idx val="4"/>
          <c:order val="4"/>
          <c:tx>
            <c:strRef>
              <c:f>'ОРЦ D-A (2)'!$Z$359</c:f>
              <c:strCache>
                <c:ptCount val="1"/>
                <c:pt idx="0">
                  <c:v>Ціна+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'ОРЦ D-A (2)'!$U$360:$U$374</c:f>
              <c:strCache>
                <c:ptCount val="12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</c:strCache>
            </c:strRef>
          </c:cat>
          <c:val>
            <c:numRef>
              <c:f>'ОРЦ D-A (2)'!$Z$360:$Z$374</c:f>
              <c:numCache>
                <c:formatCode>General</c:formatCode>
                <c:ptCount val="15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73-424A-9AB7-0F763D471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673808"/>
        <c:axId val="611676760"/>
      </c:lineChart>
      <c:catAx>
        <c:axId val="61167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1676760"/>
        <c:crosses val="autoZero"/>
        <c:auto val="1"/>
        <c:lblAlgn val="ctr"/>
        <c:lblOffset val="100"/>
        <c:noMultiLvlLbl val="0"/>
      </c:catAx>
      <c:valAx>
        <c:axId val="6116767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/>
                  <a:t>грн/</a:t>
                </a:r>
                <a:r>
                  <a:rPr lang="uk-UA" dirty="0" err="1"/>
                  <a:t>МВт.год</a:t>
                </a:r>
                <a:endParaRPr lang="uk-UA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167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'ОРЦ D-A (2)'!$V$342</c:f>
              <c:strCache>
                <c:ptCount val="1"/>
                <c:pt idx="0">
                  <c:v>Собівартість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5C1-4F4F-8DA8-A693B4D5860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C1-4F4F-8DA8-A693B4D5860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C1-4F4F-8DA8-A693B4D5860C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C1-4F4F-8DA8-A693B4D5860C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C1-4F4F-8DA8-A693B4D5860C}"/>
              </c:ext>
            </c:extLst>
          </c:dPt>
          <c:cat>
            <c:strRef>
              <c:f>'ОРЦ D-A (2)'!$U$343:$U$357</c:f>
              <c:strCache>
                <c:ptCount val="12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</c:strCache>
            </c:strRef>
          </c:cat>
          <c:val>
            <c:numRef>
              <c:f>'ОРЦ D-A (2)'!$V$343:$V$357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7-4E4E-94F5-22496B4A05AA}"/>
            </c:ext>
          </c:extLst>
        </c:ser>
        <c:ser>
          <c:idx val="1"/>
          <c:order val="1"/>
          <c:tx>
            <c:strRef>
              <c:f>'ОРЦ D-A (2)'!$W$342</c:f>
              <c:strCache>
                <c:ptCount val="1"/>
                <c:pt idx="0">
                  <c:v>Прибуток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'ОРЦ D-A (2)'!$U$343:$U$357</c:f>
              <c:strCache>
                <c:ptCount val="12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</c:strCache>
            </c:strRef>
          </c:cat>
          <c:val>
            <c:numRef>
              <c:f>'ОРЦ D-A (2)'!$W$343:$W$357</c:f>
              <c:numCache>
                <c:formatCode>General</c:formatCode>
                <c:ptCount val="15"/>
                <c:pt idx="1">
                  <c:v>8</c:v>
                </c:pt>
                <c:pt idx="3">
                  <c:v>6</c:v>
                </c:pt>
                <c:pt idx="4">
                  <c:v>5</c:v>
                </c:pt>
                <c:pt idx="6">
                  <c:v>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7-4E4E-94F5-22496B4A0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824840"/>
        <c:axId val="611821888"/>
      </c:barChart>
      <c:lineChart>
        <c:grouping val="standard"/>
        <c:varyColors val="0"/>
        <c:ser>
          <c:idx val="2"/>
          <c:order val="2"/>
          <c:tx>
            <c:strRef>
              <c:f>'ОРЦ D-A (2)'!$X$342</c:f>
              <c:strCache>
                <c:ptCount val="1"/>
                <c:pt idx="0">
                  <c:v>Ціна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'ОРЦ D-A (2)'!$U$343:$U$357</c:f>
              <c:strCache>
                <c:ptCount val="12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</c:strCache>
            </c:strRef>
          </c:cat>
          <c:val>
            <c:numRef>
              <c:f>'ОРЦ D-A (2)'!$X$343:$X$357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37-4E4E-94F5-22496B4A0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824840"/>
        <c:axId val="611821888"/>
      </c:lineChart>
      <c:catAx>
        <c:axId val="61182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1821888"/>
        <c:crosses val="autoZero"/>
        <c:auto val="1"/>
        <c:lblAlgn val="ctr"/>
        <c:lblOffset val="100"/>
        <c:noMultiLvlLbl val="0"/>
      </c:catAx>
      <c:valAx>
        <c:axId val="611821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/>
                  <a:t>грн/</a:t>
                </a:r>
                <a:r>
                  <a:rPr lang="uk-UA" dirty="0" err="1"/>
                  <a:t>МВт.год</a:t>
                </a:r>
                <a:endParaRPr lang="uk-UA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182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0785518053908"/>
          <c:y val="7.1370402380307174E-2"/>
          <c:w val="0.63028724539911241"/>
          <c:h val="0.7466450980786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'ОРЦ D-A (2)'!$Z$284</c:f>
              <c:strCache>
                <c:ptCount val="1"/>
                <c:pt idx="0">
                  <c:v>Інвестиційна складова 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2298630223700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E8-438F-A896-B366F4B45A02}"/>
                </c:ext>
              </c:extLst>
            </c:dLbl>
            <c:dLbl>
              <c:idx val="1"/>
              <c:layout>
                <c:manualLayout>
                  <c:x val="4.3194967344151198E-3"/>
                  <c:y val="4.98785149740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E8-438F-A896-B366F4B45A02}"/>
                </c:ext>
              </c:extLst>
            </c:dLbl>
            <c:dLbl>
              <c:idx val="2"/>
              <c:layout>
                <c:manualLayout>
                  <c:x val="-1.43983224480504E-3"/>
                  <c:y val="0.12909733287405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E8-438F-A896-B366F4B45A02}"/>
                </c:ext>
              </c:extLst>
            </c:dLbl>
            <c:dLbl>
              <c:idx val="3"/>
              <c:layout>
                <c:manualLayout>
                  <c:x val="-5.2793239104181641E-17"/>
                  <c:y val="1.7604181755552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7B-48F3-A338-613E3D1F3B85}"/>
                </c:ext>
              </c:extLst>
            </c:dLbl>
            <c:dLbl>
              <c:idx val="4"/>
              <c:layout>
                <c:manualLayout>
                  <c:x val="-1.0558647820836328E-16"/>
                  <c:y val="8.215284819257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E8-438F-A896-B366F4B45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('ОРЦ D-A (2)'!$AH$283,'ОРЦ D-A (2)'!$AJ$283,'ОРЦ D-A (2)'!$AM$283,'ОРЦ D-A (2)'!$AO$283,'ОРЦ D-A (2)'!$AR$283,'ОРЦ D-A (2)'!$AT$283)</c:f>
              <c:strCache>
                <c:ptCount val="6"/>
                <c:pt idx="0">
                  <c:v>ТЕС (CCS90)</c:v>
                </c:pt>
                <c:pt idx="1">
                  <c:v>ТЕС</c:v>
                </c:pt>
                <c:pt idx="2">
                  <c:v>ТЕС (CCS90)</c:v>
                </c:pt>
                <c:pt idx="3">
                  <c:v>ТЕС</c:v>
                </c:pt>
                <c:pt idx="4">
                  <c:v>ТЕС (CCS90)</c:v>
                </c:pt>
                <c:pt idx="5">
                  <c:v>ТЕС</c:v>
                </c:pt>
              </c:strCache>
            </c:strRef>
          </c:cat>
          <c:val>
            <c:numRef>
              <c:f>('ОРЦ D-A (2)'!$AH$284,'ОРЦ D-A (2)'!$AJ$284,'ОРЦ D-A (2)'!$AM$284,'ОРЦ D-A (2)'!$AO$284,'ОРЦ D-A (2)'!$AR$284,'ОРЦ D-A (2)'!$AT$284)</c:f>
              <c:numCache>
                <c:formatCode>0</c:formatCode>
                <c:ptCount val="6"/>
                <c:pt idx="0">
                  <c:v>127.1355813</c:v>
                </c:pt>
                <c:pt idx="1">
                  <c:v>47.834817350000002</c:v>
                </c:pt>
                <c:pt idx="2">
                  <c:v>84.757054210000007</c:v>
                </c:pt>
                <c:pt idx="3">
                  <c:v>31.889878230000001</c:v>
                </c:pt>
                <c:pt idx="4">
                  <c:v>63.56779066</c:v>
                </c:pt>
                <c:pt idx="5">
                  <c:v>23.917408680000001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8-438F-A896-B366F4B45A02}"/>
            </c:ext>
          </c:extLst>
        </c:ser>
        <c:ser>
          <c:idx val="1"/>
          <c:order val="1"/>
          <c:tx>
            <c:strRef>
              <c:f>'ОРЦ D-A (2)'!$Z$285</c:f>
              <c:strCache>
                <c:ptCount val="1"/>
                <c:pt idx="0">
                  <c:v>Умовно-постійні витрати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('ОРЦ D-A (2)'!$AH$283,'ОРЦ D-A (2)'!$AJ$283,'ОРЦ D-A (2)'!$AM$283,'ОРЦ D-A (2)'!$AO$283,'ОРЦ D-A (2)'!$AR$283,'ОРЦ D-A (2)'!$AT$283)</c:f>
              <c:strCache>
                <c:ptCount val="6"/>
                <c:pt idx="0">
                  <c:v>ТЕС (CCS90)</c:v>
                </c:pt>
                <c:pt idx="1">
                  <c:v>ТЕС</c:v>
                </c:pt>
                <c:pt idx="2">
                  <c:v>ТЕС (CCS90)</c:v>
                </c:pt>
                <c:pt idx="3">
                  <c:v>ТЕС</c:v>
                </c:pt>
                <c:pt idx="4">
                  <c:v>ТЕС (CCS90)</c:v>
                </c:pt>
                <c:pt idx="5">
                  <c:v>ТЕС</c:v>
                </c:pt>
              </c:strCache>
            </c:strRef>
          </c:cat>
          <c:val>
            <c:numRef>
              <c:f>('ОРЦ D-A (2)'!$AH$285,'ОРЦ D-A (2)'!$AJ$285,'ОРЦ D-A (2)'!$AM$285,'ОРЦ D-A (2)'!$AO$285,'ОРЦ D-A (2)'!$AR$285,'ОРЦ D-A (2)'!$AT$285)</c:f>
              <c:numCache>
                <c:formatCode>0</c:formatCode>
                <c:ptCount val="6"/>
                <c:pt idx="0">
                  <c:v>7.20240963</c:v>
                </c:pt>
                <c:pt idx="1">
                  <c:v>7.20240963</c:v>
                </c:pt>
                <c:pt idx="2">
                  <c:v>7.20240963</c:v>
                </c:pt>
                <c:pt idx="3">
                  <c:v>7.20240963</c:v>
                </c:pt>
                <c:pt idx="4">
                  <c:v>7.20240963</c:v>
                </c:pt>
                <c:pt idx="5">
                  <c:v>7.20240963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8-438F-A896-B366F4B45A02}"/>
            </c:ext>
          </c:extLst>
        </c:ser>
        <c:ser>
          <c:idx val="2"/>
          <c:order val="2"/>
          <c:tx>
            <c:strRef>
              <c:f>'ОРЦ D-A (2)'!$Z$286</c:f>
              <c:strCache>
                <c:ptCount val="1"/>
                <c:pt idx="0">
                  <c:v>Паливна складова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('ОРЦ D-A (2)'!$AH$283,'ОРЦ D-A (2)'!$AJ$283,'ОРЦ D-A (2)'!$AM$283,'ОРЦ D-A (2)'!$AO$283,'ОРЦ D-A (2)'!$AR$283,'ОРЦ D-A (2)'!$AT$283)</c:f>
              <c:strCache>
                <c:ptCount val="6"/>
                <c:pt idx="0">
                  <c:v>ТЕС (CCS90)</c:v>
                </c:pt>
                <c:pt idx="1">
                  <c:v>ТЕС</c:v>
                </c:pt>
                <c:pt idx="2">
                  <c:v>ТЕС (CCS90)</c:v>
                </c:pt>
                <c:pt idx="3">
                  <c:v>ТЕС</c:v>
                </c:pt>
                <c:pt idx="4">
                  <c:v>ТЕС (CCS90)</c:v>
                </c:pt>
                <c:pt idx="5">
                  <c:v>ТЕС</c:v>
                </c:pt>
              </c:strCache>
            </c:strRef>
          </c:cat>
          <c:val>
            <c:numRef>
              <c:f>('ОРЦ D-A (2)'!$AH$286,'ОРЦ D-A (2)'!$AJ$286,'ОРЦ D-A (2)'!$AM$286,'ОРЦ D-A (2)'!$AO$286,'ОРЦ D-A (2)'!$AR$286,'ОРЦ D-A (2)'!$AT$286)</c:f>
              <c:numCache>
                <c:formatCode>0</c:formatCode>
                <c:ptCount val="6"/>
                <c:pt idx="0">
                  <c:v>26.054686140000001</c:v>
                </c:pt>
                <c:pt idx="1">
                  <c:v>26.054686140000001</c:v>
                </c:pt>
                <c:pt idx="2">
                  <c:v>26.054686140000001</c:v>
                </c:pt>
                <c:pt idx="3">
                  <c:v>26.054686140000001</c:v>
                </c:pt>
                <c:pt idx="4">
                  <c:v>26.054686140000001</c:v>
                </c:pt>
                <c:pt idx="5">
                  <c:v>26.054686140000001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E8-438F-A896-B366F4B45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3497752"/>
        <c:axId val="523491848"/>
      </c:barChart>
      <c:lineChart>
        <c:grouping val="standard"/>
        <c:varyColors val="0"/>
        <c:ser>
          <c:idx val="3"/>
          <c:order val="3"/>
          <c:tx>
            <c:strRef>
              <c:f>'ОРЦ D-A (2)'!$Z$287</c:f>
              <c:strCache>
                <c:ptCount val="1"/>
                <c:pt idx="0">
                  <c:v>Ціна нової ТЕС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5995806120126025E-2"/>
                  <c:y val="-4.694448468147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E8-438F-A896-B366F4B45A02}"/>
                </c:ext>
              </c:extLst>
            </c:dLbl>
            <c:dLbl>
              <c:idx val="1"/>
              <c:layout>
                <c:manualLayout>
                  <c:x val="-1.5522029059193931E-2"/>
                  <c:y val="-5.868060585184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E8-438F-A896-B366F4B45A02}"/>
                </c:ext>
              </c:extLst>
            </c:dLbl>
            <c:dLbl>
              <c:idx val="2"/>
              <c:layout>
                <c:manualLayout>
                  <c:x val="4.6566087177582361E-3"/>
                  <c:y val="-6.1614636144434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E8-438F-A896-B366F4B45A02}"/>
                </c:ext>
              </c:extLst>
            </c:dLbl>
            <c:dLbl>
              <c:idx val="3"/>
              <c:layout>
                <c:manualLayout>
                  <c:x val="-1.8626434871032715E-2"/>
                  <c:y val="-9.388896936294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E8-438F-A896-B366F4B45A02}"/>
                </c:ext>
              </c:extLst>
            </c:dLbl>
            <c:dLbl>
              <c:idx val="4"/>
              <c:layout>
                <c:manualLayout>
                  <c:x val="-1.4398322448050399E-2"/>
                  <c:y val="-5.868060585184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E8-438F-A896-B366F4B45A02}"/>
                </c:ext>
              </c:extLst>
            </c:dLbl>
            <c:dLbl>
              <c:idx val="5"/>
              <c:layout>
                <c:manualLayout>
                  <c:x val="1.0865420341435752E-2"/>
                  <c:y val="-2.9340302925921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E8-438F-A896-B366F4B45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('ОРЦ D-A (2)'!$AH$283,'ОРЦ D-A (2)'!$AJ$283,'ОРЦ D-A (2)'!$AM$283,'ОРЦ D-A (2)'!$AO$283,'ОРЦ D-A (2)'!$AR$283,'ОРЦ D-A (2)'!$AT$283)</c:f>
              <c:strCache>
                <c:ptCount val="6"/>
                <c:pt idx="0">
                  <c:v>ТЕС (CCS90)</c:v>
                </c:pt>
                <c:pt idx="1">
                  <c:v>ТЕС</c:v>
                </c:pt>
                <c:pt idx="2">
                  <c:v>ТЕС (CCS90)</c:v>
                </c:pt>
                <c:pt idx="3">
                  <c:v>ТЕС</c:v>
                </c:pt>
                <c:pt idx="4">
                  <c:v>ТЕС (CCS90)</c:v>
                </c:pt>
                <c:pt idx="5">
                  <c:v>ТЕС</c:v>
                </c:pt>
              </c:strCache>
            </c:strRef>
          </c:cat>
          <c:val>
            <c:numRef>
              <c:f>('ОРЦ D-A (2)'!$AH$287,'ОРЦ D-A (2)'!$AJ$287,'ОРЦ D-A (2)'!$AM$287,'ОРЦ D-A (2)'!$AO$287,'ОРЦ D-A (2)'!$AR$287,'ОРЦ D-A (2)'!$AT$287)</c:f>
              <c:numCache>
                <c:formatCode>0</c:formatCode>
                <c:ptCount val="6"/>
                <c:pt idx="0">
                  <c:v>160.39267706999999</c:v>
                </c:pt>
                <c:pt idx="1">
                  <c:v>81.091913120000001</c:v>
                </c:pt>
                <c:pt idx="2">
                  <c:v>118.01414998000001</c:v>
                </c:pt>
                <c:pt idx="3">
                  <c:v>65.146974</c:v>
                </c:pt>
                <c:pt idx="4">
                  <c:v>96.824886429999992</c:v>
                </c:pt>
                <c:pt idx="5">
                  <c:v>57.174504450000001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E8-438F-A896-B366F4B45A02}"/>
            </c:ext>
          </c:extLst>
        </c:ser>
        <c:ser>
          <c:idx val="4"/>
          <c:order val="4"/>
          <c:tx>
            <c:strRef>
              <c:f>'ОРЦ D-A (2)'!$Z$288</c:f>
              <c:strCache>
                <c:ptCount val="1"/>
                <c:pt idx="0">
                  <c:v>Прогнозна ціна РДН 2020
(тариф ТЕС 2016)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1.8717819182465519E-2"/>
                  <c:y val="2.93403029259212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E8-438F-A896-B366F4B45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('ОРЦ D-A (2)'!$AH$283,'ОРЦ D-A (2)'!$AJ$283,'ОРЦ D-A (2)'!$AM$283,'ОРЦ D-A (2)'!$AO$283,'ОРЦ D-A (2)'!$AR$283,'ОРЦ D-A (2)'!$AT$283)</c:f>
              <c:strCache>
                <c:ptCount val="6"/>
                <c:pt idx="0">
                  <c:v>ТЕС (CCS90)</c:v>
                </c:pt>
                <c:pt idx="1">
                  <c:v>ТЕС</c:v>
                </c:pt>
                <c:pt idx="2">
                  <c:v>ТЕС (CCS90)</c:v>
                </c:pt>
                <c:pt idx="3">
                  <c:v>ТЕС</c:v>
                </c:pt>
                <c:pt idx="4">
                  <c:v>ТЕС (CCS90)</c:v>
                </c:pt>
                <c:pt idx="5">
                  <c:v>ТЕС</c:v>
                </c:pt>
              </c:strCache>
            </c:strRef>
          </c:cat>
          <c:val>
            <c:numRef>
              <c:f>('ОРЦ D-A (2)'!$AH$288,'ОРЦ D-A (2)'!$AJ$288,'ОРЦ D-A (2)'!$AM$288,'ОРЦ D-A (2)'!$AO$288,'ОРЦ D-A (2)'!$AR$288,'ОРЦ D-A (2)'!$AT$288)</c:f>
              <c:numCache>
                <c:formatCode>0</c:formatCode>
                <c:ptCount val="6"/>
                <c:pt idx="0">
                  <c:v>45.677046364776452</c:v>
                </c:pt>
                <c:pt idx="1">
                  <c:v>45.677046364776452</c:v>
                </c:pt>
                <c:pt idx="2">
                  <c:v>45.677046364776452</c:v>
                </c:pt>
                <c:pt idx="3">
                  <c:v>45.677046364776452</c:v>
                </c:pt>
                <c:pt idx="4">
                  <c:v>45.677046364776452</c:v>
                </c:pt>
                <c:pt idx="5">
                  <c:v>45.677046364776452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E8-438F-A896-B366F4B45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380872"/>
        <c:axId val="603374968"/>
      </c:lineChart>
      <c:catAx>
        <c:axId val="52349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23491848"/>
        <c:crosses val="autoZero"/>
        <c:auto val="1"/>
        <c:lblAlgn val="ctr"/>
        <c:lblOffset val="100"/>
        <c:noMultiLvlLbl val="0"/>
      </c:catAx>
      <c:valAx>
        <c:axId val="52349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USD/</a:t>
                </a:r>
                <a:r>
                  <a:rPr lang="uk-UA" sz="1200" b="1" dirty="0" err="1"/>
                  <a:t>МВт.год</a:t>
                </a:r>
                <a:endParaRPr lang="uk-UA" sz="1200" b="1" dirty="0"/>
              </a:p>
            </c:rich>
          </c:tx>
          <c:layout>
            <c:manualLayout>
              <c:xMode val="edge"/>
              <c:yMode val="edge"/>
              <c:x val="1.6585506988741647E-2"/>
              <c:y val="0.31396711622017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23497752"/>
        <c:crosses val="autoZero"/>
        <c:crossBetween val="between"/>
      </c:valAx>
      <c:valAx>
        <c:axId val="603374968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603380872"/>
        <c:crosses val="max"/>
        <c:crossBetween val="between"/>
      </c:valAx>
      <c:catAx>
        <c:axId val="6033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3374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1258221180943"/>
          <c:y val="0.16671338935819499"/>
          <c:w val="0.81872848353210803"/>
          <c:h val="0.58237561277913563"/>
        </c:manualLayout>
      </c:layout>
      <c:areaChart>
        <c:grouping val="stacked"/>
        <c:varyColors val="0"/>
        <c:ser>
          <c:idx val="4"/>
          <c:order val="4"/>
          <c:tx>
            <c:strRef>
              <c:f>продаж!$B$3</c:f>
              <c:strCache>
                <c:ptCount val="1"/>
                <c:pt idx="0">
                  <c:v>Сукупний борг ДП "Енергоринок", млрд грн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99-4B5F-AC22-E02E3391D6D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99-4B5F-AC22-E02E3391D6D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99-4B5F-AC22-E02E3391D6D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99-4B5F-AC22-E02E3391D6D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99-4B5F-AC22-E02E3391D6DF}"/>
                </c:ext>
              </c:extLst>
            </c:dLbl>
            <c:dLbl>
              <c:idx val="5"/>
              <c:layout>
                <c:manualLayout>
                  <c:x val="-2.4015369836696368E-3"/>
                  <c:y val="-0.303343674594967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99-4B5F-AC22-E02E3391D6DF}"/>
                </c:ext>
              </c:extLst>
            </c:dLbl>
            <c:dLbl>
              <c:idx val="6"/>
              <c:layout>
                <c:manualLayout>
                  <c:x val="-2.4015369836695487E-3"/>
                  <c:y val="-0.310237849017580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99-4B5F-AC22-E02E3391D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продаж!$C$3:$I$3</c:f>
              <c:numCache>
                <c:formatCode>General</c:formatCode>
                <c:ptCount val="7"/>
                <c:pt idx="0">
                  <c:v>18.3</c:v>
                </c:pt>
                <c:pt idx="1">
                  <c:v>13.2</c:v>
                </c:pt>
                <c:pt idx="2">
                  <c:v>12.6</c:v>
                </c:pt>
                <c:pt idx="3">
                  <c:v>17.3</c:v>
                </c:pt>
                <c:pt idx="4">
                  <c:v>25.1</c:v>
                </c:pt>
                <c:pt idx="5">
                  <c:v>26.5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99-4B5F-AC22-E02E3391D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538024"/>
        <c:axId val="389534744"/>
      </c:areaChart>
      <c:barChart>
        <c:barDir val="col"/>
        <c:grouping val="stacked"/>
        <c:varyColors val="0"/>
        <c:ser>
          <c:idx val="1"/>
          <c:order val="0"/>
          <c:tx>
            <c:strRef>
              <c:f>продаж!$B$11</c:f>
              <c:strCache>
                <c:ptCount val="1"/>
                <c:pt idx="0">
                  <c:v>Перед АЕС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продаж!$C$9:$I$9</c:f>
              <c:numCache>
                <c:formatCode>General</c:formatCode>
                <c:ptCount val="7"/>
                <c:pt idx="0">
                  <c:v>2005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продаж!$C$11:$I$11</c:f>
              <c:numCache>
                <c:formatCode>0.0</c:formatCode>
                <c:ptCount val="7"/>
                <c:pt idx="0">
                  <c:v>1.4653465346534655</c:v>
                </c:pt>
                <c:pt idx="1">
                  <c:v>0.75870646766169159</c:v>
                </c:pt>
                <c:pt idx="2">
                  <c:v>0.60871682493304113</c:v>
                </c:pt>
                <c:pt idx="3">
                  <c:v>0.44245068518404723</c:v>
                </c:pt>
                <c:pt idx="4">
                  <c:v>0.44672131147540989</c:v>
                </c:pt>
                <c:pt idx="5">
                  <c:v>0.44776119402985076</c:v>
                </c:pt>
                <c:pt idx="6">
                  <c:v>0.46340566384700255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99-4B5F-AC22-E02E3391D6DF}"/>
            </c:ext>
          </c:extLst>
        </c:ser>
        <c:ser>
          <c:idx val="2"/>
          <c:order val="1"/>
          <c:tx>
            <c:strRef>
              <c:f>продаж!$B$12</c:f>
              <c:strCache>
                <c:ptCount val="1"/>
                <c:pt idx="0">
                  <c:v>Перед ГК ТЕС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продаж!$C$9:$I$9</c:f>
              <c:numCache>
                <c:formatCode>General</c:formatCode>
                <c:ptCount val="7"/>
                <c:pt idx="0">
                  <c:v>2005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продаж!$C$12:$I$12</c:f>
              <c:numCache>
                <c:formatCode>0.0</c:formatCode>
                <c:ptCount val="7"/>
                <c:pt idx="0">
                  <c:v>1.504950495049505</c:v>
                </c:pt>
                <c:pt idx="1">
                  <c:v>0.44776119402985082</c:v>
                </c:pt>
                <c:pt idx="2">
                  <c:v>0.49914779644509366</c:v>
                </c:pt>
                <c:pt idx="3">
                  <c:v>0.32569286548270138</c:v>
                </c:pt>
                <c:pt idx="4">
                  <c:v>0.2950819672131148</c:v>
                </c:pt>
                <c:pt idx="5">
                  <c:v>0.32089552238805968</c:v>
                </c:pt>
                <c:pt idx="6">
                  <c:v>0.28687017285766825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99-4B5F-AC22-E02E3391D6DF}"/>
            </c:ext>
          </c:extLst>
        </c:ser>
        <c:ser>
          <c:idx val="3"/>
          <c:order val="2"/>
          <c:tx>
            <c:strRef>
              <c:f>продаж!$B$13</c:f>
              <c:strCache>
                <c:ptCount val="1"/>
                <c:pt idx="0">
                  <c:v>Перед іншими виробниками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продаж!$C$9:$I$9</c:f>
              <c:numCache>
                <c:formatCode>General</c:formatCode>
                <c:ptCount val="7"/>
                <c:pt idx="0">
                  <c:v>2005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продаж!$C$13:$I$13</c:f>
              <c:numCache>
                <c:formatCode>0.0</c:formatCode>
                <c:ptCount val="7"/>
                <c:pt idx="0">
                  <c:v>0.65346534653465349</c:v>
                </c:pt>
                <c:pt idx="1">
                  <c:v>0.44776119402985082</c:v>
                </c:pt>
                <c:pt idx="2">
                  <c:v>0.43827611395178961</c:v>
                </c:pt>
                <c:pt idx="3">
                  <c:v>0.29496712345603143</c:v>
                </c:pt>
                <c:pt idx="4">
                  <c:v>0.28688524590163939</c:v>
                </c:pt>
                <c:pt idx="5">
                  <c:v>0.22014925373134328</c:v>
                </c:pt>
                <c:pt idx="6">
                  <c:v>0.2427363001103347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99-4B5F-AC22-E02E3391D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9509488"/>
        <c:axId val="389508504"/>
      </c:barChart>
      <c:lineChart>
        <c:grouping val="standard"/>
        <c:varyColors val="0"/>
        <c:ser>
          <c:idx val="0"/>
          <c:order val="3"/>
          <c:tx>
            <c:strRef>
              <c:f>продаж!$B$10</c:f>
              <c:strCache>
                <c:ptCount val="1"/>
                <c:pt idx="0">
                  <c:v>Сукупний борг ДП "Енергоринок", млрд USD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4245917387128E-2"/>
                  <c:y val="-3.791795932437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99-4B5F-AC22-E02E3391D6DF}"/>
                </c:ext>
              </c:extLst>
            </c:dLbl>
            <c:dLbl>
              <c:idx val="1"/>
              <c:layout>
                <c:manualLayout>
                  <c:x val="-2.4015369836695485E-2"/>
                  <c:y val="-3.44708721130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99-4B5F-AC22-E02E3391D6DF}"/>
                </c:ext>
              </c:extLst>
            </c:dLbl>
            <c:dLbl>
              <c:idx val="2"/>
              <c:layout>
                <c:manualLayout>
                  <c:x val="-3.1219980787704174E-2"/>
                  <c:y val="-3.102378490175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99-4B5F-AC22-E02E3391D6DF}"/>
                </c:ext>
              </c:extLst>
            </c:dLbl>
            <c:dLbl>
              <c:idx val="3"/>
              <c:layout>
                <c:manualLayout>
                  <c:x val="-3.6023054755043228E-2"/>
                  <c:y val="-3.44708721130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99-4B5F-AC22-E02E3391D6DF}"/>
                </c:ext>
              </c:extLst>
            </c:dLbl>
            <c:dLbl>
              <c:idx val="4"/>
              <c:layout>
                <c:manualLayout>
                  <c:x val="-3.6023054755043228E-2"/>
                  <c:y val="-3.102378490175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99-4B5F-AC22-E02E3391D6DF}"/>
                </c:ext>
              </c:extLst>
            </c:dLbl>
            <c:dLbl>
              <c:idx val="5"/>
              <c:layout>
                <c:manualLayout>
                  <c:x val="-3.3621517771373677E-2"/>
                  <c:y val="-3.44708721130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99-4B5F-AC22-E02E3391D6DF}"/>
                </c:ext>
              </c:extLst>
            </c:dLbl>
            <c:dLbl>
              <c:idx val="6"/>
              <c:layout>
                <c:manualLayout>
                  <c:x val="-3.6023054755043228E-2"/>
                  <c:y val="-3.102378490175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99-4B5F-AC22-E02E3391D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продаж!$C$9:$I$9</c:f>
              <c:numCache>
                <c:formatCode>General</c:formatCode>
                <c:ptCount val="7"/>
                <c:pt idx="0">
                  <c:v>2005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продаж!$C$10:$I$10</c:f>
              <c:numCache>
                <c:formatCode>0.0</c:formatCode>
                <c:ptCount val="7"/>
                <c:pt idx="0">
                  <c:v>3.6237623762376239</c:v>
                </c:pt>
                <c:pt idx="1">
                  <c:v>1.6417910447761195</c:v>
                </c:pt>
                <c:pt idx="2">
                  <c:v>1.5339663988312635</c:v>
                </c:pt>
                <c:pt idx="3">
                  <c:v>1.06311067412278</c:v>
                </c:pt>
                <c:pt idx="4">
                  <c:v>1.028688524590164</c:v>
                </c:pt>
                <c:pt idx="5">
                  <c:v>0.98880597014925375</c:v>
                </c:pt>
                <c:pt idx="6">
                  <c:v>0.99301213681500544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299-4B5F-AC22-E02E3391D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509488"/>
        <c:axId val="389508504"/>
      </c:lineChart>
      <c:catAx>
        <c:axId val="38950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508504"/>
        <c:crosses val="autoZero"/>
        <c:auto val="1"/>
        <c:lblAlgn val="ctr"/>
        <c:lblOffset val="100"/>
        <c:noMultiLvlLbl val="0"/>
      </c:catAx>
      <c:valAx>
        <c:axId val="38950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млрд </a:t>
                </a:r>
                <a:r>
                  <a:rPr lang="en-US"/>
                  <a:t>USD</a:t>
                </a:r>
                <a:endParaRPr lang="uk-U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509488"/>
        <c:crosses val="autoZero"/>
        <c:crossBetween val="between"/>
      </c:valAx>
      <c:valAx>
        <c:axId val="389534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млрд</a:t>
                </a:r>
                <a:r>
                  <a:rPr lang="uk-UA" baseline="0"/>
                  <a:t> грн</a:t>
                </a:r>
                <a:endParaRPr lang="uk-U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538024"/>
        <c:crosses val="max"/>
        <c:crossBetween val="between"/>
      </c:valAx>
      <c:catAx>
        <c:axId val="389538024"/>
        <c:scaling>
          <c:orientation val="minMax"/>
        </c:scaling>
        <c:delete val="1"/>
        <c:axPos val="b"/>
        <c:majorTickMark val="out"/>
        <c:minorTickMark val="none"/>
        <c:tickLblPos val="nextTo"/>
        <c:crossAx val="389534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403609491176716E-4"/>
          <c:y val="0.82790692527219201"/>
          <c:w val="0.99238712776176774"/>
          <c:h val="0.17209307472780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B68D0-0A22-488F-9F41-F90727016526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4F2F7305-9ECD-4A8D-9CF7-2C78FD426638}">
      <dgm:prSet phldrT="[Текст]" custT="1"/>
      <dgm:spPr/>
      <dgm:t>
        <a:bodyPr/>
        <a:lstStyle/>
        <a:p>
          <a:r>
            <a:rPr lang="uk-UA" sz="1400" dirty="0">
              <a:latin typeface="Myriad Pro" panose="020B0503030403020204" pitchFamily="34" charset="0"/>
            </a:rPr>
            <a:t>ОЦІНКА ЗАКОННОСТІ ТА АКТУАЛЬНОСТІ</a:t>
          </a:r>
          <a:endParaRPr lang="ru-RU" sz="1400" dirty="0">
            <a:latin typeface="Myriad Pro" panose="020B0503030403020204" pitchFamily="34" charset="0"/>
          </a:endParaRPr>
        </a:p>
      </dgm:t>
    </dgm:pt>
    <dgm:pt modelId="{0382182C-BC94-401D-952D-DD0B8433E1DE}" type="parTrans" cxnId="{AADF5200-DB2B-4179-9BAD-7FA690CBC7F8}">
      <dgm:prSet/>
      <dgm:spPr/>
      <dgm:t>
        <a:bodyPr/>
        <a:lstStyle/>
        <a:p>
          <a:endParaRPr lang="ru-RU"/>
        </a:p>
      </dgm:t>
    </dgm:pt>
    <dgm:pt modelId="{22F8DB69-E732-437B-985E-A62CCD78D741}" type="sibTrans" cxnId="{AADF5200-DB2B-4179-9BAD-7FA690CBC7F8}">
      <dgm:prSet/>
      <dgm:spPr/>
      <dgm:t>
        <a:bodyPr/>
        <a:lstStyle/>
        <a:p>
          <a:endParaRPr lang="ru-RU"/>
        </a:p>
      </dgm:t>
    </dgm:pt>
    <dgm:pt modelId="{C8405C39-575A-4ED0-8AA5-39CC1B5C5F21}">
      <dgm:prSet phldrT="[Текст]" custT="1"/>
      <dgm:spPr/>
      <dgm:t>
        <a:bodyPr/>
        <a:lstStyle/>
        <a:p>
          <a:r>
            <a:rPr lang="uk-UA" sz="1350" b="0" dirty="0">
              <a:latin typeface="Myriad Pro" panose="020B0503030403020204" pitchFamily="34" charset="0"/>
            </a:rPr>
            <a:t>РЕЗУЛЬТАТИВНІСТЬ</a:t>
          </a:r>
        </a:p>
        <a:p>
          <a:r>
            <a:rPr lang="uk-UA" sz="1350" b="0" dirty="0">
              <a:latin typeface="Myriad Pro" panose="020B0503030403020204" pitchFamily="34" charset="0"/>
            </a:rPr>
            <a:t>ПОТРІБНІСТЬ</a:t>
          </a:r>
        </a:p>
        <a:p>
          <a:r>
            <a:rPr lang="uk-UA" sz="1350" b="0" dirty="0">
              <a:latin typeface="Myriad Pro" panose="020B0503030403020204" pitchFamily="34" charset="0"/>
            </a:rPr>
            <a:t>ДРУЖНІСТЬ ДО БІЗНЕСУ</a:t>
          </a:r>
        </a:p>
        <a:p>
          <a:r>
            <a:rPr lang="uk-UA" sz="1350" b="0" dirty="0">
              <a:latin typeface="Myriad Pro" panose="020B0503030403020204" pitchFamily="34" charset="0"/>
            </a:rPr>
            <a:t>ВАРТІСТЬ</a:t>
          </a:r>
        </a:p>
        <a:p>
          <a:r>
            <a:rPr lang="uk-UA" sz="1350" b="0" dirty="0">
              <a:latin typeface="Myriad Pro" panose="020B0503030403020204" pitchFamily="34" charset="0"/>
            </a:rPr>
            <a:t>ПРИЧИНИ НЕВДАЧ</a:t>
          </a:r>
          <a:endParaRPr lang="ru-RU" sz="1350" b="0" dirty="0">
            <a:latin typeface="Myriad Pro" panose="020B0503030403020204" pitchFamily="34" charset="0"/>
          </a:endParaRPr>
        </a:p>
      </dgm:t>
    </dgm:pt>
    <dgm:pt modelId="{3E2CA6A0-3801-4615-9D01-747765884816}" type="parTrans" cxnId="{FE4C20B9-CAA1-40A8-9CDC-C13B17A3B675}">
      <dgm:prSet/>
      <dgm:spPr/>
      <dgm:t>
        <a:bodyPr/>
        <a:lstStyle/>
        <a:p>
          <a:endParaRPr lang="ru-RU"/>
        </a:p>
      </dgm:t>
    </dgm:pt>
    <dgm:pt modelId="{061DDBEF-42E2-4EFB-A701-5FB90C52D577}" type="sibTrans" cxnId="{FE4C20B9-CAA1-40A8-9CDC-C13B17A3B675}">
      <dgm:prSet/>
      <dgm:spPr/>
      <dgm:t>
        <a:bodyPr/>
        <a:lstStyle/>
        <a:p>
          <a:endParaRPr lang="ru-RU"/>
        </a:p>
      </dgm:t>
    </dgm:pt>
    <dgm:pt modelId="{9CA77D15-64EA-4CBB-A0CC-383CD6EEBCAB}">
      <dgm:prSet custT="1"/>
      <dgm:spPr/>
      <dgm:t>
        <a:bodyPr/>
        <a:lstStyle/>
        <a:p>
          <a:pPr algn="ctr"/>
          <a:r>
            <a:rPr lang="ru-RU" sz="1400" dirty="0">
              <a:latin typeface="Myriad Pro" panose="020B0503030403020204" pitchFamily="34" charset="0"/>
            </a:rPr>
            <a:t>ПРОПОЗИЦ</a:t>
          </a:r>
          <a:r>
            <a:rPr lang="uk-UA" sz="1400" dirty="0">
              <a:latin typeface="Myriad Pro" panose="020B0503030403020204" pitchFamily="34" charset="0"/>
            </a:rPr>
            <a:t>ІЇ</a:t>
          </a:r>
        </a:p>
        <a:p>
          <a:pPr algn="ctr"/>
          <a:r>
            <a:rPr lang="uk-UA" sz="1400" dirty="0">
              <a:latin typeface="Myriad Pro" panose="020B0503030403020204" pitchFamily="34" charset="0"/>
            </a:rPr>
            <a:t> (БІЛА КНИГА)</a:t>
          </a:r>
          <a:endParaRPr lang="ru-RU" sz="1400" dirty="0">
            <a:latin typeface="Myriad Pro" panose="020B0503030403020204" pitchFamily="34" charset="0"/>
          </a:endParaRPr>
        </a:p>
      </dgm:t>
    </dgm:pt>
    <dgm:pt modelId="{2157824C-4C00-4463-B43B-D6EC82FAEC6B}" type="parTrans" cxnId="{1C1AB734-7EE2-4730-87FB-4ABB206018E9}">
      <dgm:prSet/>
      <dgm:spPr/>
      <dgm:t>
        <a:bodyPr/>
        <a:lstStyle/>
        <a:p>
          <a:endParaRPr lang="ru-RU"/>
        </a:p>
      </dgm:t>
    </dgm:pt>
    <dgm:pt modelId="{34C5A880-630A-43AE-85DF-DBBA919380E7}" type="sibTrans" cxnId="{1C1AB734-7EE2-4730-87FB-4ABB206018E9}">
      <dgm:prSet/>
      <dgm:spPr/>
      <dgm:t>
        <a:bodyPr/>
        <a:lstStyle/>
        <a:p>
          <a:endParaRPr lang="ru-RU"/>
        </a:p>
      </dgm:t>
    </dgm:pt>
    <dgm:pt modelId="{AEC16E46-70DF-4BCF-BE7E-4D96D017142F}">
      <dgm:prSet phldrT="[Текст]" custT="1"/>
      <dgm:spPr/>
      <dgm:t>
        <a:bodyPr/>
        <a:lstStyle/>
        <a:p>
          <a:r>
            <a:rPr lang="uk-UA" sz="1400" dirty="0">
              <a:latin typeface="Myriad Pro" panose="020B0503030403020204" pitchFamily="34" charset="0"/>
            </a:rPr>
            <a:t>КЕЙС</a:t>
          </a:r>
          <a:endParaRPr lang="ru-RU" sz="1400" dirty="0">
            <a:latin typeface="Myriad Pro" panose="020B0503030403020204" pitchFamily="34" charset="0"/>
          </a:endParaRPr>
        </a:p>
      </dgm:t>
    </dgm:pt>
    <dgm:pt modelId="{09BDBA38-C479-47F6-A6F3-FA39F1E65A24}" type="parTrans" cxnId="{08F7803C-4C63-4B88-A604-6BEA33D9A5FB}">
      <dgm:prSet/>
      <dgm:spPr/>
      <dgm:t>
        <a:bodyPr/>
        <a:lstStyle/>
        <a:p>
          <a:endParaRPr lang="ru-RU"/>
        </a:p>
      </dgm:t>
    </dgm:pt>
    <dgm:pt modelId="{972C023E-5759-4355-8B09-54D9C9E49644}" type="sibTrans" cxnId="{08F7803C-4C63-4B88-A604-6BEA33D9A5FB}">
      <dgm:prSet/>
      <dgm:spPr/>
      <dgm:t>
        <a:bodyPr/>
        <a:lstStyle/>
        <a:p>
          <a:endParaRPr lang="ru-RU"/>
        </a:p>
      </dgm:t>
    </dgm:pt>
    <dgm:pt modelId="{AB4EDCE3-980B-4F6C-8966-DF0933A1D127}" type="pres">
      <dgm:prSet presAssocID="{EE6B68D0-0A22-488F-9F41-F90727016526}" presName="CompostProcess" presStyleCnt="0">
        <dgm:presLayoutVars>
          <dgm:dir/>
          <dgm:resizeHandles val="exact"/>
        </dgm:presLayoutVars>
      </dgm:prSet>
      <dgm:spPr/>
    </dgm:pt>
    <dgm:pt modelId="{62EE2A4A-18FE-44B5-A3A9-443D4FDAB5F8}" type="pres">
      <dgm:prSet presAssocID="{EE6B68D0-0A22-488F-9F41-F90727016526}" presName="arrow" presStyleLbl="bgShp" presStyleIdx="0" presStyleCnt="1"/>
      <dgm:spPr/>
    </dgm:pt>
    <dgm:pt modelId="{86A35297-A029-4B64-BAE2-4A20AC4BD860}" type="pres">
      <dgm:prSet presAssocID="{EE6B68D0-0A22-488F-9F41-F90727016526}" presName="linearProcess" presStyleCnt="0"/>
      <dgm:spPr/>
    </dgm:pt>
    <dgm:pt modelId="{63019B70-C574-4059-9A77-33A34F15C050}" type="pres">
      <dgm:prSet presAssocID="{4F2F7305-9ECD-4A8D-9CF7-2C78FD426638}" presName="textNode" presStyleLbl="node1" presStyleIdx="0" presStyleCnt="4">
        <dgm:presLayoutVars>
          <dgm:bulletEnabled val="1"/>
        </dgm:presLayoutVars>
      </dgm:prSet>
      <dgm:spPr/>
    </dgm:pt>
    <dgm:pt modelId="{ED962A3C-B8D7-4D78-ABB2-DB79FFF44A52}" type="pres">
      <dgm:prSet presAssocID="{22F8DB69-E732-437B-985E-A62CCD78D741}" presName="sibTrans" presStyleCnt="0"/>
      <dgm:spPr/>
    </dgm:pt>
    <dgm:pt modelId="{035FDE6E-FC0A-4B32-AC30-0F6A987BD1A2}" type="pres">
      <dgm:prSet presAssocID="{AEC16E46-70DF-4BCF-BE7E-4D96D017142F}" presName="textNode" presStyleLbl="node1" presStyleIdx="1" presStyleCnt="4" custScaleX="97642" custScaleY="120561" custLinFactNeighborX="8837" custLinFactNeighborY="500">
        <dgm:presLayoutVars>
          <dgm:bulletEnabled val="1"/>
        </dgm:presLayoutVars>
      </dgm:prSet>
      <dgm:spPr>
        <a:prstGeom prst="triangle">
          <a:avLst/>
        </a:prstGeom>
      </dgm:spPr>
    </dgm:pt>
    <dgm:pt modelId="{0876279C-EB10-4302-934F-56BC28A1A163}" type="pres">
      <dgm:prSet presAssocID="{972C023E-5759-4355-8B09-54D9C9E49644}" presName="sibTrans" presStyleCnt="0"/>
      <dgm:spPr/>
    </dgm:pt>
    <dgm:pt modelId="{13987545-E2C3-467E-9A28-DEF3D76CAC05}" type="pres">
      <dgm:prSet presAssocID="{C8405C39-575A-4ED0-8AA5-39CC1B5C5F21}" presName="textNode" presStyleLbl="node1" presStyleIdx="2" presStyleCnt="4">
        <dgm:presLayoutVars>
          <dgm:bulletEnabled val="1"/>
        </dgm:presLayoutVars>
      </dgm:prSet>
      <dgm:spPr/>
    </dgm:pt>
    <dgm:pt modelId="{B44C8178-5C1D-4D30-87F8-427FF383167E}" type="pres">
      <dgm:prSet presAssocID="{061DDBEF-42E2-4EFB-A701-5FB90C52D577}" presName="sibTrans" presStyleCnt="0"/>
      <dgm:spPr/>
    </dgm:pt>
    <dgm:pt modelId="{50A9AE8D-42B5-4317-AB45-3B6299292CB6}" type="pres">
      <dgm:prSet presAssocID="{9CA77D15-64EA-4CBB-A0CC-383CD6EEBCA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ADF5200-DB2B-4179-9BAD-7FA690CBC7F8}" srcId="{EE6B68D0-0A22-488F-9F41-F90727016526}" destId="{4F2F7305-9ECD-4A8D-9CF7-2C78FD426638}" srcOrd="0" destOrd="0" parTransId="{0382182C-BC94-401D-952D-DD0B8433E1DE}" sibTransId="{22F8DB69-E732-437B-985E-A62CCD78D741}"/>
    <dgm:cxn modelId="{0C3B860D-D055-4716-B21F-8E1984036742}" type="presOf" srcId="{9CA77D15-64EA-4CBB-A0CC-383CD6EEBCAB}" destId="{50A9AE8D-42B5-4317-AB45-3B6299292CB6}" srcOrd="0" destOrd="0" presId="urn:microsoft.com/office/officeart/2005/8/layout/hProcess9"/>
    <dgm:cxn modelId="{3852F31D-6783-4427-9962-B7E8C62314BD}" type="presOf" srcId="{C8405C39-575A-4ED0-8AA5-39CC1B5C5F21}" destId="{13987545-E2C3-467E-9A28-DEF3D76CAC05}" srcOrd="0" destOrd="0" presId="urn:microsoft.com/office/officeart/2005/8/layout/hProcess9"/>
    <dgm:cxn modelId="{1C1AB734-7EE2-4730-87FB-4ABB206018E9}" srcId="{EE6B68D0-0A22-488F-9F41-F90727016526}" destId="{9CA77D15-64EA-4CBB-A0CC-383CD6EEBCAB}" srcOrd="3" destOrd="0" parTransId="{2157824C-4C00-4463-B43B-D6EC82FAEC6B}" sibTransId="{34C5A880-630A-43AE-85DF-DBBA919380E7}"/>
    <dgm:cxn modelId="{08F7803C-4C63-4B88-A604-6BEA33D9A5FB}" srcId="{EE6B68D0-0A22-488F-9F41-F90727016526}" destId="{AEC16E46-70DF-4BCF-BE7E-4D96D017142F}" srcOrd="1" destOrd="0" parTransId="{09BDBA38-C479-47F6-A6F3-FA39F1E65A24}" sibTransId="{972C023E-5759-4355-8B09-54D9C9E49644}"/>
    <dgm:cxn modelId="{DCCA3141-D028-4FB6-A635-835D258B48FA}" type="presOf" srcId="{AEC16E46-70DF-4BCF-BE7E-4D96D017142F}" destId="{035FDE6E-FC0A-4B32-AC30-0F6A987BD1A2}" srcOrd="0" destOrd="0" presId="urn:microsoft.com/office/officeart/2005/8/layout/hProcess9"/>
    <dgm:cxn modelId="{FE4C20B9-CAA1-40A8-9CDC-C13B17A3B675}" srcId="{EE6B68D0-0A22-488F-9F41-F90727016526}" destId="{C8405C39-575A-4ED0-8AA5-39CC1B5C5F21}" srcOrd="2" destOrd="0" parTransId="{3E2CA6A0-3801-4615-9D01-747765884816}" sibTransId="{061DDBEF-42E2-4EFB-A701-5FB90C52D577}"/>
    <dgm:cxn modelId="{2B119EB9-BE7E-4E47-8B13-DD38AC6D0BCA}" type="presOf" srcId="{4F2F7305-9ECD-4A8D-9CF7-2C78FD426638}" destId="{63019B70-C574-4059-9A77-33A34F15C050}" srcOrd="0" destOrd="0" presId="urn:microsoft.com/office/officeart/2005/8/layout/hProcess9"/>
    <dgm:cxn modelId="{367DE7F3-F4D7-4C5F-877A-B20BAEBD54AE}" type="presOf" srcId="{EE6B68D0-0A22-488F-9F41-F90727016526}" destId="{AB4EDCE3-980B-4F6C-8966-DF0933A1D127}" srcOrd="0" destOrd="0" presId="urn:microsoft.com/office/officeart/2005/8/layout/hProcess9"/>
    <dgm:cxn modelId="{2503C2A4-6B3A-49FE-AD91-4E5AF3232935}" type="presParOf" srcId="{AB4EDCE3-980B-4F6C-8966-DF0933A1D127}" destId="{62EE2A4A-18FE-44B5-A3A9-443D4FDAB5F8}" srcOrd="0" destOrd="0" presId="urn:microsoft.com/office/officeart/2005/8/layout/hProcess9"/>
    <dgm:cxn modelId="{14F3F113-0A76-476D-8160-2CFCA6E14110}" type="presParOf" srcId="{AB4EDCE3-980B-4F6C-8966-DF0933A1D127}" destId="{86A35297-A029-4B64-BAE2-4A20AC4BD860}" srcOrd="1" destOrd="0" presId="urn:microsoft.com/office/officeart/2005/8/layout/hProcess9"/>
    <dgm:cxn modelId="{375BD91C-1456-4289-B42B-1815AD3985B0}" type="presParOf" srcId="{86A35297-A029-4B64-BAE2-4A20AC4BD860}" destId="{63019B70-C574-4059-9A77-33A34F15C050}" srcOrd="0" destOrd="0" presId="urn:microsoft.com/office/officeart/2005/8/layout/hProcess9"/>
    <dgm:cxn modelId="{40B66351-E1FA-498F-9433-557CC06C18ED}" type="presParOf" srcId="{86A35297-A029-4B64-BAE2-4A20AC4BD860}" destId="{ED962A3C-B8D7-4D78-ABB2-DB79FFF44A52}" srcOrd="1" destOrd="0" presId="urn:microsoft.com/office/officeart/2005/8/layout/hProcess9"/>
    <dgm:cxn modelId="{1116D6C6-533B-4962-BA92-883675CA37C7}" type="presParOf" srcId="{86A35297-A029-4B64-BAE2-4A20AC4BD860}" destId="{035FDE6E-FC0A-4B32-AC30-0F6A987BD1A2}" srcOrd="2" destOrd="0" presId="urn:microsoft.com/office/officeart/2005/8/layout/hProcess9"/>
    <dgm:cxn modelId="{9CC5C0BF-8492-4237-91AA-42AA209073E6}" type="presParOf" srcId="{86A35297-A029-4B64-BAE2-4A20AC4BD860}" destId="{0876279C-EB10-4302-934F-56BC28A1A163}" srcOrd="3" destOrd="0" presId="urn:microsoft.com/office/officeart/2005/8/layout/hProcess9"/>
    <dgm:cxn modelId="{34B747FB-7AA2-492C-BF34-103FEFFF48B2}" type="presParOf" srcId="{86A35297-A029-4B64-BAE2-4A20AC4BD860}" destId="{13987545-E2C3-467E-9A28-DEF3D76CAC05}" srcOrd="4" destOrd="0" presId="urn:microsoft.com/office/officeart/2005/8/layout/hProcess9"/>
    <dgm:cxn modelId="{5C6B4CBE-8946-4AFA-B512-A0A85625A123}" type="presParOf" srcId="{86A35297-A029-4B64-BAE2-4A20AC4BD860}" destId="{B44C8178-5C1D-4D30-87F8-427FF383167E}" srcOrd="5" destOrd="0" presId="urn:microsoft.com/office/officeart/2005/8/layout/hProcess9"/>
    <dgm:cxn modelId="{E9A28C47-1710-44B5-BE48-BDA34687C5B3}" type="presParOf" srcId="{86A35297-A029-4B64-BAE2-4A20AC4BD860}" destId="{50A9AE8D-42B5-4317-AB45-3B6299292CB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E2A4A-18FE-44B5-A3A9-443D4FDAB5F8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019B70-C574-4059-9A77-33A34F15C050}">
      <dsp:nvSpPr>
        <dsp:cNvPr id="0" name=""/>
        <dsp:cNvSpPr/>
      </dsp:nvSpPr>
      <dsp:spPr>
        <a:xfrm>
          <a:off x="2774" y="1357788"/>
          <a:ext cx="1837193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Myriad Pro" panose="020B0503030403020204" pitchFamily="34" charset="0"/>
            </a:rPr>
            <a:t>ОЦІНКА ЗАКОННОСТІ ТА АКТУАЛЬНОСТІ</a:t>
          </a:r>
          <a:endParaRPr lang="ru-RU" sz="1400" kern="1200" dirty="0">
            <a:latin typeface="Myriad Pro" panose="020B0503030403020204" pitchFamily="34" charset="0"/>
          </a:endParaRPr>
        </a:p>
      </dsp:txBody>
      <dsp:txXfrm>
        <a:off x="91150" y="1446164"/>
        <a:ext cx="1660441" cy="1633633"/>
      </dsp:txXfrm>
    </dsp:sp>
    <dsp:sp modelId="{035FDE6E-FC0A-4B32-AC30-0F6A987BD1A2}">
      <dsp:nvSpPr>
        <dsp:cNvPr id="0" name=""/>
        <dsp:cNvSpPr/>
      </dsp:nvSpPr>
      <dsp:spPr>
        <a:xfrm>
          <a:off x="2173225" y="1180724"/>
          <a:ext cx="1793872" cy="218261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Myriad Pro" panose="020B0503030403020204" pitchFamily="34" charset="0"/>
            </a:rPr>
            <a:t>КЕЙС</a:t>
          </a:r>
          <a:endParaRPr lang="ru-RU" sz="1400" kern="1200" dirty="0">
            <a:latin typeface="Myriad Pro" panose="020B0503030403020204" pitchFamily="34" charset="0"/>
          </a:endParaRPr>
        </a:p>
      </dsp:txBody>
      <dsp:txXfrm>
        <a:off x="2621693" y="2272033"/>
        <a:ext cx="896936" cy="1091309"/>
      </dsp:txXfrm>
    </dsp:sp>
    <dsp:sp modelId="{13987545-E2C3-467E-9A28-DEF3D76CAC05}">
      <dsp:nvSpPr>
        <dsp:cNvPr id="0" name=""/>
        <dsp:cNvSpPr/>
      </dsp:nvSpPr>
      <dsp:spPr>
        <a:xfrm>
          <a:off x="4246238" y="1357788"/>
          <a:ext cx="1837193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50" b="0" kern="1200" dirty="0">
              <a:latin typeface="Myriad Pro" panose="020B0503030403020204" pitchFamily="34" charset="0"/>
            </a:rPr>
            <a:t>РЕЗУЛЬТАТИВНІСТЬ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50" b="0" kern="1200" dirty="0">
              <a:latin typeface="Myriad Pro" panose="020B0503030403020204" pitchFamily="34" charset="0"/>
            </a:rPr>
            <a:t>ПОТРІБНІСТЬ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50" b="0" kern="1200" dirty="0">
              <a:latin typeface="Myriad Pro" panose="020B0503030403020204" pitchFamily="34" charset="0"/>
            </a:rPr>
            <a:t>ДРУЖНІСТЬ ДО БІЗНЕСУ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50" b="0" kern="1200" dirty="0">
              <a:latin typeface="Myriad Pro" panose="020B0503030403020204" pitchFamily="34" charset="0"/>
            </a:rPr>
            <a:t>ВАРТІСТЬ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50" b="0" kern="1200" dirty="0">
              <a:latin typeface="Myriad Pro" panose="020B0503030403020204" pitchFamily="34" charset="0"/>
            </a:rPr>
            <a:t>ПРИЧИНИ НЕВДАЧ</a:t>
          </a:r>
          <a:endParaRPr lang="ru-RU" sz="1350" b="0" kern="1200" dirty="0">
            <a:latin typeface="Myriad Pro" panose="020B0503030403020204" pitchFamily="34" charset="0"/>
          </a:endParaRPr>
        </a:p>
      </dsp:txBody>
      <dsp:txXfrm>
        <a:off x="4334614" y="1446164"/>
        <a:ext cx="1660441" cy="1633633"/>
      </dsp:txXfrm>
    </dsp:sp>
    <dsp:sp modelId="{50A9AE8D-42B5-4317-AB45-3B6299292CB6}">
      <dsp:nvSpPr>
        <dsp:cNvPr id="0" name=""/>
        <dsp:cNvSpPr/>
      </dsp:nvSpPr>
      <dsp:spPr>
        <a:xfrm>
          <a:off x="6389631" y="1357788"/>
          <a:ext cx="1837193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yriad Pro" panose="020B0503030403020204" pitchFamily="34" charset="0"/>
            </a:rPr>
            <a:t>ПРОПОЗИЦ</a:t>
          </a:r>
          <a:r>
            <a:rPr lang="uk-UA" sz="1400" kern="1200" dirty="0">
              <a:latin typeface="Myriad Pro" panose="020B0503030403020204" pitchFamily="34" charset="0"/>
            </a:rPr>
            <a:t>ІЇ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Myriad Pro" panose="020B0503030403020204" pitchFamily="34" charset="0"/>
            </a:rPr>
            <a:t> (БІЛА КНИГА)</a:t>
          </a:r>
          <a:endParaRPr lang="ru-RU" sz="1400" kern="1200" dirty="0">
            <a:latin typeface="Myriad Pro" panose="020B0503030403020204" pitchFamily="34" charset="0"/>
          </a:endParaRPr>
        </a:p>
      </dsp:txBody>
      <dsp:txXfrm>
        <a:off x="6478007" y="1446164"/>
        <a:ext cx="1660441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92703ED-EEBF-44FE-8620-F2F8A70495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26" cy="4951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F163AC-2317-4276-A2A3-6870A18056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599" y="0"/>
            <a:ext cx="2918626" cy="4951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9D11-6E46-4883-9B07-9FEB33922944}" type="datetimeFigureOut">
              <a:rPr lang="uk-UA" smtClean="0"/>
              <a:t>06.04.2018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87A78-2C21-4C8B-9A91-255C2EC08E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132"/>
            <a:ext cx="2918626" cy="4951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6B4F3E-729B-4000-9BAA-6B07330C11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599" y="9371132"/>
            <a:ext cx="2918626" cy="4951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0C4C9-6350-43FB-959A-C587F0772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84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599" y="0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4379C-F7B6-46A0-9A9B-81AC1A98C9C1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84" y="4687262"/>
            <a:ext cx="5387995" cy="44396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132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599" y="9371132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23249-8290-43E5-9069-7A607B39F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3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FF0000"/>
                </a:solidFill>
              </a:rPr>
              <a:t>https://docs.google.com/spreadsheets/d/1Wznv4_c0ddMsAc3KrcMHAIEkVE0A7apbXoArnug-ElI/edit#gid=535172750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8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http://www.nerc.gov.ua/?news=7462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4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Потужність генерації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89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Правила не передбачають заявки </a:t>
            </a:r>
            <a:r>
              <a:rPr lang="uk-UA" dirty="0" err="1"/>
              <a:t>всії</a:t>
            </a:r>
            <a:r>
              <a:rPr lang="uk-UA" dirty="0"/>
              <a:t> блоків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34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Зменшена</a:t>
            </a:r>
            <a:r>
              <a:rPr lang="ru-RU" dirty="0"/>
              <a:t> </a:t>
            </a:r>
            <a:r>
              <a:rPr lang="ru-RU" dirty="0" err="1"/>
              <a:t>паливна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 на 15%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44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038E-00AB-4B94-A778-C8471602FD5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137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/>
              <a:t>28*0,9 –</a:t>
            </a:r>
            <a:r>
              <a:rPr lang="ru-RU" dirty="0" err="1"/>
              <a:t>коригування</a:t>
            </a:r>
            <a:r>
              <a:rPr lang="ru-RU" dirty="0"/>
              <a:t> </a:t>
            </a:r>
            <a:r>
              <a:rPr lang="ru-RU" dirty="0" err="1"/>
              <a:t>паливно</a:t>
            </a:r>
            <a:r>
              <a:rPr lang="uk-UA" dirty="0"/>
              <a:t>ї складової</a:t>
            </a:r>
          </a:p>
          <a:p>
            <a:pPr marL="171450" indent="-171450">
              <a:buFontTx/>
              <a:buChar char="-"/>
            </a:pPr>
            <a:r>
              <a:rPr lang="uk-UA" dirty="0"/>
              <a:t>Змінити проект під </a:t>
            </a:r>
            <a:r>
              <a:rPr lang="en-US" dirty="0"/>
              <a:t>https://www.eia.gov/analysis/studies/powerplants/capitalcost/pdf/eiatasks_10388_10687addendum.pdf</a:t>
            </a:r>
            <a:endParaRPr lang="ru-RU" dirty="0"/>
          </a:p>
          <a:p>
            <a:pPr marL="171450" indent="-171450">
              <a:buFontTx/>
              <a:buChar char="-"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en-US" dirty="0"/>
              <a:t>https://docs.google.com/spreadsheets/d/1FDL5IedFkrpU4eOl875Necf2RhkgwEPNL91C8Zql8So/edit#gid=0</a:t>
            </a:r>
            <a:endParaRPr lang="uk-UA" dirty="0"/>
          </a:p>
          <a:p>
            <a:pPr marL="171450" indent="-171450">
              <a:buFontTx/>
              <a:buChar char="-"/>
            </a:pPr>
            <a:endParaRPr lang="uk-UA" dirty="0"/>
          </a:p>
          <a:p>
            <a:pPr marL="171450" indent="-171450">
              <a:buFontTx/>
              <a:buChar char="-"/>
            </a:pPr>
            <a:r>
              <a:rPr lang="en-US" dirty="0"/>
              <a:t>https://www.eia.gov/analysis/studies/powerplants/capitalcost/pdf/capcost_assumption.pdf</a:t>
            </a:r>
            <a:endParaRPr lang="ru-RU" dirty="0"/>
          </a:p>
          <a:p>
            <a:endParaRPr lang="ru-RU" dirty="0"/>
          </a:p>
          <a:p>
            <a:r>
              <a:rPr lang="ru-RU" dirty="0"/>
              <a:t>КАПЕКС генерации</a:t>
            </a:r>
          </a:p>
          <a:p>
            <a:r>
              <a:rPr lang="ru-RU" dirty="0"/>
              <a:t>Тариф, убрать 10 %, сколько стоит новая тес, сколько период амортизации, сколько период окупаемости (5-12 лет), делим </a:t>
            </a:r>
            <a:r>
              <a:rPr lang="ru-RU" dirty="0" err="1"/>
              <a:t>капекс</a:t>
            </a:r>
            <a:r>
              <a:rPr lang="ru-RU" dirty="0"/>
              <a:t> (дисконтируем ежегодно на 17%) делим на </a:t>
            </a:r>
            <a:r>
              <a:rPr lang="ru-RU" dirty="0" err="1"/>
              <a:t>обем</a:t>
            </a:r>
            <a:r>
              <a:rPr lang="ru-RU" dirty="0"/>
              <a:t> производства, + </a:t>
            </a:r>
            <a:r>
              <a:rPr lang="ru-RU" dirty="0" err="1"/>
              <a:t>ротердам</a:t>
            </a:r>
            <a:r>
              <a:rPr lang="ru-RU" dirty="0"/>
              <a:t>+ (операционные затраты) </a:t>
            </a:r>
          </a:p>
          <a:p>
            <a:endParaRPr lang="ru-RU" dirty="0"/>
          </a:p>
          <a:p>
            <a:r>
              <a:rPr lang="ru-RU" dirty="0"/>
              <a:t>Нового инвестора не будет – (следующим слайдом – перед импортом)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https://docs.google.com/document/d/1EwjmzF-zPtl576kN1YpgK2lxyl0iretbpLrxauzUVrU/edit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30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8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038E-00AB-4B94-A778-C8471602FD5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2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СДЕЛАТЬ КАРТИНКУ - ИГРУ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0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4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5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57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sz="1200" dirty="0"/>
              <a:t>Правила ОРЕ – не передбачають, що імпортна електроенергія продається за встановленим НКРЕКП тарифом (пункт 8.12.1 - 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8.12.2)</a:t>
            </a:r>
            <a:endParaRPr lang="uk-UA" sz="1200" dirty="0"/>
          </a:p>
          <a:p>
            <a:pPr>
              <a:buFontTx/>
              <a:buChar char="-"/>
            </a:pPr>
            <a:r>
              <a:rPr lang="uk-UA" sz="1200" dirty="0"/>
              <a:t>Порядок складання прогнозних балансів – імпорт включається в останню чергу (у разі неможливості власного виробництва)</a:t>
            </a:r>
          </a:p>
          <a:p>
            <a:pPr>
              <a:buFontTx/>
              <a:buChar char="-"/>
            </a:pPr>
            <a:r>
              <a:rPr lang="uk-UA" sz="1200" dirty="0"/>
              <a:t>Договір з ДП «Енергоринок» - має бути типовий договір (пост. НКРЕ </a:t>
            </a:r>
            <a:r>
              <a:rPr lang="uk-UA" dirty="0"/>
              <a:t>від 16.12.96 </a:t>
            </a:r>
            <a:r>
              <a:rPr lang="en-US" dirty="0"/>
              <a:t>N 256 </a:t>
            </a:r>
            <a:r>
              <a:rPr lang="uk-UA" dirty="0"/>
              <a:t>)</a:t>
            </a:r>
            <a:r>
              <a:rPr lang="uk-UA" sz="1200" dirty="0"/>
              <a:t>, який наразі відсутній</a:t>
            </a:r>
          </a:p>
          <a:p>
            <a:pPr>
              <a:buFontTx/>
              <a:buChar char="-"/>
            </a:pPr>
            <a:endParaRPr lang="uk-UA" sz="1200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3249-8290-43E5-9069-7A607B39FD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1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052736"/>
            <a:ext cx="3958208" cy="4248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705350" cy="5667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9583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99192"/>
            <a:ext cx="3684000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908720"/>
            <a:ext cx="6190456" cy="4248471"/>
          </a:xfrm>
        </p:spPr>
        <p:txBody>
          <a:bodyPr>
            <a:normAutofit/>
          </a:bodyPr>
          <a:lstStyle/>
          <a:p>
            <a:pPr algn="r"/>
            <a:r>
              <a:rPr lang="uk-UA" sz="3600" dirty="0">
                <a:solidFill>
                  <a:srgbClr val="0070C0"/>
                </a:solidFill>
              </a:rPr>
              <a:t>ВИРОБНИЦТВО ЕЛЕКТРИЧНОЇ </a:t>
            </a:r>
            <a:br>
              <a:rPr lang="uk-UA" sz="3600" dirty="0">
                <a:solidFill>
                  <a:srgbClr val="0070C0"/>
                </a:solidFill>
              </a:rPr>
            </a:br>
            <a:r>
              <a:rPr lang="uk-UA" sz="3600" dirty="0">
                <a:solidFill>
                  <a:srgbClr val="0070C0"/>
                </a:solidFill>
              </a:rPr>
              <a:t>ЕНЕРГІЇ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9B4A45-B5B2-4D00-9CC3-907A73B96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2947987"/>
            <a:ext cx="962025" cy="9620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033D23-F1A3-4236-B0F4-0AA18BB73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682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7AD3C-84DB-4E25-BC2B-E23BC35C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062" y="270075"/>
            <a:ext cx="7380312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ЦІНИ НОВОЇ ГЕНЕРАЦІЇ </a:t>
            </a:r>
            <a:r>
              <a:rPr lang="uk-UA" sz="3200" dirty="0"/>
              <a:t>У СВІТІ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3800EE4-16E2-4F62-85DD-EF2F430EA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083725"/>
              </p:ext>
            </p:extLst>
          </p:nvPr>
        </p:nvGraphicFramePr>
        <p:xfrm>
          <a:off x="251520" y="1484784"/>
          <a:ext cx="8640960" cy="424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2D98D5-B6C6-481B-A045-F0ADFB54072B}"/>
              </a:ext>
            </a:extLst>
          </p:cNvPr>
          <p:cNvSpPr/>
          <p:nvPr/>
        </p:nvSpPr>
        <p:spPr>
          <a:xfrm>
            <a:off x="2195736" y="4623519"/>
            <a:ext cx="708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dirty="0">
                <a:solidFill>
                  <a:schemeClr val="tx2">
                    <a:lumMod val="50000"/>
                  </a:schemeClr>
                </a:solidFill>
              </a:rPr>
              <a:t>ТЕС </a:t>
            </a:r>
            <a:br>
              <a:rPr lang="uk-UA" sz="1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2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CCS</a:t>
            </a:r>
            <a:r>
              <a:rPr lang="uk-UA" sz="1200" b="1" dirty="0">
                <a:solidFill>
                  <a:schemeClr val="tx2">
                    <a:lumMod val="50000"/>
                  </a:schemeClr>
                </a:solidFill>
              </a:rPr>
              <a:t>90)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F474EE-489C-48D8-ADB8-1958C2ED6DAF}"/>
              </a:ext>
            </a:extLst>
          </p:cNvPr>
          <p:cNvSpPr/>
          <p:nvPr/>
        </p:nvSpPr>
        <p:spPr>
          <a:xfrm>
            <a:off x="1426892" y="4582869"/>
            <a:ext cx="51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dirty="0">
                <a:solidFill>
                  <a:schemeClr val="tx2">
                    <a:lumMod val="50000"/>
                  </a:schemeClr>
                </a:solidFill>
              </a:rPr>
              <a:t>ТЕС</a:t>
            </a:r>
            <a:br>
              <a:rPr lang="uk-UA" sz="1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2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CCS</a:t>
            </a:r>
            <a:r>
              <a:rPr lang="uk-UA" sz="12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br>
              <a:rPr lang="uk-UA" sz="1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17D343-5184-4B54-8BC9-75D0FB052226}"/>
              </a:ext>
            </a:extLst>
          </p:cNvPr>
          <p:cNvSpPr/>
          <p:nvPr/>
        </p:nvSpPr>
        <p:spPr>
          <a:xfrm>
            <a:off x="0" y="5869978"/>
            <a:ext cx="2637364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dirty="0">
                <a:solidFill>
                  <a:schemeClr val="tx2">
                    <a:lumMod val="50000"/>
                  </a:schemeClr>
                </a:solidFill>
              </a:rPr>
              <a:t>Дані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U.S. EIA</a:t>
            </a:r>
            <a:r>
              <a:rPr lang="uk-UA" sz="1200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ua.boell.org</a:t>
            </a:r>
            <a:endParaRPr lang="uk-UA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1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0CAA615-B2DA-4387-B966-00C143DB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081" y="285687"/>
            <a:ext cx="8064896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ПРОГНОЗНІ ЦІНИ РИНКУ</a:t>
            </a:r>
            <a:br>
              <a:rPr lang="uk-UA" sz="3200" dirty="0"/>
            </a:br>
            <a:r>
              <a:rPr lang="uk-UA" sz="3200" dirty="0"/>
              <a:t>«НА ДОБУ НАПЕРЕД»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865A75-4A28-4EEC-8008-CB52757F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4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6FCD4553-EFA6-4B51-8CAD-466BFD9B2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481541"/>
              </p:ext>
            </p:extLst>
          </p:nvPr>
        </p:nvGraphicFramePr>
        <p:xfrm>
          <a:off x="-1613112" y="785194"/>
          <a:ext cx="5491172" cy="365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9723E745-030D-4FA1-A320-021C920787B1}"/>
              </a:ext>
            </a:extLst>
          </p:cNvPr>
          <p:cNvSpPr/>
          <p:nvPr/>
        </p:nvSpPr>
        <p:spPr>
          <a:xfrm>
            <a:off x="1010360" y="2492896"/>
            <a:ext cx="609312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76F825E-B9C7-45A3-8CF2-5DD90179F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246423"/>
              </p:ext>
            </p:extLst>
          </p:nvPr>
        </p:nvGraphicFramePr>
        <p:xfrm>
          <a:off x="235719" y="1627292"/>
          <a:ext cx="1130071" cy="429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7B4124-8139-412D-8970-DD963CFB1FF8}"/>
              </a:ext>
            </a:extLst>
          </p:cNvPr>
          <p:cNvSpPr/>
          <p:nvPr/>
        </p:nvSpPr>
        <p:spPr>
          <a:xfrm>
            <a:off x="-108520" y="4458150"/>
            <a:ext cx="1805424" cy="84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>
                <a:solidFill>
                  <a:schemeClr val="tx2">
                    <a:lumMod val="75000"/>
                  </a:schemeClr>
                </a:solidFill>
              </a:rPr>
              <a:t>68%</a:t>
            </a:r>
          </a:p>
          <a:p>
            <a:pPr algn="ctr"/>
            <a:endParaRPr lang="uk-UA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ДВОСТОРОННІ </a:t>
            </a:r>
            <a:br>
              <a:rPr lang="uk-UA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ДОГОВОРИ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7D98FB-2855-46F9-9B67-8F518AA6A095}"/>
              </a:ext>
            </a:extLst>
          </p:cNvPr>
          <p:cNvSpPr/>
          <p:nvPr/>
        </p:nvSpPr>
        <p:spPr>
          <a:xfrm>
            <a:off x="284768" y="2348880"/>
            <a:ext cx="1046872" cy="779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>
                <a:solidFill>
                  <a:schemeClr val="tx2">
                    <a:lumMod val="75000"/>
                  </a:schemeClr>
                </a:solidFill>
              </a:rPr>
              <a:t>32%</a:t>
            </a:r>
          </a:p>
          <a:p>
            <a:pPr algn="ctr"/>
            <a:br>
              <a:rPr lang="uk-UA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РДН і ВДР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F196E1-0190-4FD8-99F4-857B02910FE3}"/>
              </a:ext>
            </a:extLst>
          </p:cNvPr>
          <p:cNvSpPr/>
          <p:nvPr/>
        </p:nvSpPr>
        <p:spPr>
          <a:xfrm>
            <a:off x="-108520" y="5877330"/>
            <a:ext cx="1805424" cy="84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2">
                    <a:lumMod val="75000"/>
                  </a:schemeClr>
                </a:solidFill>
              </a:rPr>
              <a:t>АЕС і ТЕС </a:t>
            </a:r>
            <a:br>
              <a:rPr lang="uk-UA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dirty="0">
                <a:solidFill>
                  <a:schemeClr val="tx2">
                    <a:lumMod val="75000"/>
                  </a:schemeClr>
                </a:solidFill>
              </a:rPr>
              <a:t>продають 85% </a:t>
            </a:r>
            <a:br>
              <a:rPr lang="uk-UA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dirty="0">
                <a:solidFill>
                  <a:schemeClr val="tx2">
                    <a:lumMod val="75000"/>
                  </a:schemeClr>
                </a:solidFill>
              </a:rPr>
              <a:t>електроенергії </a:t>
            </a:r>
            <a:br>
              <a:rPr lang="uk-UA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dirty="0">
                <a:solidFill>
                  <a:schemeClr val="tx2">
                    <a:lumMod val="75000"/>
                  </a:schemeClr>
                </a:solidFill>
              </a:rPr>
              <a:t>за двосторонніми </a:t>
            </a:r>
            <a:br>
              <a:rPr lang="uk-UA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400" dirty="0">
                <a:solidFill>
                  <a:schemeClr val="tx2">
                    <a:lumMod val="75000"/>
                  </a:schemeClr>
                </a:solidFill>
              </a:rPr>
              <a:t>договорами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83D00-1F83-4E7C-8E06-3F61C9B1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13694"/>
            <a:ext cx="721079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РИЗИКИ РИНКУ </a:t>
            </a:r>
            <a:br>
              <a:rPr lang="uk-UA" sz="3200" dirty="0"/>
            </a:br>
            <a:r>
              <a:rPr lang="uk-UA" sz="3200" dirty="0"/>
              <a:t>«НА ДОБУ НАПЕРЕД»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C70828E4-44DD-443D-B637-DDCCBB4AD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078053"/>
              </p:ext>
            </p:extLst>
          </p:nvPr>
        </p:nvGraphicFramePr>
        <p:xfrm>
          <a:off x="5400743" y="4114453"/>
          <a:ext cx="3653308" cy="190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6E1C24D-879D-4B3B-BDEE-000FBCFD8318}"/>
              </a:ext>
            </a:extLst>
          </p:cNvPr>
          <p:cNvCxnSpPr>
            <a:cxnSpLocks/>
          </p:cNvCxnSpPr>
          <p:nvPr/>
        </p:nvCxnSpPr>
        <p:spPr>
          <a:xfrm flipV="1">
            <a:off x="8100392" y="4237753"/>
            <a:ext cx="0" cy="149550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A3D147A-2C89-4892-AB44-1F8C57608847}"/>
              </a:ext>
            </a:extLst>
          </p:cNvPr>
          <p:cNvGrpSpPr/>
          <p:nvPr/>
        </p:nvGrpSpPr>
        <p:grpSpPr>
          <a:xfrm>
            <a:off x="2267744" y="4156346"/>
            <a:ext cx="3653296" cy="1864942"/>
            <a:chOff x="5021870" y="1302268"/>
            <a:chExt cx="3582576" cy="1940446"/>
          </a:xfrm>
        </p:grpSpPr>
        <p:graphicFrame>
          <p:nvGraphicFramePr>
            <p:cNvPr id="17" name="Диаграмма 16">
              <a:extLst>
                <a:ext uri="{FF2B5EF4-FFF2-40B4-BE49-F238E27FC236}">
                  <a16:creationId xmlns:a16="http://schemas.microsoft.com/office/drawing/2014/main" id="{25D03529-5C66-4F98-8389-F09759D345D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665720"/>
                </p:ext>
              </p:extLst>
            </p:nvPr>
          </p:nvGraphicFramePr>
          <p:xfrm>
            <a:off x="5021870" y="1302268"/>
            <a:ext cx="3582576" cy="1940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512242A1-0F90-4CDB-9D83-0D458B660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4621" y="1444554"/>
              <a:ext cx="0" cy="1512168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7F6D57-FF94-4280-A381-922324991294}"/>
              </a:ext>
            </a:extLst>
          </p:cNvPr>
          <p:cNvSpPr/>
          <p:nvPr/>
        </p:nvSpPr>
        <p:spPr>
          <a:xfrm>
            <a:off x="3688793" y="3319892"/>
            <a:ext cx="3744413" cy="325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Компанія, що має 5 блоків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44D311E-E665-4522-B645-22FB998C0FA6}"/>
              </a:ext>
            </a:extLst>
          </p:cNvPr>
          <p:cNvSpPr/>
          <p:nvPr/>
        </p:nvSpPr>
        <p:spPr>
          <a:xfrm>
            <a:off x="2375105" y="3603055"/>
            <a:ext cx="3132999" cy="414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заявляє всі блоки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18E9EA7-2B53-4379-857F-824AD6F3C33B}"/>
              </a:ext>
            </a:extLst>
          </p:cNvPr>
          <p:cNvSpPr/>
          <p:nvPr/>
        </p:nvSpPr>
        <p:spPr>
          <a:xfrm>
            <a:off x="5436096" y="3754132"/>
            <a:ext cx="3132999" cy="414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не заявляє 10 блок -</a:t>
            </a:r>
            <a:br>
              <a:rPr lang="uk-UA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отримує додатковий прибуток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69B927-70F0-4632-B7EE-040EF39F6A66}"/>
              </a:ext>
            </a:extLst>
          </p:cNvPr>
          <p:cNvSpPr/>
          <p:nvPr/>
        </p:nvSpPr>
        <p:spPr>
          <a:xfrm>
            <a:off x="2915816" y="1548081"/>
            <a:ext cx="5112568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Правилами РДН і ВДР</a:t>
            </a:r>
          </a:p>
          <a:p>
            <a:pPr algn="ctr"/>
            <a:r>
              <a:rPr lang="uk-UA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передбачено обов’язку </a:t>
            </a:r>
            <a:b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заявляти все генеруюче обладнання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E6BD416A-9DFE-4645-A84E-0B3BC1FBFEF0}"/>
              </a:ext>
            </a:extLst>
          </p:cNvPr>
          <p:cNvSpPr/>
          <p:nvPr/>
        </p:nvSpPr>
        <p:spPr>
          <a:xfrm>
            <a:off x="5023974" y="2728579"/>
            <a:ext cx="936102" cy="37356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65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187F05A-1C35-41A2-814F-575BEF989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372700"/>
              </p:ext>
            </p:extLst>
          </p:nvPr>
        </p:nvGraphicFramePr>
        <p:xfrm>
          <a:off x="292314" y="1099442"/>
          <a:ext cx="8820472" cy="432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43E3A2-453E-41B6-9B53-91C1FC254926}"/>
              </a:ext>
            </a:extLst>
          </p:cNvPr>
          <p:cNvSpPr/>
          <p:nvPr/>
        </p:nvSpPr>
        <p:spPr>
          <a:xfrm>
            <a:off x="1331640" y="4942326"/>
            <a:ext cx="1656184" cy="277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/>
              <a:t>10 років</a:t>
            </a:r>
            <a:endParaRPr lang="uk-UA" sz="1400" i="0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CE8D26F-278F-474A-A17C-1D656CDA8BAC}"/>
              </a:ext>
            </a:extLst>
          </p:cNvPr>
          <p:cNvSpPr/>
          <p:nvPr/>
        </p:nvSpPr>
        <p:spPr>
          <a:xfrm>
            <a:off x="1021070" y="5069971"/>
            <a:ext cx="238562" cy="87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EB401E2-D760-4428-842A-C130BA70F008}"/>
              </a:ext>
            </a:extLst>
          </p:cNvPr>
          <p:cNvSpPr/>
          <p:nvPr/>
        </p:nvSpPr>
        <p:spPr>
          <a:xfrm>
            <a:off x="3203848" y="4941168"/>
            <a:ext cx="1656184" cy="277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/>
              <a:t>15 років</a:t>
            </a:r>
            <a:endParaRPr lang="uk-UA" sz="1400" i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15D327-9AE7-49CD-8B8E-C2F5234C05CD}"/>
              </a:ext>
            </a:extLst>
          </p:cNvPr>
          <p:cNvSpPr/>
          <p:nvPr/>
        </p:nvSpPr>
        <p:spPr>
          <a:xfrm>
            <a:off x="5004048" y="4925391"/>
            <a:ext cx="1656184" cy="277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/>
              <a:t>20 років</a:t>
            </a:r>
            <a:endParaRPr lang="uk-UA" sz="1400" i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46193A41-12C5-47C9-922F-BD8C36BB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82" y="5393673"/>
            <a:ext cx="8568952" cy="1419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Стандартний проект ТЕС 650 МВт на вугільному паливі:  </a:t>
            </a:r>
          </a:p>
          <a:p>
            <a:pPr marL="0" indent="0">
              <a:buNone/>
            </a:pP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ТЕС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найпростіший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проект (не в</a:t>
            </a:r>
            <a:r>
              <a:rPr lang="uk-UA" sz="1200" dirty="0" err="1">
                <a:solidFill>
                  <a:schemeClr val="accent1">
                    <a:lumMod val="75000"/>
                  </a:schemeClr>
                </a:solidFill>
              </a:rPr>
              <a:t>ідповідає</a:t>
            </a:r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 новітнім екологічним стандартам)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ТЕС (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CCS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90)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котли з надкритичними параметрами, </a:t>
            </a:r>
            <a:br>
              <a:rPr lang="uk-UA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оснащені новітніми очисними установками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 - </a:t>
            </a:r>
            <a:r>
              <a:rPr lang="uk-UA" sz="1200" dirty="0">
                <a:solidFill>
                  <a:schemeClr val="accent1">
                    <a:lumMod val="75000"/>
                  </a:schemeClr>
                </a:solidFill>
              </a:rPr>
              <a:t>прогнозна ціна ринку «на добу наперед»</a:t>
            </a:r>
            <a:endParaRPr lang="uk-UA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750762-2200-40B4-808A-E12A3F008655}"/>
              </a:ext>
            </a:extLst>
          </p:cNvPr>
          <p:cNvSpPr/>
          <p:nvPr/>
        </p:nvSpPr>
        <p:spPr>
          <a:xfrm>
            <a:off x="107504" y="4797153"/>
            <a:ext cx="936104" cy="488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i="0" dirty="0"/>
              <a:t>С</a:t>
            </a:r>
            <a:r>
              <a:rPr lang="uk-UA" sz="1400" b="1" dirty="0"/>
              <a:t>трок окупності</a:t>
            </a:r>
            <a:endParaRPr lang="uk-UA" sz="1400" i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50769DD-00D5-46F5-A458-9D69866B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258" y="293105"/>
            <a:ext cx="7223338" cy="1090612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НОВА ТЕПЛОВА ГЕНЕРАЦІЯ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1061A09-6E60-44B6-BB72-4FA5214504E2}"/>
              </a:ext>
            </a:extLst>
          </p:cNvPr>
          <p:cNvSpPr/>
          <p:nvPr/>
        </p:nvSpPr>
        <p:spPr>
          <a:xfrm>
            <a:off x="7092280" y="2292084"/>
            <a:ext cx="1948498" cy="27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(-15% від рівня діючих ТЕС)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49BA7F-005A-4C83-AB90-7451A3E07F09}"/>
              </a:ext>
            </a:extLst>
          </p:cNvPr>
          <p:cNvSpPr/>
          <p:nvPr/>
        </p:nvSpPr>
        <p:spPr>
          <a:xfrm>
            <a:off x="7153056" y="2759853"/>
            <a:ext cx="1948498" cy="27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(-15% від рівня діючих ТЕС)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F8ACBA8-BBE7-4094-9C2B-6D9271E91F6B}"/>
              </a:ext>
            </a:extLst>
          </p:cNvPr>
          <p:cNvSpPr/>
          <p:nvPr/>
        </p:nvSpPr>
        <p:spPr>
          <a:xfrm>
            <a:off x="6831180" y="3161477"/>
            <a:ext cx="2637364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(дані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U.S. EIA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ua.boell.org</a:t>
            </a:r>
            <a:r>
              <a:rPr lang="uk-U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665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F5C1AF79-CB60-44DF-B69B-EA58F7ED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337221"/>
            <a:ext cx="6851104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ЗАБОРГОВАНІСТЬ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391DA07-C796-4C8D-AC0C-E544BAF1483E}"/>
              </a:ext>
            </a:extLst>
          </p:cNvPr>
          <p:cNvGrpSpPr/>
          <p:nvPr/>
        </p:nvGrpSpPr>
        <p:grpSpPr>
          <a:xfrm>
            <a:off x="498376" y="1556792"/>
            <a:ext cx="8147248" cy="4608512"/>
            <a:chOff x="1124211" y="1320987"/>
            <a:chExt cx="6758940" cy="4608511"/>
          </a:xfrm>
          <a:solidFill>
            <a:srgbClr val="FFFF99"/>
          </a:solidFill>
        </p:grpSpPr>
        <p:graphicFrame>
          <p:nvGraphicFramePr>
            <p:cNvPr id="4" name="Диаграмма 3">
              <a:extLst>
                <a:ext uri="{FF2B5EF4-FFF2-40B4-BE49-F238E27FC236}">
                  <a16:creationId xmlns:a16="http://schemas.microsoft.com/office/drawing/2014/main" id="{DEB8B06A-9B4B-4DE7-AACD-179EBB81419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3261291"/>
                </p:ext>
              </p:extLst>
            </p:nvPr>
          </p:nvGraphicFramePr>
          <p:xfrm>
            <a:off x="1124211" y="1320987"/>
            <a:ext cx="6758940" cy="46085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3BB424B6-B759-483D-96AD-05CD1127BE9A}"/>
                </a:ext>
              </a:extLst>
            </p:cNvPr>
            <p:cNvSpPr txBox="1">
              <a:spLocks/>
            </p:cNvSpPr>
            <p:nvPr/>
          </p:nvSpPr>
          <p:spPr>
            <a:xfrm>
              <a:off x="3786829" y="4993394"/>
              <a:ext cx="1793271" cy="14726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Myriad Pro" panose="020B0503030403020204" pitchFamily="34" charset="0"/>
                  <a:ea typeface="+mj-ea"/>
                  <a:cs typeface="+mj-cs"/>
                </a:defRPr>
              </a:lvl1pPr>
            </a:lstStyle>
            <a:p>
              <a:pPr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uk-UA" sz="1100" b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(за даними ДП "Енергоринок")</a:t>
              </a: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8C1D09E-C0B6-4BF0-9B94-2D3937EFE121}"/>
              </a:ext>
            </a:extLst>
          </p:cNvPr>
          <p:cNvSpPr txBox="1">
            <a:spLocks/>
          </p:cNvSpPr>
          <p:nvPr/>
        </p:nvSpPr>
        <p:spPr>
          <a:xfrm>
            <a:off x="1619672" y="1068421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b="0" dirty="0">
                <a:solidFill>
                  <a:schemeClr val="tx2">
                    <a:lumMod val="50000"/>
                  </a:schemeClr>
                </a:solidFill>
              </a:rPr>
              <a:t>- не повинна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</a:rPr>
              <a:t>впливати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</a:rPr>
              <a:t>добросовісних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</a:rPr>
              <a:t>споживачів</a:t>
            </a:r>
            <a:br>
              <a:rPr lang="ru-RU" sz="20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0" dirty="0">
                <a:solidFill>
                  <a:schemeClr val="tx2">
                    <a:lumMod val="50000"/>
                  </a:schemeClr>
                </a:solidFill>
              </a:rPr>
              <a:t>- не повинна </a:t>
            </a:r>
            <a:r>
              <a:rPr lang="ru-RU" sz="2000" b="0" dirty="0" err="1">
                <a:solidFill>
                  <a:schemeClr val="tx2">
                    <a:lumMod val="50000"/>
                  </a:schemeClr>
                </a:solidFill>
              </a:rPr>
              <a:t>впливати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</a:rPr>
              <a:t> на роботу «нового» ринку</a:t>
            </a:r>
          </a:p>
        </p:txBody>
      </p:sp>
    </p:spTree>
    <p:extLst>
      <p:ext uri="{BB962C8B-B14F-4D97-AF65-F5344CB8AC3E}">
        <p14:creationId xmlns:p14="http://schemas.microsoft.com/office/powerpoint/2010/main" val="132008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D7DF8-6927-4745-A4FB-D6C019DB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50" y="260648"/>
            <a:ext cx="692311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АЛЬТЕРНАТИВНА ЕНЕРГЕТИКА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79190-F7B7-465D-AB0B-8681D734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130" y="1764933"/>
            <a:ext cx="7488832" cy="4061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PrePPA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:               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прийнято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             не п</a:t>
            </a:r>
            <a:r>
              <a:rPr lang="uk-UA" sz="2200" dirty="0" err="1">
                <a:solidFill>
                  <a:schemeClr val="accent1">
                    <a:lumMod val="75000"/>
                  </a:schemeClr>
                </a:solidFill>
              </a:rPr>
              <a:t>ідписано</a:t>
            </a:r>
            <a:endParaRPr lang="uk-UA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Energy storage</a:t>
            </a: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stimulation</a:t>
            </a: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Аукціони на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PPA</a:t>
            </a:r>
            <a:endParaRPr lang="uk-UA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Відповідальність за небаланси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Зміна підходів до ціноутворення:</a:t>
            </a:r>
          </a:p>
          <a:p>
            <a:pPr marL="890588"/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Приведення «зеленого» тарифу для СЕС і ВЕС до економічно обґрунтованого </a:t>
            </a:r>
          </a:p>
          <a:p>
            <a:pPr marL="890588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Selfconsumption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(для всіх споживачів до 500 кВт)</a:t>
            </a:r>
          </a:p>
          <a:p>
            <a:pPr marL="890588"/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Мінімізація ролі НКРЕКП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8" name="Picture 2" descr="Пов’язане зображення">
            <a:extLst>
              <a:ext uri="{FF2B5EF4-FFF2-40B4-BE49-F238E27FC236}">
                <a16:creationId xmlns:a16="http://schemas.microsoft.com/office/drawing/2014/main" id="{2E09806E-F4C7-4A8E-88DB-221D4E1B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17392"/>
            <a:ext cx="216024" cy="315464"/>
          </a:xfrm>
          <a:prstGeom prst="rect">
            <a:avLst/>
          </a:prstGeom>
          <a:noFill/>
          <a:extLst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901597-D61A-46C2-91E4-813712748B81}"/>
              </a:ext>
            </a:extLst>
          </p:cNvPr>
          <p:cNvSpPr/>
          <p:nvPr/>
        </p:nvSpPr>
        <p:spPr>
          <a:xfrm flipV="1">
            <a:off x="5436096" y="1988840"/>
            <a:ext cx="216024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F7A64B8-C9A9-4DC6-868F-BD83405FC90B}"/>
              </a:ext>
            </a:extLst>
          </p:cNvPr>
          <p:cNvSpPr/>
          <p:nvPr/>
        </p:nvSpPr>
        <p:spPr>
          <a:xfrm flipV="1">
            <a:off x="971600" y="2348880"/>
            <a:ext cx="216024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6B64B8-B18E-4EC7-9E68-2ED760D0E135}"/>
              </a:ext>
            </a:extLst>
          </p:cNvPr>
          <p:cNvSpPr/>
          <p:nvPr/>
        </p:nvSpPr>
        <p:spPr>
          <a:xfrm flipV="1">
            <a:off x="971600" y="2735209"/>
            <a:ext cx="216024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690B3E7-0D2E-4B5D-A415-F942E3E3F5B7}"/>
              </a:ext>
            </a:extLst>
          </p:cNvPr>
          <p:cNvSpPr/>
          <p:nvPr/>
        </p:nvSpPr>
        <p:spPr>
          <a:xfrm flipV="1">
            <a:off x="971600" y="3167257"/>
            <a:ext cx="216024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25E7B3-0BB4-495B-B2EF-2D0EA7E3FDA1}"/>
              </a:ext>
            </a:extLst>
          </p:cNvPr>
          <p:cNvSpPr/>
          <p:nvPr/>
        </p:nvSpPr>
        <p:spPr>
          <a:xfrm flipV="1">
            <a:off x="971600" y="3527297"/>
            <a:ext cx="216024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687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76" y="274638"/>
            <a:ext cx="692311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ВИСНОВКИ ДЛЯ</a:t>
            </a:r>
            <a:r>
              <a:rPr lang="en-US" sz="3200" dirty="0"/>
              <a:t> </a:t>
            </a:r>
            <a:r>
              <a:rPr lang="uk-UA" sz="3200" dirty="0"/>
              <a:t>ОБГОВОРЕННЯ</a:t>
            </a:r>
            <a:endParaRPr lang="ru-RU" sz="32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1124744"/>
            <a:ext cx="5688631" cy="2160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Результати реформи:</a:t>
            </a:r>
          </a:p>
          <a:p>
            <a:pPr algn="l"/>
            <a:r>
              <a:rPr lang="uk-UA" sz="2000" b="0" dirty="0"/>
              <a:t>-   </a:t>
            </a:r>
            <a:r>
              <a:rPr lang="uk-UA" sz="2000" b="0" dirty="0">
                <a:solidFill>
                  <a:schemeClr val="tx2">
                    <a:lumMod val="75000"/>
                  </a:schemeClr>
                </a:solidFill>
              </a:rPr>
              <a:t>Ціни виростуть принаймні на 30%</a:t>
            </a:r>
            <a:br>
              <a:rPr lang="uk-UA" sz="20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000" b="0" dirty="0">
                <a:solidFill>
                  <a:schemeClr val="tx2">
                    <a:lumMod val="75000"/>
                  </a:schemeClr>
                </a:solidFill>
              </a:rPr>
              <a:t>-   Конкуренція на ринку не з’явиться</a:t>
            </a:r>
          </a:p>
          <a:p>
            <a:pPr marL="342900" indent="-342900" algn="l">
              <a:buFontTx/>
              <a:buChar char="-"/>
            </a:pPr>
            <a:r>
              <a:rPr lang="uk-UA" sz="2000" b="0" dirty="0">
                <a:solidFill>
                  <a:schemeClr val="tx2">
                    <a:lumMod val="75000"/>
                  </a:schemeClr>
                </a:solidFill>
              </a:rPr>
              <a:t>Будуть зловживання</a:t>
            </a:r>
          </a:p>
          <a:p>
            <a:pPr marL="342900" indent="-342900" algn="l">
              <a:buFontTx/>
              <a:buChar char="-"/>
            </a:pPr>
            <a:r>
              <a:rPr lang="uk-UA" sz="2000" b="0" dirty="0">
                <a:solidFill>
                  <a:schemeClr val="tx2">
                    <a:lumMod val="75000"/>
                  </a:schemeClr>
                </a:solidFill>
              </a:rPr>
              <a:t>Конкурентоспроможність України</a:t>
            </a:r>
            <a:br>
              <a:rPr lang="uk-UA" sz="20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000" b="0" dirty="0">
                <a:solidFill>
                  <a:schemeClr val="tx2">
                    <a:lumMod val="75000"/>
                  </a:schemeClr>
                </a:solidFill>
              </a:rPr>
              <a:t>зменшиться</a:t>
            </a:r>
            <a:endParaRPr lang="uk-UA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97779" y="3208382"/>
            <a:ext cx="7776864" cy="23367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Необхідно для успіху:</a:t>
            </a:r>
          </a:p>
          <a:p>
            <a:pPr marL="342900" indent="-342900" algn="l">
              <a:buFontTx/>
              <a:buChar char="-"/>
            </a:pPr>
            <a:r>
              <a:rPr lang="uk-UA" sz="2000" b="0" dirty="0">
                <a:solidFill>
                  <a:schemeClr val="tx2">
                    <a:lumMod val="75000"/>
                  </a:schemeClr>
                </a:solidFill>
              </a:rPr>
              <a:t>НКРЕКП – професійний,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tx2">
                    <a:lumMod val="75000"/>
                  </a:schemeClr>
                </a:solidFill>
              </a:rPr>
              <a:t>прозорий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000" b="0" dirty="0" err="1">
                <a:solidFill>
                  <a:schemeClr val="tx2">
                    <a:lumMod val="75000"/>
                  </a:schemeClr>
                </a:solidFill>
              </a:rPr>
              <a:t>незалежний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 орган, </a:t>
            </a:r>
            <a:br>
              <a:rPr lang="ru-RU" sz="20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tx2">
                    <a:lumMod val="75000"/>
                  </a:schemeClr>
                </a:solidFill>
              </a:rPr>
              <a:t>має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tx2">
                    <a:lumMod val="75000"/>
                  </a:schemeClr>
                </a:solidFill>
              </a:rPr>
              <a:t>довіру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 ринку та </a:t>
            </a:r>
            <a:r>
              <a:rPr lang="ru-RU" sz="2000" b="0" dirty="0" err="1">
                <a:solidFill>
                  <a:schemeClr val="tx2">
                    <a:lumMod val="75000"/>
                  </a:schemeClr>
                </a:solidFill>
              </a:rPr>
              <a:t>споживачів</a:t>
            </a:r>
            <a:endParaRPr lang="ru-RU" sz="2000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uk-UA" sz="2000" b="0" dirty="0">
                <a:solidFill>
                  <a:schemeClr val="tx2">
                    <a:lumMod val="75000"/>
                  </a:schemeClr>
                </a:solidFill>
              </a:rPr>
              <a:t>Жорсткі антимонопольні вимоги до енергетичних компаній </a:t>
            </a:r>
            <a:r>
              <a:rPr lang="uk-UA" sz="1800" b="0" i="1" dirty="0">
                <a:solidFill>
                  <a:schemeClr val="tx2">
                    <a:lumMod val="75000"/>
                  </a:schemeClr>
                </a:solidFill>
              </a:rPr>
              <a:t>(недопустимість державної підтримки великих компаній,  визнання монополістів, контроль за концентрацією ринку)</a:t>
            </a:r>
          </a:p>
          <a:p>
            <a:pPr marL="342900" indent="-342900" algn="l">
              <a:buFontTx/>
              <a:buChar char="-"/>
            </a:pPr>
            <a:r>
              <a:rPr lang="uk-UA" sz="2000" b="0" dirty="0">
                <a:solidFill>
                  <a:schemeClr val="tx2">
                    <a:lumMod val="75000"/>
                  </a:schemeClr>
                </a:solidFill>
              </a:rPr>
              <a:t>Відмовитись від політичних цін</a:t>
            </a:r>
          </a:p>
          <a:p>
            <a:pPr marL="342900" indent="-342900" algn="l">
              <a:buFontTx/>
              <a:buChar char="-"/>
            </a:pPr>
            <a:r>
              <a:rPr lang="uk-UA" sz="2000" b="0" dirty="0">
                <a:solidFill>
                  <a:schemeClr val="tx2">
                    <a:lumMod val="75000"/>
                  </a:schemeClr>
                </a:solidFill>
              </a:rPr>
              <a:t>Дозволити імпорт якнайшвидше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47584933-F9FB-42B6-AB49-43F940BAD0D3}"/>
              </a:ext>
            </a:extLst>
          </p:cNvPr>
          <p:cNvSpPr/>
          <p:nvPr/>
        </p:nvSpPr>
        <p:spPr>
          <a:xfrm>
            <a:off x="5084441" y="1196752"/>
            <a:ext cx="720080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5523B53-24DE-4835-98EB-6CF681C49E02}"/>
              </a:ext>
            </a:extLst>
          </p:cNvPr>
          <p:cNvSpPr txBox="1">
            <a:spLocks/>
          </p:cNvSpPr>
          <p:nvPr/>
        </p:nvSpPr>
        <p:spPr>
          <a:xfrm>
            <a:off x="6012161" y="1751478"/>
            <a:ext cx="2952327" cy="10294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Можлива</a:t>
            </a:r>
          </a:p>
          <a:p>
            <a:pPr algn="l"/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дискредитація євроінтеграційного процесу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36186A0-8DA8-4827-AAFE-CA5599662E2C}"/>
              </a:ext>
            </a:extLst>
          </p:cNvPr>
          <p:cNvSpPr txBox="1">
            <a:spLocks/>
          </p:cNvSpPr>
          <p:nvPr/>
        </p:nvSpPr>
        <p:spPr>
          <a:xfrm>
            <a:off x="297751" y="5296614"/>
            <a:ext cx="8888582" cy="10294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uk-UA" sz="2000" dirty="0">
                <a:solidFill>
                  <a:schemeClr val="tx2">
                    <a:lumMod val="50000"/>
                  </a:schemeClr>
                </a:solidFill>
              </a:rPr>
              <a:t>Без цього імплементація Третього енергетичного пакету в Україні  ймовірно матиме негативний ефект</a:t>
            </a:r>
          </a:p>
        </p:txBody>
      </p:sp>
    </p:spTree>
    <p:extLst>
      <p:ext uri="{BB962C8B-B14F-4D97-AF65-F5344CB8AC3E}">
        <p14:creationId xmlns:p14="http://schemas.microsoft.com/office/powerpoint/2010/main" val="328113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ROLLING REVIEW </a:t>
            </a:r>
            <a:br>
              <a:rPr lang="ru-RU" sz="3200" dirty="0"/>
            </a:br>
            <a:r>
              <a:rPr lang="en-US" sz="3200" dirty="0"/>
              <a:t>(REGULATORY TOOL)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2593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-756097" y="1789045"/>
            <a:ext cx="4229715" cy="113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Аналіз </a:t>
            </a:r>
            <a:br>
              <a:rPr lang="uk-UA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регуляторних </a:t>
            </a:r>
            <a:br>
              <a:rPr lang="uk-UA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актів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46104" y="1844824"/>
            <a:ext cx="4572508" cy="1026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Ідентифікація</a:t>
            </a:r>
            <a:br>
              <a:rPr lang="uk-UA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регуляторних</a:t>
            </a:r>
            <a:br>
              <a:rPr lang="uk-UA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кейсів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64211" y="1833826"/>
            <a:ext cx="4572508" cy="1026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Аналіз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ефективності</a:t>
            </a:r>
            <a:br>
              <a:rPr lang="uk-UA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регулювання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08104" y="1826596"/>
            <a:ext cx="4572508" cy="1026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Пошук </a:t>
            </a:r>
            <a:br>
              <a:rPr lang="uk-UA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шляхів </a:t>
            </a:r>
            <a:br>
              <a:rPr lang="uk-UA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удосконалення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82896" y="4869160"/>
            <a:ext cx="1917096" cy="513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ЦІЛІ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7525462">
            <a:off x="740499" y="3351358"/>
            <a:ext cx="4464496" cy="11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БІЗНЕС-ПРОЦЕСИ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4003414">
            <a:off x="1858807" y="3344128"/>
            <a:ext cx="4464496" cy="11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uk-UA" sz="1400" dirty="0">
                <a:solidFill>
                  <a:schemeClr val="accent1">
                    <a:lumMod val="50000"/>
                  </a:schemeClr>
                </a:solidFill>
              </a:rPr>
              <a:t>ІНСТРУМЕНТИ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6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РЕГУЛЯТОРНЕ ПОЛЕ</a:t>
            </a:r>
            <a:endParaRPr lang="ru-RU" sz="32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A25D0F3-BD6F-4564-BF41-7D33E670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B6610DCF-DFA9-4C32-8AD5-5D4ECF1E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5276B1-25B9-4E0A-BF5B-49F87C754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2" y="621408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3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FE3E79-3C4A-43CB-97E3-95FCD036C894}"/>
              </a:ext>
            </a:extLst>
          </p:cNvPr>
          <p:cNvSpPr/>
          <p:nvPr/>
        </p:nvSpPr>
        <p:spPr>
          <a:xfrm>
            <a:off x="323527" y="1472759"/>
            <a:ext cx="1305233" cy="45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700" b="1" dirty="0">
                <a:solidFill>
                  <a:schemeClr val="accent1">
                    <a:lumMod val="75000"/>
                  </a:schemeClr>
                </a:solidFill>
              </a:rPr>
              <a:t>Цілі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61D18A-5817-4BE2-B78F-B7EF818958C1}"/>
              </a:ext>
            </a:extLst>
          </p:cNvPr>
          <p:cNvSpPr/>
          <p:nvPr/>
        </p:nvSpPr>
        <p:spPr>
          <a:xfrm>
            <a:off x="2693704" y="1448790"/>
            <a:ext cx="4199896" cy="58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700" b="1" dirty="0">
                <a:solidFill>
                  <a:schemeClr val="accent1">
                    <a:lumMod val="75000"/>
                  </a:schemeClr>
                </a:solidFill>
              </a:rPr>
              <a:t>Результат регулювання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3E28C57-4F29-4FEA-97B8-6B17780C57D6}"/>
              </a:ext>
            </a:extLst>
          </p:cNvPr>
          <p:cNvSpPr/>
          <p:nvPr/>
        </p:nvSpPr>
        <p:spPr>
          <a:xfrm>
            <a:off x="6508455" y="1448790"/>
            <a:ext cx="2050272" cy="45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700" b="1" dirty="0">
                <a:solidFill>
                  <a:schemeClr val="accent1">
                    <a:lumMod val="75000"/>
                  </a:schemeClr>
                </a:solidFill>
              </a:rPr>
              <a:t>Висновок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F5C1AF79-CB60-44DF-B69B-EA58F7ED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794" y="321802"/>
            <a:ext cx="6851104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ЕФЕКТИВНІСТЬ РЕГУЛЮВАННЯ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AB6CD40-EDFC-445B-9C56-76A8332A557E}"/>
              </a:ext>
            </a:extLst>
          </p:cNvPr>
          <p:cNvSpPr/>
          <p:nvPr/>
        </p:nvSpPr>
        <p:spPr>
          <a:xfrm>
            <a:off x="382980" y="2149760"/>
            <a:ext cx="1813315" cy="133271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schemeClr val="bg1"/>
                </a:solidFill>
              </a:rPr>
              <a:t>Безпечна та сучасна енергетика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7959ECD-0ABB-4D83-AAC6-44FC78D92B5C}"/>
              </a:ext>
            </a:extLst>
          </p:cNvPr>
          <p:cNvSpPr/>
          <p:nvPr/>
        </p:nvSpPr>
        <p:spPr>
          <a:xfrm>
            <a:off x="6603330" y="2168933"/>
            <a:ext cx="2032261" cy="13135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srgbClr val="C00000"/>
                </a:solidFill>
              </a:rPr>
              <a:t>ЦІЛЬ НЕ ДОСЯГНУТО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B2CC463-558C-4105-B7A2-12D12FE294B7}"/>
              </a:ext>
            </a:extLst>
          </p:cNvPr>
          <p:cNvSpPr/>
          <p:nvPr/>
        </p:nvSpPr>
        <p:spPr>
          <a:xfrm>
            <a:off x="2758134" y="2149759"/>
            <a:ext cx="3579039" cy="3200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350" dirty="0"/>
              <a:t>≈</a:t>
            </a:r>
            <a:r>
              <a:rPr lang="uk-UA" sz="1350" b="1" dirty="0"/>
              <a:t>1000 </a:t>
            </a:r>
            <a:r>
              <a:rPr lang="uk-UA" sz="1350" b="1" dirty="0">
                <a:solidFill>
                  <a:schemeClr val="tx1"/>
                </a:solidFill>
              </a:rPr>
              <a:t>МВт дефіцит маневрової потужності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E4C30E2-9C79-4F4E-BFE8-9D780BBABDE4}"/>
              </a:ext>
            </a:extLst>
          </p:cNvPr>
          <p:cNvSpPr/>
          <p:nvPr/>
        </p:nvSpPr>
        <p:spPr>
          <a:xfrm>
            <a:off x="2745878" y="2554513"/>
            <a:ext cx="3552734" cy="3200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350" b="1" dirty="0">
                <a:solidFill>
                  <a:schemeClr val="tx1"/>
                </a:solidFill>
              </a:rPr>
              <a:t>1,5% - частка «зеленої» генерації в ОРЕ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C1AAA24-B521-4EF5-AB15-2ACE735FAA9E}"/>
              </a:ext>
            </a:extLst>
          </p:cNvPr>
          <p:cNvSpPr/>
          <p:nvPr/>
        </p:nvSpPr>
        <p:spPr>
          <a:xfrm>
            <a:off x="2745312" y="2959268"/>
            <a:ext cx="3552734" cy="52320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50" b="1" dirty="0"/>
              <a:t>В 5-100 </a:t>
            </a:r>
            <a:r>
              <a:rPr lang="ru-RU" sz="1350" b="1" dirty="0" err="1"/>
              <a:t>разів</a:t>
            </a:r>
            <a:r>
              <a:rPr lang="ru-RU" sz="1350" b="1" dirty="0"/>
              <a:t> </a:t>
            </a:r>
            <a:r>
              <a:rPr lang="ru-RU" sz="1350" b="1" dirty="0" err="1"/>
              <a:t>українські</a:t>
            </a:r>
            <a:r>
              <a:rPr lang="ru-RU" sz="1350" b="1" dirty="0"/>
              <a:t> </a:t>
            </a:r>
            <a:r>
              <a:rPr lang="ru-RU" sz="1350" b="1" dirty="0" err="1"/>
              <a:t>нормативи</a:t>
            </a:r>
            <a:r>
              <a:rPr lang="ru-RU" sz="1350" b="1" dirty="0"/>
              <a:t> </a:t>
            </a:r>
            <a:r>
              <a:rPr lang="ru-RU" sz="1350" b="1" dirty="0" err="1"/>
              <a:t>викидів</a:t>
            </a:r>
            <a:r>
              <a:rPr lang="ru-RU" sz="1350" b="1" dirty="0"/>
              <a:t> в атмосферу </a:t>
            </a:r>
            <a:r>
              <a:rPr lang="ru-RU" sz="1350" b="1" dirty="0" err="1"/>
              <a:t>перевищують</a:t>
            </a:r>
            <a:r>
              <a:rPr lang="ru-RU" sz="1350" b="1" dirty="0"/>
              <a:t> </a:t>
            </a:r>
            <a:r>
              <a:rPr lang="ru-RU" sz="1350" b="1" dirty="0" err="1"/>
              <a:t>стандарти</a:t>
            </a:r>
            <a:r>
              <a:rPr lang="ru-RU" sz="1350" b="1" dirty="0"/>
              <a:t> ЄС</a:t>
            </a:r>
            <a:endParaRPr lang="ru-RU" sz="1350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3966ADB-169A-4143-8ED8-6ABB9EE49906}"/>
              </a:ext>
            </a:extLst>
          </p:cNvPr>
          <p:cNvCxnSpPr/>
          <p:nvPr/>
        </p:nvCxnSpPr>
        <p:spPr>
          <a:xfrm>
            <a:off x="2158394" y="2714529"/>
            <a:ext cx="5746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B3BA41F-4260-4E82-97D9-9338289551ED}"/>
              </a:ext>
            </a:extLst>
          </p:cNvPr>
          <p:cNvCxnSpPr/>
          <p:nvPr/>
        </p:nvCxnSpPr>
        <p:spPr>
          <a:xfrm>
            <a:off x="2196296" y="2309360"/>
            <a:ext cx="5746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9CCCCEC-528D-4DF9-947E-44354A3AC133}"/>
              </a:ext>
            </a:extLst>
          </p:cNvPr>
          <p:cNvCxnSpPr/>
          <p:nvPr/>
        </p:nvCxnSpPr>
        <p:spPr>
          <a:xfrm>
            <a:off x="2170651" y="3220872"/>
            <a:ext cx="5746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54B95CF-E32B-4281-ACDD-94835033C50A}"/>
              </a:ext>
            </a:extLst>
          </p:cNvPr>
          <p:cNvSpPr/>
          <p:nvPr/>
        </p:nvSpPr>
        <p:spPr>
          <a:xfrm>
            <a:off x="382421" y="3747737"/>
            <a:ext cx="1813315" cy="74893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schemeClr val="bg1"/>
                </a:solidFill>
              </a:rPr>
              <a:t>Висока конкуренція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D080B16-DCFE-4673-B2DD-CE13DC3B9CAE}"/>
              </a:ext>
            </a:extLst>
          </p:cNvPr>
          <p:cNvSpPr/>
          <p:nvPr/>
        </p:nvSpPr>
        <p:spPr>
          <a:xfrm>
            <a:off x="323527" y="4798652"/>
            <a:ext cx="1830267" cy="5898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schemeClr val="bg1"/>
                </a:solidFill>
              </a:rPr>
              <a:t>Захищений споживач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185076D-7278-43F7-80BC-5174F22F4765}"/>
              </a:ext>
            </a:extLst>
          </p:cNvPr>
          <p:cNvSpPr/>
          <p:nvPr/>
        </p:nvSpPr>
        <p:spPr>
          <a:xfrm>
            <a:off x="354872" y="5566946"/>
            <a:ext cx="1813315" cy="4240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schemeClr val="bg1"/>
                </a:solidFill>
              </a:rPr>
              <a:t>Стабільний </a:t>
            </a:r>
            <a:br>
              <a:rPr lang="uk-UA" sz="1350" b="1" dirty="0">
                <a:solidFill>
                  <a:schemeClr val="bg1"/>
                </a:solidFill>
              </a:rPr>
            </a:br>
            <a:r>
              <a:rPr lang="uk-UA" sz="1350" b="1" dirty="0">
                <a:solidFill>
                  <a:schemeClr val="bg1"/>
                </a:solidFill>
              </a:rPr>
              <a:t>фінансовий стан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3E90C40-5189-40CD-A060-8A8110DA0C79}"/>
              </a:ext>
            </a:extLst>
          </p:cNvPr>
          <p:cNvSpPr/>
          <p:nvPr/>
        </p:nvSpPr>
        <p:spPr>
          <a:xfrm>
            <a:off x="2742850" y="5569934"/>
            <a:ext cx="3552734" cy="42106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350" b="1" dirty="0"/>
              <a:t>Майже 27 млрд грн заборгованість перед виробниками електричної енергії</a:t>
            </a:r>
            <a:endParaRPr lang="uk-UA" sz="135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B1113AC-93B2-4F7C-823F-D1C5A219F9D9}"/>
              </a:ext>
            </a:extLst>
          </p:cNvPr>
          <p:cNvSpPr/>
          <p:nvPr/>
        </p:nvSpPr>
        <p:spPr>
          <a:xfrm>
            <a:off x="2745312" y="5106097"/>
            <a:ext cx="3552734" cy="28241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350" b="1" dirty="0">
                <a:solidFill>
                  <a:schemeClr val="tx1"/>
                </a:solidFill>
              </a:rPr>
              <a:t>Внутрішній попит задовольняється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695D6AF-1441-4526-A092-9C974DD4BE15}"/>
              </a:ext>
            </a:extLst>
          </p:cNvPr>
          <p:cNvSpPr/>
          <p:nvPr/>
        </p:nvSpPr>
        <p:spPr>
          <a:xfrm>
            <a:off x="6584675" y="5569934"/>
            <a:ext cx="2032261" cy="42106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srgbClr val="C00000"/>
                </a:solidFill>
              </a:rPr>
              <a:t>ЦІЛЬ НЕ ДОСЯГНУТО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1205A65-7322-484E-B549-88B113428F3B}"/>
              </a:ext>
            </a:extLst>
          </p:cNvPr>
          <p:cNvSpPr/>
          <p:nvPr/>
        </p:nvSpPr>
        <p:spPr>
          <a:xfrm>
            <a:off x="6603330" y="3753126"/>
            <a:ext cx="2032261" cy="74354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srgbClr val="C00000"/>
                </a:solidFill>
              </a:rPr>
              <a:t>ЦІЛЬ НЕ ДОСЯГНУТО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19EBE2D-D193-48A0-85ED-2C41B3364854}"/>
              </a:ext>
            </a:extLst>
          </p:cNvPr>
          <p:cNvSpPr/>
          <p:nvPr/>
        </p:nvSpPr>
        <p:spPr>
          <a:xfrm>
            <a:off x="2743051" y="3747737"/>
            <a:ext cx="3574966" cy="33573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50" b="1" dirty="0"/>
              <a:t>92% - </a:t>
            </a:r>
            <a:r>
              <a:rPr lang="ru-RU" sz="1350" b="1" dirty="0" err="1"/>
              <a:t>частка</a:t>
            </a:r>
            <a:r>
              <a:rPr lang="ru-RU" sz="1350" b="1" dirty="0"/>
              <a:t> </a:t>
            </a:r>
            <a:r>
              <a:rPr lang="ru-RU" sz="1350" b="1" dirty="0" err="1"/>
              <a:t>п’яти</a:t>
            </a:r>
            <a:r>
              <a:rPr lang="ru-RU" sz="1350" b="1" dirty="0"/>
              <a:t> </a:t>
            </a:r>
            <a:r>
              <a:rPr lang="ru-RU" sz="1350" b="1" dirty="0" err="1"/>
              <a:t>найбільших</a:t>
            </a:r>
            <a:r>
              <a:rPr lang="ru-RU" sz="1350" b="1" dirty="0"/>
              <a:t> </a:t>
            </a:r>
            <a:r>
              <a:rPr lang="ru-RU" sz="1350" b="1" dirty="0" err="1"/>
              <a:t>виробників</a:t>
            </a:r>
            <a:endParaRPr lang="ru-RU" sz="1350" b="1" dirty="0"/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B065E1FA-8C7E-4216-8F57-06AFC2630EFA}"/>
              </a:ext>
            </a:extLst>
          </p:cNvPr>
          <p:cNvCxnSpPr>
            <a:cxnSpLocks/>
          </p:cNvCxnSpPr>
          <p:nvPr/>
        </p:nvCxnSpPr>
        <p:spPr>
          <a:xfrm flipV="1">
            <a:off x="2153795" y="4861228"/>
            <a:ext cx="574664" cy="16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F20ED647-1164-4C70-ABC1-F1D184B815FE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2168187" y="5778971"/>
            <a:ext cx="574663" cy="14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14D9D7D-9229-4232-BD23-74067F4CA87E}"/>
              </a:ext>
            </a:extLst>
          </p:cNvPr>
          <p:cNvSpPr/>
          <p:nvPr/>
        </p:nvSpPr>
        <p:spPr>
          <a:xfrm>
            <a:off x="2747458" y="4212131"/>
            <a:ext cx="3552734" cy="787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350" b="1" dirty="0">
                <a:solidFill>
                  <a:schemeClr val="tx1"/>
                </a:solidFill>
              </a:rPr>
              <a:t>Оптова ринкова ціна*:</a:t>
            </a:r>
          </a:p>
          <a:p>
            <a:pPr marL="214313" indent="-214313">
              <a:buFontTx/>
              <a:buChar char="-"/>
            </a:pPr>
            <a:r>
              <a:rPr lang="uk-UA" sz="1350" b="1" dirty="0">
                <a:solidFill>
                  <a:schemeClr val="tx1"/>
                </a:solidFill>
              </a:rPr>
              <a:t>в 3 рази зросла в гривні;</a:t>
            </a:r>
          </a:p>
          <a:p>
            <a:pPr marL="214313" indent="-214313">
              <a:buFontTx/>
              <a:buChar char="-"/>
            </a:pPr>
            <a:r>
              <a:rPr lang="uk-UA" sz="1350" b="1" dirty="0">
                <a:solidFill>
                  <a:schemeClr val="tx1"/>
                </a:solidFill>
              </a:rPr>
              <a:t>на 19% впала в </a:t>
            </a:r>
            <a:r>
              <a:rPr lang="en-US" sz="1350" b="1" dirty="0">
                <a:solidFill>
                  <a:schemeClr val="tx1"/>
                </a:solidFill>
              </a:rPr>
              <a:t>USD</a:t>
            </a:r>
            <a:endParaRPr lang="uk-UA" sz="1350" b="1" dirty="0">
              <a:solidFill>
                <a:schemeClr val="tx1"/>
              </a:solidFill>
            </a:endParaRP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33CE4DBA-5F5C-4B79-A48A-A5AF1F40E7D1}"/>
              </a:ext>
            </a:extLst>
          </p:cNvPr>
          <p:cNvCxnSpPr>
            <a:cxnSpLocks/>
          </p:cNvCxnSpPr>
          <p:nvPr/>
        </p:nvCxnSpPr>
        <p:spPr>
          <a:xfrm>
            <a:off x="2153795" y="5235604"/>
            <a:ext cx="5746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05363D30-3504-41D4-98A9-D9A95F9518EF}"/>
              </a:ext>
            </a:extLst>
          </p:cNvPr>
          <p:cNvSpPr/>
          <p:nvPr/>
        </p:nvSpPr>
        <p:spPr>
          <a:xfrm>
            <a:off x="6584675" y="4798652"/>
            <a:ext cx="2032261" cy="58985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srgbClr val="C00000"/>
                </a:solidFill>
              </a:rPr>
              <a:t>ЦІЛЬ </a:t>
            </a:r>
          </a:p>
          <a:p>
            <a:pPr algn="ctr"/>
            <a:r>
              <a:rPr lang="uk-UA" sz="1350" b="1" dirty="0">
                <a:solidFill>
                  <a:srgbClr val="C00000"/>
                </a:solidFill>
              </a:rPr>
              <a:t>ДОСЯГАЄТЬСЯ УМОВНО</a:t>
            </a: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69E07B12-7CC7-4AE1-B315-19CA0AED88AE}"/>
              </a:ext>
            </a:extLst>
          </p:cNvPr>
          <p:cNvCxnSpPr>
            <a:cxnSpLocks/>
          </p:cNvCxnSpPr>
          <p:nvPr/>
        </p:nvCxnSpPr>
        <p:spPr>
          <a:xfrm flipV="1">
            <a:off x="2190053" y="4299500"/>
            <a:ext cx="581747" cy="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EC18B80-1716-45D1-9660-4D922E074344}"/>
              </a:ext>
            </a:extLst>
          </p:cNvPr>
          <p:cNvCxnSpPr>
            <a:cxnSpLocks/>
          </p:cNvCxnSpPr>
          <p:nvPr/>
        </p:nvCxnSpPr>
        <p:spPr>
          <a:xfrm flipV="1">
            <a:off x="2189712" y="3859002"/>
            <a:ext cx="582088" cy="8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24D178B-29BE-4B01-A213-F372A2DEDFBE}"/>
              </a:ext>
            </a:extLst>
          </p:cNvPr>
          <p:cNvSpPr/>
          <p:nvPr/>
        </p:nvSpPr>
        <p:spPr>
          <a:xfrm>
            <a:off x="25188" y="6322128"/>
            <a:ext cx="8333772" cy="343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269081" algn="l"/>
                <a:tab pos="398860" algn="l"/>
                <a:tab pos="469106" algn="l"/>
              </a:tabLst>
            </a:pPr>
            <a:r>
              <a:rPr lang="uk-UA" sz="1050" b="1" dirty="0">
                <a:solidFill>
                  <a:schemeClr val="tx1"/>
                </a:solidFill>
              </a:rPr>
              <a:t>* -	у 2017 році порівняно з 2010 роком</a:t>
            </a:r>
          </a:p>
        </p:txBody>
      </p:sp>
    </p:spTree>
    <p:extLst>
      <p:ext uri="{BB962C8B-B14F-4D97-AF65-F5344CB8AC3E}">
        <p14:creationId xmlns:p14="http://schemas.microsoft.com/office/powerpoint/2010/main" val="288222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3075E2-BA42-43E8-860A-AC55B262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4" y="116632"/>
            <a:ext cx="7344816" cy="1498178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РЕЄСТРАЦІЯ АСКОЕ –</a:t>
            </a:r>
            <a:br>
              <a:rPr lang="uk-UA" sz="3200" dirty="0"/>
            </a:br>
            <a:r>
              <a:rPr lang="en-US" sz="3200" dirty="0"/>
              <a:t>REGULATORY FAIL</a:t>
            </a:r>
            <a:r>
              <a:rPr lang="uk-UA" sz="3200" dirty="0"/>
              <a:t> </a:t>
            </a:r>
            <a:r>
              <a:rPr lang="en-US" sz="3200" dirty="0"/>
              <a:t>EXAMPLE</a:t>
            </a:r>
            <a:endParaRPr lang="uk-UA" sz="3200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C36EEAE-63CF-4D29-9A33-76D50E84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24944" y="8260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80838D-761B-4E8A-8EAE-9D66FEA11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920000" cy="55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D6BAE-6F7F-4CA3-9953-DA11ADD4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557" y="289060"/>
            <a:ext cx="699512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ТАРИФ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68D8F-7878-4419-9457-37A0A0322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>
          <a:xfrm>
            <a:off x="-4323" y="1432060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4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F5874-C9CE-4BDB-886D-756EB108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854" y="305631"/>
            <a:ext cx="692311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КОНЦЕНТРАЦІЯ РИНКУ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7A09B76-06E9-4618-86EE-9DBA34B6BF14}"/>
              </a:ext>
            </a:extLst>
          </p:cNvPr>
          <p:cNvSpPr txBox="1">
            <a:spLocks/>
          </p:cNvSpPr>
          <p:nvPr/>
        </p:nvSpPr>
        <p:spPr>
          <a:xfrm>
            <a:off x="365843" y="2544448"/>
            <a:ext cx="4386804" cy="3620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</a:rPr>
              <a:t>ЗАПОБІГТИ ПОСИЛЕННЮ </a:t>
            </a:r>
            <a:br>
              <a:rPr lang="uk-UA" sz="1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dirty="0">
                <a:solidFill>
                  <a:schemeClr val="tx2">
                    <a:lumMod val="50000"/>
                  </a:schemeClr>
                </a:solidFill>
              </a:rPr>
              <a:t>РИНКОВОЇ ВЛАДИ </a:t>
            </a:r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Рівні права та обов’язки виробників та імпортерів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Заохочення споживачів до балансування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Контроль за допустимістю для конкуренції к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онцентрації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узгоджених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дій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державної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підтримки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Запровадження конкурсного відбору інвестиційних проектів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9FBD5530-CA9F-4CE6-B618-18E1A274E076}"/>
              </a:ext>
            </a:extLst>
          </p:cNvPr>
          <p:cNvSpPr txBox="1">
            <a:spLocks/>
          </p:cNvSpPr>
          <p:nvPr/>
        </p:nvSpPr>
        <p:spPr>
          <a:xfrm>
            <a:off x="4787279" y="2544448"/>
            <a:ext cx="4320481" cy="310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</a:rPr>
              <a:t>КОНТРОЛЮВАТИ ВПЛИВ МОНОПОЛІСТІВ НА РИНОК </a:t>
            </a:r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Моніторинг дотримання законодавства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Контроль за станом виконання приватизаційних зобов’язань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Штрафи та інші санкції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</a:rPr>
              <a:t>Тимчасові адміністрації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uk-UA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58455-BEE6-4A83-9D93-89C505EEA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2" y="1185283"/>
            <a:ext cx="9144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6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2F4C6A-FB7F-4894-8455-6CC17705FE3A}"/>
              </a:ext>
            </a:extLst>
          </p:cNvPr>
          <p:cNvSpPr/>
          <p:nvPr/>
        </p:nvSpPr>
        <p:spPr>
          <a:xfrm>
            <a:off x="1501912" y="1237717"/>
            <a:ext cx="6336817" cy="432048"/>
          </a:xfrm>
          <a:prstGeom prst="rect">
            <a:avLst/>
          </a:prstGeom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ЦІНИ НА РИНКАХ «НА ДОБУ НАПЕРЕД» </a:t>
            </a:r>
            <a:br>
              <a:rPr lang="uk-UA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(за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даними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ДП "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Енергоринок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", OPCOM,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OTE,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HUPX,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TGE)</a:t>
            </a:r>
          </a:p>
          <a:p>
            <a:pPr algn="ctr"/>
            <a:endParaRPr lang="uk-U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F25F7C-52FC-4898-A0E5-FF8592505ADD}"/>
              </a:ext>
            </a:extLst>
          </p:cNvPr>
          <p:cNvSpPr/>
          <p:nvPr/>
        </p:nvSpPr>
        <p:spPr>
          <a:xfrm>
            <a:off x="6830616" y="1556794"/>
            <a:ext cx="314288" cy="32112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812DA9E0-EDE3-4FA2-BCA7-B2FB0B68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865" y="30617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ІМПОРТ ЕЛЕКТРОЕНЕРГІЇ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6194EFC-2ADA-4BC1-83C4-05DFD9B43022}"/>
              </a:ext>
            </a:extLst>
          </p:cNvPr>
          <p:cNvSpPr/>
          <p:nvPr/>
        </p:nvSpPr>
        <p:spPr>
          <a:xfrm>
            <a:off x="179512" y="59614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Повна вартість імпорту може включати:</a:t>
            </a:r>
          </a:p>
          <a:p>
            <a:pPr marL="285750" indent="-285750">
              <a:buFontTx/>
              <a:buChar char="-"/>
            </a:pP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Вартість транспортування міждержавними мережами (+0-50 євро/МВт);</a:t>
            </a:r>
          </a:p>
          <a:p>
            <a:pPr marL="285750" indent="-285750">
              <a:buFontTx/>
              <a:buChar char="-"/>
            </a:pP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Вартість е/е на внутрішньодобовому та балансуючому ринках;</a:t>
            </a:r>
          </a:p>
          <a:p>
            <a:pPr marL="285750" indent="-285750">
              <a:buFontTx/>
              <a:buChar char="-"/>
            </a:pP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Ризики відповідальності за небаланс.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4F41F4-CF6D-412F-9365-5A0298AEB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45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F5874-C9CE-4BDB-886D-756EB108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9776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ІМПОРТ ЕЛЕКТРОЕНЕРГІЇ (2)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99652-D7E9-49D8-8508-E1BEDB46C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6" y="603376"/>
            <a:ext cx="8280000" cy="62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41693"/>
      </p:ext>
    </p:extLst>
  </p:cSld>
  <p:clrMapOvr>
    <a:masterClrMapping/>
  </p:clrMapOvr>
</p:sld>
</file>

<file path=ppt/theme/theme1.xml><?xml version="1.0" encoding="utf-8"?>
<a:theme xmlns:a="http://schemas.openxmlformats.org/drawingml/2006/main" name="BRDO Corporate Presentation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BRDO Corporate Presentation Шаблон</Template>
  <TotalTime>42868</TotalTime>
  <Words>740</Words>
  <Application>Microsoft Office PowerPoint</Application>
  <PresentationFormat>Экран (4:3)</PresentationFormat>
  <Paragraphs>168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Myriad Pro</vt:lpstr>
      <vt:lpstr>BRDO Corporate Presentation Шаблон</vt:lpstr>
      <vt:lpstr>ВИРОБНИЦТВО ЕЛЕКТРИЧНОЇ  ЕНЕРГІЇ</vt:lpstr>
      <vt:lpstr>ROLLING REVIEW  (REGULATORY TOOL)</vt:lpstr>
      <vt:lpstr>РЕГУЛЯТОРНЕ ПОЛЕ</vt:lpstr>
      <vt:lpstr>ЕФЕКТИВНІСТЬ РЕГУЛЮВАННЯ</vt:lpstr>
      <vt:lpstr>РЕЄСТРАЦІЯ АСКОЕ – REGULATORY FAIL EXAMPLE</vt:lpstr>
      <vt:lpstr>ТАРИФ</vt:lpstr>
      <vt:lpstr>КОНЦЕНТРАЦІЯ РИНКУ</vt:lpstr>
      <vt:lpstr>ІМПОРТ ЕЛЕКТРОЕНЕРГІЇ</vt:lpstr>
      <vt:lpstr>ІМПОРТ ЕЛЕКТРОЕНЕРГІЇ (2)</vt:lpstr>
      <vt:lpstr>ЦІНИ НОВОЇ ГЕНЕРАЦІЇ У СВІТІ</vt:lpstr>
      <vt:lpstr>ПРОГНОЗНІ ЦІНИ РИНКУ «НА ДОБУ НАПЕРЕД»</vt:lpstr>
      <vt:lpstr>РИЗИКИ РИНКУ  «НА ДОБУ НАПЕРЕД»</vt:lpstr>
      <vt:lpstr>НОВА ТЕПЛОВА ГЕНЕРАЦІЯ</vt:lpstr>
      <vt:lpstr>ЗАБОРГОВАНІСТЬ</vt:lpstr>
      <vt:lpstr>АЛЬТЕРНАТИВНА ЕНЕРГЕТИКА</vt:lpstr>
      <vt:lpstr>ВИСНОВКИ ДЛЯ ОБГОВОРЕННЯ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РОЗДРІБНИЙ РИНОК ЕЛЕКТРИЧНОЇ ЕНЕРГІЇ</dc:title>
  <dc:creator>Vitalik</dc:creator>
  <cp:lastModifiedBy>Olha Nechytailo</cp:lastModifiedBy>
  <cp:revision>420</cp:revision>
  <cp:lastPrinted>2018-03-30T15:27:33Z</cp:lastPrinted>
  <dcterms:created xsi:type="dcterms:W3CDTF">2017-05-07T12:04:31Z</dcterms:created>
  <dcterms:modified xsi:type="dcterms:W3CDTF">2018-04-06T12:09:46Z</dcterms:modified>
</cp:coreProperties>
</file>