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7" d="100"/>
          <a:sy n="87" d="100"/>
        </p:scale>
        <p:origin x="135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image" Target="../media/image21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image" Target="../media/image21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179C9-90FE-4471-9CED-049733F319C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5D2F900-9D26-4F9D-A7FD-2D0D504B9E6B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pPr>
            <a:buFontTx/>
            <a:buAutoNum type="arabicParenR"/>
          </a:pPr>
          <a:r>
            <a:rPr lang="uk-UA" b="1" dirty="0">
              <a:solidFill>
                <a:schemeClr val="tx1"/>
              </a:solidFill>
              <a:latin typeface="+mn-lt"/>
              <a:cs typeface="+mn-cs"/>
            </a:rPr>
            <a:t>Скорочення строку отримання офіційних відомостей </a:t>
          </a:r>
          <a:r>
            <a:rPr lang="uk-UA" dirty="0">
              <a:solidFill>
                <a:schemeClr val="tx1"/>
              </a:solidFill>
              <a:latin typeface="+mn-lt"/>
              <a:cs typeface="+mn-cs"/>
            </a:rPr>
            <a:t>про технічні характеристики нерухомості за наявності даних  до 5 хв. для: </a:t>
          </a:r>
          <a:endParaRPr lang="uk-UA" dirty="0">
            <a:solidFill>
              <a:schemeClr val="tx1"/>
            </a:solidFill>
          </a:endParaRPr>
        </a:p>
      </dgm:t>
    </dgm:pt>
    <dgm:pt modelId="{6EB9C2F8-3C76-42F7-B49C-F6FFD0713382}" type="parTrans" cxnId="{6C5F286C-CBE8-41AA-8615-0B3CCE0C8A3E}">
      <dgm:prSet/>
      <dgm:spPr/>
      <dgm:t>
        <a:bodyPr/>
        <a:lstStyle/>
        <a:p>
          <a:endParaRPr lang="uk-UA"/>
        </a:p>
      </dgm:t>
    </dgm:pt>
    <dgm:pt modelId="{6BF46F52-A989-4F43-9363-52B9267D77AF}" type="sibTrans" cxnId="{6C5F286C-CBE8-41AA-8615-0B3CCE0C8A3E}">
      <dgm:prSet/>
      <dgm:spPr/>
      <dgm:t>
        <a:bodyPr/>
        <a:lstStyle/>
        <a:p>
          <a:endParaRPr lang="uk-UA"/>
        </a:p>
      </dgm:t>
    </dgm:pt>
    <dgm:pt modelId="{84D54444-34DB-4AF2-B8DE-68042A7DD8AF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dirty="0">
              <a:solidFill>
                <a:schemeClr val="tx1"/>
              </a:solidFill>
            </a:rPr>
            <a:t>Прискорення економічних відносин із нерухомістю</a:t>
          </a:r>
        </a:p>
      </dgm:t>
    </dgm:pt>
    <dgm:pt modelId="{CC80551D-D5D8-4465-8035-B5186C6A88FF}" type="parTrans" cxnId="{48CC089A-EBEC-4CC5-B442-1ACAE9A475DC}">
      <dgm:prSet/>
      <dgm:spPr/>
      <dgm:t>
        <a:bodyPr/>
        <a:lstStyle/>
        <a:p>
          <a:endParaRPr lang="uk-UA"/>
        </a:p>
      </dgm:t>
    </dgm:pt>
    <dgm:pt modelId="{4E56B360-740E-4B9B-BB14-8B62B4F812D5}" type="sibTrans" cxnId="{48CC089A-EBEC-4CC5-B442-1ACAE9A475DC}">
      <dgm:prSet/>
      <dgm:spPr/>
      <dgm:t>
        <a:bodyPr/>
        <a:lstStyle/>
        <a:p>
          <a:endParaRPr lang="uk-UA"/>
        </a:p>
      </dgm:t>
    </dgm:pt>
    <dgm:pt modelId="{DFB2C72F-9101-4859-9127-BF17E5903B40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dirty="0">
              <a:solidFill>
                <a:schemeClr val="tx1"/>
              </a:solidFill>
            </a:rPr>
            <a:t>Ліквідація надзвичайних ситуацій із нерухомістю</a:t>
          </a:r>
        </a:p>
      </dgm:t>
    </dgm:pt>
    <dgm:pt modelId="{7DBFFFB8-CE38-4FB2-AF19-FF800AC1A9AC}" type="parTrans" cxnId="{31D1B882-DA96-4F11-B702-B62CFCC40404}">
      <dgm:prSet/>
      <dgm:spPr/>
      <dgm:t>
        <a:bodyPr/>
        <a:lstStyle/>
        <a:p>
          <a:endParaRPr lang="uk-UA"/>
        </a:p>
      </dgm:t>
    </dgm:pt>
    <dgm:pt modelId="{4E38926C-C1B8-4EEB-B9E2-7B56AAADEB22}" type="sibTrans" cxnId="{31D1B882-DA96-4F11-B702-B62CFCC40404}">
      <dgm:prSet/>
      <dgm:spPr/>
      <dgm:t>
        <a:bodyPr/>
        <a:lstStyle/>
        <a:p>
          <a:endParaRPr lang="uk-UA"/>
        </a:p>
      </dgm:t>
    </dgm:pt>
    <dgm:pt modelId="{D6C7E3E5-AB19-4635-BED5-2EE48A318557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b="1" dirty="0">
              <a:solidFill>
                <a:schemeClr val="tx1"/>
              </a:solidFill>
              <a:latin typeface="+mn-lt"/>
              <a:cs typeface="+mn-cs"/>
            </a:rPr>
            <a:t>Єдине джерело офіційних відомостей</a:t>
          </a:r>
          <a:r>
            <a:rPr lang="uk-UA" dirty="0">
              <a:solidFill>
                <a:schemeClr val="tx1"/>
              </a:solidFill>
              <a:latin typeface="+mn-lt"/>
              <a:cs typeface="+mn-cs"/>
            </a:rPr>
            <a:t> про технічні характеристики нерухомості для прийняття рішень щодо: </a:t>
          </a:r>
          <a:endParaRPr lang="uk-UA" dirty="0">
            <a:solidFill>
              <a:schemeClr val="tx1"/>
            </a:solidFill>
          </a:endParaRPr>
        </a:p>
      </dgm:t>
    </dgm:pt>
    <dgm:pt modelId="{228D3747-63DB-440A-8027-C76BBF36ED2F}" type="parTrans" cxnId="{59A434DE-D312-4BF0-B505-0D23B6D29EA1}">
      <dgm:prSet/>
      <dgm:spPr/>
      <dgm:t>
        <a:bodyPr/>
        <a:lstStyle/>
        <a:p>
          <a:endParaRPr lang="uk-UA"/>
        </a:p>
      </dgm:t>
    </dgm:pt>
    <dgm:pt modelId="{09C4A314-C96B-4134-ADF3-60165EF77266}" type="sibTrans" cxnId="{59A434DE-D312-4BF0-B505-0D23B6D29EA1}">
      <dgm:prSet/>
      <dgm:spPr/>
      <dgm:t>
        <a:bodyPr/>
        <a:lstStyle/>
        <a:p>
          <a:endParaRPr lang="uk-UA"/>
        </a:p>
      </dgm:t>
    </dgm:pt>
    <dgm:pt modelId="{6742462F-F21D-4335-97F0-BFA579077598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dirty="0">
              <a:solidFill>
                <a:schemeClr val="tx1"/>
              </a:solidFill>
            </a:rPr>
            <a:t>Оцінка нерухомості</a:t>
          </a:r>
        </a:p>
      </dgm:t>
    </dgm:pt>
    <dgm:pt modelId="{C12D558D-1C96-4D94-9DA1-058E80EBE669}" type="parTrans" cxnId="{9B3A7C32-A11F-4401-9DB7-7F101225B3EA}">
      <dgm:prSet/>
      <dgm:spPr/>
      <dgm:t>
        <a:bodyPr/>
        <a:lstStyle/>
        <a:p>
          <a:endParaRPr lang="uk-UA"/>
        </a:p>
      </dgm:t>
    </dgm:pt>
    <dgm:pt modelId="{D6FBFB5D-F9E9-4C1C-A2A4-12613FCD64E1}" type="sibTrans" cxnId="{9B3A7C32-A11F-4401-9DB7-7F101225B3EA}">
      <dgm:prSet/>
      <dgm:spPr/>
      <dgm:t>
        <a:bodyPr/>
        <a:lstStyle/>
        <a:p>
          <a:endParaRPr lang="uk-UA"/>
        </a:p>
      </dgm:t>
    </dgm:pt>
    <dgm:pt modelId="{4E4A83EC-EA57-4C3A-957A-6140597D6E38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dirty="0">
              <a:solidFill>
                <a:schemeClr val="tx1"/>
              </a:solidFill>
            </a:rPr>
            <a:t>Укладання договорів із нерухомістю</a:t>
          </a:r>
        </a:p>
      </dgm:t>
    </dgm:pt>
    <dgm:pt modelId="{09495DF3-BE72-44F4-91B9-38737A2B6C6B}" type="parTrans" cxnId="{039CD5BC-9A25-48AB-991D-3DFDECD1544B}">
      <dgm:prSet/>
      <dgm:spPr/>
      <dgm:t>
        <a:bodyPr/>
        <a:lstStyle/>
        <a:p>
          <a:endParaRPr lang="uk-UA"/>
        </a:p>
      </dgm:t>
    </dgm:pt>
    <dgm:pt modelId="{2722682D-124A-4F08-8A9F-E0100F3058A7}" type="sibTrans" cxnId="{039CD5BC-9A25-48AB-991D-3DFDECD1544B}">
      <dgm:prSet/>
      <dgm:spPr/>
      <dgm:t>
        <a:bodyPr/>
        <a:lstStyle/>
        <a:p>
          <a:endParaRPr lang="uk-UA"/>
        </a:p>
      </dgm:t>
    </dgm:pt>
    <dgm:pt modelId="{F6138D7E-EB73-45BA-8C9F-54AEE1A2BD2E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b="1" dirty="0">
              <a:solidFill>
                <a:schemeClr val="tx1"/>
              </a:solidFill>
            </a:rPr>
            <a:t>Розвиток зручності, швидкості та прозорості роботи інвентаризаторів. </a:t>
          </a:r>
          <a:endParaRPr lang="uk-UA" dirty="0">
            <a:solidFill>
              <a:schemeClr val="tx1"/>
            </a:solidFill>
          </a:endParaRPr>
        </a:p>
      </dgm:t>
    </dgm:pt>
    <dgm:pt modelId="{8E1433A5-B45D-44CD-A11F-753CE8658401}" type="parTrans" cxnId="{1C477015-D0B9-4798-AF9D-132790F41D58}">
      <dgm:prSet/>
      <dgm:spPr/>
      <dgm:t>
        <a:bodyPr/>
        <a:lstStyle/>
        <a:p>
          <a:endParaRPr lang="uk-UA"/>
        </a:p>
      </dgm:t>
    </dgm:pt>
    <dgm:pt modelId="{DBF1AAA9-83AA-45DD-8EBE-AD3B4BBD2ACD}" type="sibTrans" cxnId="{1C477015-D0B9-4798-AF9D-132790F41D58}">
      <dgm:prSet/>
      <dgm:spPr/>
      <dgm:t>
        <a:bodyPr/>
        <a:lstStyle/>
        <a:p>
          <a:endParaRPr lang="uk-UA"/>
        </a:p>
      </dgm:t>
    </dgm:pt>
    <dgm:pt modelId="{26FAB286-3569-451C-AF09-ED51E76B64CD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dirty="0">
              <a:solidFill>
                <a:schemeClr val="tx1"/>
              </a:solidFill>
            </a:rPr>
            <a:t>Кредитування під заставу нерухомого майна</a:t>
          </a:r>
        </a:p>
      </dgm:t>
    </dgm:pt>
    <dgm:pt modelId="{6DD809F1-E295-42B2-8ACF-57296FCB2C9D}" type="parTrans" cxnId="{ED373B32-E802-4D98-819B-D2FD572FCF8D}">
      <dgm:prSet/>
      <dgm:spPr/>
      <dgm:t>
        <a:bodyPr/>
        <a:lstStyle/>
        <a:p>
          <a:endParaRPr lang="uk-UA"/>
        </a:p>
      </dgm:t>
    </dgm:pt>
    <dgm:pt modelId="{9FF0D333-5176-4BBF-9F70-5BAFAD96E8E4}" type="sibTrans" cxnId="{ED373B32-E802-4D98-819B-D2FD572FCF8D}">
      <dgm:prSet/>
      <dgm:spPr/>
      <dgm:t>
        <a:bodyPr/>
        <a:lstStyle/>
        <a:p>
          <a:endParaRPr lang="uk-UA"/>
        </a:p>
      </dgm:t>
    </dgm:pt>
    <dgm:pt modelId="{60394F5B-AC41-440A-96CE-84348AF34883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dirty="0">
              <a:solidFill>
                <a:schemeClr val="tx1"/>
              </a:solidFill>
            </a:rPr>
            <a:t>Розрахунок податку на нерухомість</a:t>
          </a:r>
        </a:p>
      </dgm:t>
    </dgm:pt>
    <dgm:pt modelId="{A3BB1083-472F-4D0B-B1FA-131302D4F3F6}" type="parTrans" cxnId="{9FB37015-AFDE-4F03-BEBE-CE13CB9541D3}">
      <dgm:prSet/>
      <dgm:spPr/>
      <dgm:t>
        <a:bodyPr/>
        <a:lstStyle/>
        <a:p>
          <a:endParaRPr lang="uk-UA"/>
        </a:p>
      </dgm:t>
    </dgm:pt>
    <dgm:pt modelId="{CB2F8242-389D-4E74-B579-9193CE295055}" type="sibTrans" cxnId="{9FB37015-AFDE-4F03-BEBE-CE13CB9541D3}">
      <dgm:prSet/>
      <dgm:spPr/>
      <dgm:t>
        <a:bodyPr/>
        <a:lstStyle/>
        <a:p>
          <a:endParaRPr lang="uk-UA"/>
        </a:p>
      </dgm:t>
    </dgm:pt>
    <dgm:pt modelId="{68C594B7-4016-4269-B075-FFB1A3BCFD33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endParaRPr lang="uk-UA" dirty="0">
            <a:solidFill>
              <a:schemeClr val="tx1"/>
            </a:solidFill>
          </a:endParaRPr>
        </a:p>
      </dgm:t>
    </dgm:pt>
    <dgm:pt modelId="{9BD9FA93-B0F8-490B-A439-F8E4DAA2AD73}" type="parTrans" cxnId="{039A53E0-964C-4B7D-BB6A-446CD5B53915}">
      <dgm:prSet/>
      <dgm:spPr/>
      <dgm:t>
        <a:bodyPr/>
        <a:lstStyle/>
        <a:p>
          <a:endParaRPr lang="uk-UA"/>
        </a:p>
      </dgm:t>
    </dgm:pt>
    <dgm:pt modelId="{AEE016DE-6463-43BC-B3B8-3AD41D0DA7DF}" type="sibTrans" cxnId="{039A53E0-964C-4B7D-BB6A-446CD5B53915}">
      <dgm:prSet/>
      <dgm:spPr/>
      <dgm:t>
        <a:bodyPr/>
        <a:lstStyle/>
        <a:p>
          <a:endParaRPr lang="uk-UA"/>
        </a:p>
      </dgm:t>
    </dgm:pt>
    <dgm:pt modelId="{F1FBF554-8D34-4511-946C-52110EE0FE36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dirty="0">
              <a:solidFill>
                <a:schemeClr val="tx1"/>
              </a:solidFill>
            </a:rPr>
            <a:t>Реєстрація речових прав на нерухоме майно</a:t>
          </a:r>
        </a:p>
      </dgm:t>
    </dgm:pt>
    <dgm:pt modelId="{36287F05-9F7F-445A-A67F-677CCA0DF845}" type="parTrans" cxnId="{CB2D72A3-4D0D-4B6A-AE66-8315EE31C052}">
      <dgm:prSet/>
      <dgm:spPr/>
      <dgm:t>
        <a:bodyPr/>
        <a:lstStyle/>
        <a:p>
          <a:endParaRPr lang="uk-UA"/>
        </a:p>
      </dgm:t>
    </dgm:pt>
    <dgm:pt modelId="{8C69DE1C-28D5-49BB-863D-030A8CCDCCDC}" type="sibTrans" cxnId="{CB2D72A3-4D0D-4B6A-AE66-8315EE31C052}">
      <dgm:prSet/>
      <dgm:spPr/>
      <dgm:t>
        <a:bodyPr/>
        <a:lstStyle/>
        <a:p>
          <a:endParaRPr lang="uk-UA"/>
        </a:p>
      </dgm:t>
    </dgm:pt>
    <dgm:pt modelId="{493AA660-C12F-462C-9B1E-D8967C79126D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dirty="0">
              <a:solidFill>
                <a:schemeClr val="tx1"/>
              </a:solidFill>
            </a:rPr>
            <a:t>Перевірка наявності нерухомості та її технічних </a:t>
          </a:r>
          <a:r>
            <a:rPr lang="uk-UA" dirty="0" err="1">
              <a:solidFill>
                <a:schemeClr val="tx1"/>
              </a:solidFill>
            </a:rPr>
            <a:t>характериктик</a:t>
          </a:r>
          <a:endParaRPr lang="uk-UA" dirty="0">
            <a:solidFill>
              <a:schemeClr val="tx1"/>
            </a:solidFill>
          </a:endParaRPr>
        </a:p>
      </dgm:t>
    </dgm:pt>
    <dgm:pt modelId="{67938046-C0B3-4FCF-9332-CD046013547F}" type="parTrans" cxnId="{1B2080AD-3D35-4D2C-9C71-BD40B8B055FD}">
      <dgm:prSet/>
      <dgm:spPr/>
      <dgm:t>
        <a:bodyPr/>
        <a:lstStyle/>
        <a:p>
          <a:endParaRPr lang="uk-UA"/>
        </a:p>
      </dgm:t>
    </dgm:pt>
    <dgm:pt modelId="{D6C2F229-1A64-4326-9DF5-1BBCEA331E16}" type="sibTrans" cxnId="{1B2080AD-3D35-4D2C-9C71-BD40B8B055FD}">
      <dgm:prSet/>
      <dgm:spPr/>
      <dgm:t>
        <a:bodyPr/>
        <a:lstStyle/>
        <a:p>
          <a:endParaRPr lang="uk-UA"/>
        </a:p>
      </dgm:t>
    </dgm:pt>
    <dgm:pt modelId="{39FB1CB4-E5DC-441D-9D32-BFE4C194C477}" type="pres">
      <dgm:prSet presAssocID="{DFD179C9-90FE-4471-9CED-049733F319C0}" presName="linear" presStyleCnt="0">
        <dgm:presLayoutVars>
          <dgm:dir/>
          <dgm:resizeHandles val="exact"/>
        </dgm:presLayoutVars>
      </dgm:prSet>
      <dgm:spPr/>
    </dgm:pt>
    <dgm:pt modelId="{EAF3EA33-073E-42FD-9A9E-1E18322A6C6D}" type="pres">
      <dgm:prSet presAssocID="{95D2F900-9D26-4F9D-A7FD-2D0D504B9E6B}" presName="comp" presStyleCnt="0"/>
      <dgm:spPr/>
    </dgm:pt>
    <dgm:pt modelId="{CC0DB02A-3FC8-43F4-ABE9-96985015EA30}" type="pres">
      <dgm:prSet presAssocID="{95D2F900-9D26-4F9D-A7FD-2D0D504B9E6B}" presName="box" presStyleLbl="node1" presStyleIdx="0" presStyleCnt="3"/>
      <dgm:spPr/>
    </dgm:pt>
    <dgm:pt modelId="{F66396C0-1AB3-4812-A2F2-30F6F171D97D}" type="pres">
      <dgm:prSet presAssocID="{95D2F900-9D26-4F9D-A7FD-2D0D504B9E6B}" presName="img" presStyleLbl="fgImgPlace1" presStyleIdx="0" presStyleCnt="3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15627" r="15627"/>
          </a:stretch>
        </a:blipFill>
        <a:ln>
          <a:solidFill>
            <a:srgbClr val="0070C0"/>
          </a:solidFill>
        </a:ln>
      </dgm:spPr>
      <dgm:extLst>
        <a:ext uri="{E40237B7-FDA0-4F09-8148-C483321AD2D9}">
          <dgm14:cNvPr xmlns:dgm14="http://schemas.microsoft.com/office/drawing/2010/diagram" id="0" name="" descr="Песочные часы"/>
        </a:ext>
      </dgm:extLst>
    </dgm:pt>
    <dgm:pt modelId="{5DD6CEED-BB20-4DA4-9693-CB3F6C021523}" type="pres">
      <dgm:prSet presAssocID="{95D2F900-9D26-4F9D-A7FD-2D0D504B9E6B}" presName="text" presStyleLbl="node1" presStyleIdx="0" presStyleCnt="3">
        <dgm:presLayoutVars>
          <dgm:bulletEnabled val="1"/>
        </dgm:presLayoutVars>
      </dgm:prSet>
      <dgm:spPr/>
    </dgm:pt>
    <dgm:pt modelId="{98560B40-A6B7-4360-85BF-9BEA01047454}" type="pres">
      <dgm:prSet presAssocID="{6BF46F52-A989-4F43-9363-52B9267D77AF}" presName="spacer" presStyleCnt="0"/>
      <dgm:spPr/>
    </dgm:pt>
    <dgm:pt modelId="{3C5210B3-BF62-4630-A571-971C8C34D93E}" type="pres">
      <dgm:prSet presAssocID="{D6C7E3E5-AB19-4635-BED5-2EE48A318557}" presName="comp" presStyleCnt="0"/>
      <dgm:spPr/>
    </dgm:pt>
    <dgm:pt modelId="{67E689A0-0203-4B2C-B6DC-DD08E8CAEA8F}" type="pres">
      <dgm:prSet presAssocID="{D6C7E3E5-AB19-4635-BED5-2EE48A318557}" presName="box" presStyleLbl="node1" presStyleIdx="1" presStyleCnt="3" custScaleY="143048"/>
      <dgm:spPr/>
    </dgm:pt>
    <dgm:pt modelId="{A5306F57-1098-48E8-97C0-9E65D18FDEAC}" type="pres">
      <dgm:prSet presAssocID="{D6C7E3E5-AB19-4635-BED5-2EE48A318557}" presName="img" presStyleLbl="fgImgPlace1" presStyleIdx="1" presStyleCnt="3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18193" r="18193"/>
          </a:stretch>
        </a:blipFill>
        <a:ln>
          <a:solidFill>
            <a:srgbClr val="0070C0"/>
          </a:solidFill>
        </a:ln>
      </dgm:spPr>
      <dgm:extLst>
        <a:ext uri="{E40237B7-FDA0-4F09-8148-C483321AD2D9}">
          <dgm14:cNvPr xmlns:dgm14="http://schemas.microsoft.com/office/drawing/2010/diagram" id="0" name="" descr="Монитор"/>
        </a:ext>
      </dgm:extLst>
    </dgm:pt>
    <dgm:pt modelId="{3BFCB6F1-CEE5-4288-88E0-FE32E1106FFC}" type="pres">
      <dgm:prSet presAssocID="{D6C7E3E5-AB19-4635-BED5-2EE48A318557}" presName="text" presStyleLbl="node1" presStyleIdx="1" presStyleCnt="3">
        <dgm:presLayoutVars>
          <dgm:bulletEnabled val="1"/>
        </dgm:presLayoutVars>
      </dgm:prSet>
      <dgm:spPr/>
    </dgm:pt>
    <dgm:pt modelId="{32736027-8532-4E89-B6C7-B5CB593699E3}" type="pres">
      <dgm:prSet presAssocID="{09C4A314-C96B-4134-ADF3-60165EF77266}" presName="spacer" presStyleCnt="0"/>
      <dgm:spPr/>
    </dgm:pt>
    <dgm:pt modelId="{07CCDCD4-8CF2-45CE-8F5B-278648460F98}" type="pres">
      <dgm:prSet presAssocID="{F6138D7E-EB73-45BA-8C9F-54AEE1A2BD2E}" presName="comp" presStyleCnt="0"/>
      <dgm:spPr/>
    </dgm:pt>
    <dgm:pt modelId="{62B310F7-AE00-4290-8621-64ADFD764495}" type="pres">
      <dgm:prSet presAssocID="{F6138D7E-EB73-45BA-8C9F-54AEE1A2BD2E}" presName="box" presStyleLbl="node1" presStyleIdx="2" presStyleCnt="3"/>
      <dgm:spPr/>
    </dgm:pt>
    <dgm:pt modelId="{E413DE16-CE8A-45C1-9F49-B0D8BDA514E0}" type="pres">
      <dgm:prSet presAssocID="{F6138D7E-EB73-45BA-8C9F-54AEE1A2BD2E}" presName="img" presStyleLbl="fgImgPlace1" presStyleIdx="2" presStyleCnt="3"/>
      <dgm:spPr>
        <a:blipFill dpi="0"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18193" r="18193"/>
          </a:stretch>
        </a:blipFill>
        <a:ln>
          <a:solidFill>
            <a:srgbClr val="0070C0"/>
          </a:solidFill>
        </a:ln>
      </dgm:spPr>
      <dgm:extLst>
        <a:ext uri="{E40237B7-FDA0-4F09-8148-C483321AD2D9}">
          <dgm14:cNvPr xmlns:dgm14="http://schemas.microsoft.com/office/drawing/2010/diagram" id="0" name="" descr="Измерительный прибор"/>
        </a:ext>
      </dgm:extLst>
    </dgm:pt>
    <dgm:pt modelId="{C538C177-B200-4D21-A8F7-F0E8E1007827}" type="pres">
      <dgm:prSet presAssocID="{F6138D7E-EB73-45BA-8C9F-54AEE1A2BD2E}" presName="text" presStyleLbl="node1" presStyleIdx="2" presStyleCnt="3">
        <dgm:presLayoutVars>
          <dgm:bulletEnabled val="1"/>
        </dgm:presLayoutVars>
      </dgm:prSet>
      <dgm:spPr/>
    </dgm:pt>
  </dgm:ptLst>
  <dgm:cxnLst>
    <dgm:cxn modelId="{006BAD12-B475-4078-9DC9-979DAAC2885A}" type="presOf" srcId="{68C594B7-4016-4269-B075-FFB1A3BCFD33}" destId="{3BFCB6F1-CEE5-4288-88E0-FE32E1106FFC}" srcOrd="1" destOrd="7" presId="urn:microsoft.com/office/officeart/2005/8/layout/vList4"/>
    <dgm:cxn modelId="{1C477015-D0B9-4798-AF9D-132790F41D58}" srcId="{DFD179C9-90FE-4471-9CED-049733F319C0}" destId="{F6138D7E-EB73-45BA-8C9F-54AEE1A2BD2E}" srcOrd="2" destOrd="0" parTransId="{8E1433A5-B45D-44CD-A11F-753CE8658401}" sibTransId="{DBF1AAA9-83AA-45DD-8EBE-AD3B4BBD2ACD}"/>
    <dgm:cxn modelId="{9FB37015-AFDE-4F03-BEBE-CE13CB9541D3}" srcId="{D6C7E3E5-AB19-4635-BED5-2EE48A318557}" destId="{60394F5B-AC41-440A-96CE-84348AF34883}" srcOrd="3" destOrd="0" parTransId="{A3BB1083-472F-4D0B-B1FA-131302D4F3F6}" sibTransId="{CB2F8242-389D-4E74-B579-9193CE295055}"/>
    <dgm:cxn modelId="{CE7F1E17-3968-4986-96FC-790697C16B2D}" type="presOf" srcId="{4E4A83EC-EA57-4C3A-957A-6140597D6E38}" destId="{3BFCB6F1-CEE5-4288-88E0-FE32E1106FFC}" srcOrd="1" destOrd="2" presId="urn:microsoft.com/office/officeart/2005/8/layout/vList4"/>
    <dgm:cxn modelId="{ED373B32-E802-4D98-819B-D2FD572FCF8D}" srcId="{D6C7E3E5-AB19-4635-BED5-2EE48A318557}" destId="{26FAB286-3569-451C-AF09-ED51E76B64CD}" srcOrd="2" destOrd="0" parTransId="{6DD809F1-E295-42B2-8ACF-57296FCB2C9D}" sibTransId="{9FF0D333-5176-4BBF-9F70-5BAFAD96E8E4}"/>
    <dgm:cxn modelId="{9B3A7C32-A11F-4401-9DB7-7F101225B3EA}" srcId="{D6C7E3E5-AB19-4635-BED5-2EE48A318557}" destId="{6742462F-F21D-4335-97F0-BFA579077598}" srcOrd="0" destOrd="0" parTransId="{C12D558D-1C96-4D94-9DA1-058E80EBE669}" sibTransId="{D6FBFB5D-F9E9-4C1C-A2A4-12613FCD64E1}"/>
    <dgm:cxn modelId="{25A1C033-B861-41E1-BA35-590CDE685350}" type="presOf" srcId="{26FAB286-3569-451C-AF09-ED51E76B64CD}" destId="{3BFCB6F1-CEE5-4288-88E0-FE32E1106FFC}" srcOrd="1" destOrd="3" presId="urn:microsoft.com/office/officeart/2005/8/layout/vList4"/>
    <dgm:cxn modelId="{EE102534-B656-4C29-AD6C-4F30503D45C8}" type="presOf" srcId="{DFB2C72F-9101-4859-9127-BF17E5903B40}" destId="{5DD6CEED-BB20-4DA4-9693-CB3F6C021523}" srcOrd="1" destOrd="2" presId="urn:microsoft.com/office/officeart/2005/8/layout/vList4"/>
    <dgm:cxn modelId="{329EB236-0380-4C20-AA22-E640BF14B34E}" type="presOf" srcId="{F6138D7E-EB73-45BA-8C9F-54AEE1A2BD2E}" destId="{62B310F7-AE00-4290-8621-64ADFD764495}" srcOrd="0" destOrd="0" presId="urn:microsoft.com/office/officeart/2005/8/layout/vList4"/>
    <dgm:cxn modelId="{9F549960-A8A9-4932-9C71-0CEB0E10FEA5}" type="presOf" srcId="{60394F5B-AC41-440A-96CE-84348AF34883}" destId="{67E689A0-0203-4B2C-B6DC-DD08E8CAEA8F}" srcOrd="0" destOrd="4" presId="urn:microsoft.com/office/officeart/2005/8/layout/vList4"/>
    <dgm:cxn modelId="{3ADE3064-E637-48FD-A83E-A43E293E1224}" type="presOf" srcId="{4E4A83EC-EA57-4C3A-957A-6140597D6E38}" destId="{67E689A0-0203-4B2C-B6DC-DD08E8CAEA8F}" srcOrd="0" destOrd="2" presId="urn:microsoft.com/office/officeart/2005/8/layout/vList4"/>
    <dgm:cxn modelId="{0E103268-9443-4D1F-9D69-23119A5C3AFA}" type="presOf" srcId="{DFB2C72F-9101-4859-9127-BF17E5903B40}" destId="{CC0DB02A-3FC8-43F4-ABE9-96985015EA30}" srcOrd="0" destOrd="2" presId="urn:microsoft.com/office/officeart/2005/8/layout/vList4"/>
    <dgm:cxn modelId="{5AAE6669-0D5A-4F36-A902-96AE7F9C84D3}" type="presOf" srcId="{84D54444-34DB-4AF2-B8DE-68042A7DD8AF}" destId="{CC0DB02A-3FC8-43F4-ABE9-96985015EA30}" srcOrd="0" destOrd="1" presId="urn:microsoft.com/office/officeart/2005/8/layout/vList4"/>
    <dgm:cxn modelId="{6C5F286C-CBE8-41AA-8615-0B3CCE0C8A3E}" srcId="{DFD179C9-90FE-4471-9CED-049733F319C0}" destId="{95D2F900-9D26-4F9D-A7FD-2D0D504B9E6B}" srcOrd="0" destOrd="0" parTransId="{6EB9C2F8-3C76-42F7-B49C-F6FFD0713382}" sibTransId="{6BF46F52-A989-4F43-9363-52B9267D77AF}"/>
    <dgm:cxn modelId="{AECF8A4F-423E-4744-A0F6-E5FBC9102C54}" type="presOf" srcId="{95D2F900-9D26-4F9D-A7FD-2D0D504B9E6B}" destId="{CC0DB02A-3FC8-43F4-ABE9-96985015EA30}" srcOrd="0" destOrd="0" presId="urn:microsoft.com/office/officeart/2005/8/layout/vList4"/>
    <dgm:cxn modelId="{66FCF972-0116-4230-A2C2-82E368117380}" type="presOf" srcId="{6742462F-F21D-4335-97F0-BFA579077598}" destId="{67E689A0-0203-4B2C-B6DC-DD08E8CAEA8F}" srcOrd="0" destOrd="1" presId="urn:microsoft.com/office/officeart/2005/8/layout/vList4"/>
    <dgm:cxn modelId="{0E045F53-9228-4953-9024-7FBA2C21491C}" type="presOf" srcId="{60394F5B-AC41-440A-96CE-84348AF34883}" destId="{3BFCB6F1-CEE5-4288-88E0-FE32E1106FFC}" srcOrd="1" destOrd="4" presId="urn:microsoft.com/office/officeart/2005/8/layout/vList4"/>
    <dgm:cxn modelId="{EBD00E77-1A0F-42A5-99AA-471B522DF3C8}" type="presOf" srcId="{26FAB286-3569-451C-AF09-ED51E76B64CD}" destId="{67E689A0-0203-4B2C-B6DC-DD08E8CAEA8F}" srcOrd="0" destOrd="3" presId="urn:microsoft.com/office/officeart/2005/8/layout/vList4"/>
    <dgm:cxn modelId="{31D1B882-DA96-4F11-B702-B62CFCC40404}" srcId="{95D2F900-9D26-4F9D-A7FD-2D0D504B9E6B}" destId="{DFB2C72F-9101-4859-9127-BF17E5903B40}" srcOrd="1" destOrd="0" parTransId="{7DBFFFB8-CE38-4FB2-AF19-FF800AC1A9AC}" sibTransId="{4E38926C-C1B8-4EEB-B9E2-7B56AAADEB22}"/>
    <dgm:cxn modelId="{CC1E1084-B64A-47DD-BD05-9A4B173F7385}" type="presOf" srcId="{D6C7E3E5-AB19-4635-BED5-2EE48A318557}" destId="{3BFCB6F1-CEE5-4288-88E0-FE32E1106FFC}" srcOrd="1" destOrd="0" presId="urn:microsoft.com/office/officeart/2005/8/layout/vList4"/>
    <dgm:cxn modelId="{9D9BEA8A-9869-46CF-A102-088C717647B6}" type="presOf" srcId="{95D2F900-9D26-4F9D-A7FD-2D0D504B9E6B}" destId="{5DD6CEED-BB20-4DA4-9693-CB3F6C021523}" srcOrd="1" destOrd="0" presId="urn:microsoft.com/office/officeart/2005/8/layout/vList4"/>
    <dgm:cxn modelId="{0A21068C-9EE2-4402-AE25-18FA4BDD8F0B}" type="presOf" srcId="{6742462F-F21D-4335-97F0-BFA579077598}" destId="{3BFCB6F1-CEE5-4288-88E0-FE32E1106FFC}" srcOrd="1" destOrd="1" presId="urn:microsoft.com/office/officeart/2005/8/layout/vList4"/>
    <dgm:cxn modelId="{776EED8E-BA02-480B-964B-095CBE0B0AAD}" type="presOf" srcId="{493AA660-C12F-462C-9B1E-D8967C79126D}" destId="{3BFCB6F1-CEE5-4288-88E0-FE32E1106FFC}" srcOrd="1" destOrd="6" presId="urn:microsoft.com/office/officeart/2005/8/layout/vList4"/>
    <dgm:cxn modelId="{9F21CD93-F10D-4D71-BE41-88C98ACCA2E0}" type="presOf" srcId="{D6C7E3E5-AB19-4635-BED5-2EE48A318557}" destId="{67E689A0-0203-4B2C-B6DC-DD08E8CAEA8F}" srcOrd="0" destOrd="0" presId="urn:microsoft.com/office/officeart/2005/8/layout/vList4"/>
    <dgm:cxn modelId="{065D5298-3A72-43C6-9482-011A216C65E3}" type="presOf" srcId="{F1FBF554-8D34-4511-946C-52110EE0FE36}" destId="{67E689A0-0203-4B2C-B6DC-DD08E8CAEA8F}" srcOrd="0" destOrd="5" presId="urn:microsoft.com/office/officeart/2005/8/layout/vList4"/>
    <dgm:cxn modelId="{48CC089A-EBEC-4CC5-B442-1ACAE9A475DC}" srcId="{95D2F900-9D26-4F9D-A7FD-2D0D504B9E6B}" destId="{84D54444-34DB-4AF2-B8DE-68042A7DD8AF}" srcOrd="0" destOrd="0" parTransId="{CC80551D-D5D8-4465-8035-B5186C6A88FF}" sibTransId="{4E56B360-740E-4B9B-BB14-8B62B4F812D5}"/>
    <dgm:cxn modelId="{204FF09F-90E9-4ADD-8D8E-B2E66F1B2566}" type="presOf" srcId="{F1FBF554-8D34-4511-946C-52110EE0FE36}" destId="{3BFCB6F1-CEE5-4288-88E0-FE32E1106FFC}" srcOrd="1" destOrd="5" presId="urn:microsoft.com/office/officeart/2005/8/layout/vList4"/>
    <dgm:cxn modelId="{CB2D72A3-4D0D-4B6A-AE66-8315EE31C052}" srcId="{D6C7E3E5-AB19-4635-BED5-2EE48A318557}" destId="{F1FBF554-8D34-4511-946C-52110EE0FE36}" srcOrd="4" destOrd="0" parTransId="{36287F05-9F7F-445A-A67F-677CCA0DF845}" sibTransId="{8C69DE1C-28D5-49BB-863D-030A8CCDCCDC}"/>
    <dgm:cxn modelId="{1B2080AD-3D35-4D2C-9C71-BD40B8B055FD}" srcId="{D6C7E3E5-AB19-4635-BED5-2EE48A318557}" destId="{493AA660-C12F-462C-9B1E-D8967C79126D}" srcOrd="5" destOrd="0" parTransId="{67938046-C0B3-4FCF-9332-CD046013547F}" sibTransId="{D6C2F229-1A64-4326-9DF5-1BBCEA331E16}"/>
    <dgm:cxn modelId="{CA7FD4BA-2D4E-4EA5-8D6B-FDB750A27249}" type="presOf" srcId="{84D54444-34DB-4AF2-B8DE-68042A7DD8AF}" destId="{5DD6CEED-BB20-4DA4-9693-CB3F6C021523}" srcOrd="1" destOrd="1" presId="urn:microsoft.com/office/officeart/2005/8/layout/vList4"/>
    <dgm:cxn modelId="{039CD5BC-9A25-48AB-991D-3DFDECD1544B}" srcId="{D6C7E3E5-AB19-4635-BED5-2EE48A318557}" destId="{4E4A83EC-EA57-4C3A-957A-6140597D6E38}" srcOrd="1" destOrd="0" parTransId="{09495DF3-BE72-44F4-91B9-38737A2B6C6B}" sibTransId="{2722682D-124A-4F08-8A9F-E0100F3058A7}"/>
    <dgm:cxn modelId="{17A0F6C7-0B04-4A7A-9BA1-DB39713CD89E}" type="presOf" srcId="{493AA660-C12F-462C-9B1E-D8967C79126D}" destId="{67E689A0-0203-4B2C-B6DC-DD08E8CAEA8F}" srcOrd="0" destOrd="6" presId="urn:microsoft.com/office/officeart/2005/8/layout/vList4"/>
    <dgm:cxn modelId="{D3C6E4D5-8031-434C-9DC3-C857772F9328}" type="presOf" srcId="{DFD179C9-90FE-4471-9CED-049733F319C0}" destId="{39FB1CB4-E5DC-441D-9D32-BFE4C194C477}" srcOrd="0" destOrd="0" presId="urn:microsoft.com/office/officeart/2005/8/layout/vList4"/>
    <dgm:cxn modelId="{59A434DE-D312-4BF0-B505-0D23B6D29EA1}" srcId="{DFD179C9-90FE-4471-9CED-049733F319C0}" destId="{D6C7E3E5-AB19-4635-BED5-2EE48A318557}" srcOrd="1" destOrd="0" parTransId="{228D3747-63DB-440A-8027-C76BBF36ED2F}" sibTransId="{09C4A314-C96B-4134-ADF3-60165EF77266}"/>
    <dgm:cxn modelId="{039A53E0-964C-4B7D-BB6A-446CD5B53915}" srcId="{D6C7E3E5-AB19-4635-BED5-2EE48A318557}" destId="{68C594B7-4016-4269-B075-FFB1A3BCFD33}" srcOrd="6" destOrd="0" parTransId="{9BD9FA93-B0F8-490B-A439-F8E4DAA2AD73}" sibTransId="{AEE016DE-6463-43BC-B3B8-3AD41D0DA7DF}"/>
    <dgm:cxn modelId="{622BB5F3-8C03-42A1-A3F2-B4A59119015A}" type="presOf" srcId="{68C594B7-4016-4269-B075-FFB1A3BCFD33}" destId="{67E689A0-0203-4B2C-B6DC-DD08E8CAEA8F}" srcOrd="0" destOrd="7" presId="urn:microsoft.com/office/officeart/2005/8/layout/vList4"/>
    <dgm:cxn modelId="{9F859EF9-F92B-455D-ABDB-67D6B4DACF4A}" type="presOf" srcId="{F6138D7E-EB73-45BA-8C9F-54AEE1A2BD2E}" destId="{C538C177-B200-4D21-A8F7-F0E8E1007827}" srcOrd="1" destOrd="0" presId="urn:microsoft.com/office/officeart/2005/8/layout/vList4"/>
    <dgm:cxn modelId="{152BA16F-1315-4E74-A372-299A8D44B80D}" type="presParOf" srcId="{39FB1CB4-E5DC-441D-9D32-BFE4C194C477}" destId="{EAF3EA33-073E-42FD-9A9E-1E18322A6C6D}" srcOrd="0" destOrd="0" presId="urn:microsoft.com/office/officeart/2005/8/layout/vList4"/>
    <dgm:cxn modelId="{53ACE0C7-87EB-45D6-B29C-D2F8552EE280}" type="presParOf" srcId="{EAF3EA33-073E-42FD-9A9E-1E18322A6C6D}" destId="{CC0DB02A-3FC8-43F4-ABE9-96985015EA30}" srcOrd="0" destOrd="0" presId="urn:microsoft.com/office/officeart/2005/8/layout/vList4"/>
    <dgm:cxn modelId="{E26E99C7-4331-4CDE-8C90-B0E3455EA6A8}" type="presParOf" srcId="{EAF3EA33-073E-42FD-9A9E-1E18322A6C6D}" destId="{F66396C0-1AB3-4812-A2F2-30F6F171D97D}" srcOrd="1" destOrd="0" presId="urn:microsoft.com/office/officeart/2005/8/layout/vList4"/>
    <dgm:cxn modelId="{6A57C0BC-717E-4EC0-802D-1555EE58982C}" type="presParOf" srcId="{EAF3EA33-073E-42FD-9A9E-1E18322A6C6D}" destId="{5DD6CEED-BB20-4DA4-9693-CB3F6C021523}" srcOrd="2" destOrd="0" presId="urn:microsoft.com/office/officeart/2005/8/layout/vList4"/>
    <dgm:cxn modelId="{8051A3A1-B797-4983-8C74-0D361615502D}" type="presParOf" srcId="{39FB1CB4-E5DC-441D-9D32-BFE4C194C477}" destId="{98560B40-A6B7-4360-85BF-9BEA01047454}" srcOrd="1" destOrd="0" presId="urn:microsoft.com/office/officeart/2005/8/layout/vList4"/>
    <dgm:cxn modelId="{FC8A4752-31D2-4E66-902A-D3A1446010A8}" type="presParOf" srcId="{39FB1CB4-E5DC-441D-9D32-BFE4C194C477}" destId="{3C5210B3-BF62-4630-A571-971C8C34D93E}" srcOrd="2" destOrd="0" presId="urn:microsoft.com/office/officeart/2005/8/layout/vList4"/>
    <dgm:cxn modelId="{A6D8BA96-77D5-42A1-B478-7503A62D68E2}" type="presParOf" srcId="{3C5210B3-BF62-4630-A571-971C8C34D93E}" destId="{67E689A0-0203-4B2C-B6DC-DD08E8CAEA8F}" srcOrd="0" destOrd="0" presId="urn:microsoft.com/office/officeart/2005/8/layout/vList4"/>
    <dgm:cxn modelId="{625AAB7E-9F3F-40A0-BB0C-934B443E3AC0}" type="presParOf" srcId="{3C5210B3-BF62-4630-A571-971C8C34D93E}" destId="{A5306F57-1098-48E8-97C0-9E65D18FDEAC}" srcOrd="1" destOrd="0" presId="urn:microsoft.com/office/officeart/2005/8/layout/vList4"/>
    <dgm:cxn modelId="{0CB97CC8-8349-4ACE-8D73-EE2271E8DC86}" type="presParOf" srcId="{3C5210B3-BF62-4630-A571-971C8C34D93E}" destId="{3BFCB6F1-CEE5-4288-88E0-FE32E1106FFC}" srcOrd="2" destOrd="0" presId="urn:microsoft.com/office/officeart/2005/8/layout/vList4"/>
    <dgm:cxn modelId="{5A83A1A6-5B42-4567-9C0F-F23FEB3B598D}" type="presParOf" srcId="{39FB1CB4-E5DC-441D-9D32-BFE4C194C477}" destId="{32736027-8532-4E89-B6C7-B5CB593699E3}" srcOrd="3" destOrd="0" presId="urn:microsoft.com/office/officeart/2005/8/layout/vList4"/>
    <dgm:cxn modelId="{401AFD64-6438-41DE-9C95-0CB87FC3DB7A}" type="presParOf" srcId="{39FB1CB4-E5DC-441D-9D32-BFE4C194C477}" destId="{07CCDCD4-8CF2-45CE-8F5B-278648460F98}" srcOrd="4" destOrd="0" presId="urn:microsoft.com/office/officeart/2005/8/layout/vList4"/>
    <dgm:cxn modelId="{8FB9710F-E2FF-48F9-8CF8-FEEBDCB86FD7}" type="presParOf" srcId="{07CCDCD4-8CF2-45CE-8F5B-278648460F98}" destId="{62B310F7-AE00-4290-8621-64ADFD764495}" srcOrd="0" destOrd="0" presId="urn:microsoft.com/office/officeart/2005/8/layout/vList4"/>
    <dgm:cxn modelId="{BD19AB0E-4688-4723-AFF6-6B4E03137F68}" type="presParOf" srcId="{07CCDCD4-8CF2-45CE-8F5B-278648460F98}" destId="{E413DE16-CE8A-45C1-9F49-B0D8BDA514E0}" srcOrd="1" destOrd="0" presId="urn:microsoft.com/office/officeart/2005/8/layout/vList4"/>
    <dgm:cxn modelId="{B77AE24C-83C1-4BBE-9846-BF17ED289E62}" type="presParOf" srcId="{07CCDCD4-8CF2-45CE-8F5B-278648460F98}" destId="{C538C177-B200-4D21-A8F7-F0E8E100782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CA28CF-1391-4A24-A27F-4E5E2FD647B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8D325B9-64BA-46AB-A516-81B796BF9D45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b="1" dirty="0">
              <a:solidFill>
                <a:schemeClr val="tx1"/>
              </a:solidFill>
            </a:rPr>
            <a:t>Зменшення трудовитрат інвентаризаторів </a:t>
          </a:r>
          <a:r>
            <a:rPr lang="uk-UA" altLang="ru-RU" dirty="0">
              <a:solidFill>
                <a:schemeClr val="tx1"/>
              </a:solidFill>
            </a:rPr>
            <a:t>завдяки переходу на електронних документообіг</a:t>
          </a:r>
          <a:endParaRPr lang="uk-UA" dirty="0">
            <a:solidFill>
              <a:schemeClr val="tx1"/>
            </a:solidFill>
          </a:endParaRPr>
        </a:p>
      </dgm:t>
    </dgm:pt>
    <dgm:pt modelId="{7766FF92-2B76-4F7B-AF0A-432D6097E52D}" type="parTrans" cxnId="{90ED44B5-D6C5-4573-8BED-B834CFF8D17A}">
      <dgm:prSet/>
      <dgm:spPr/>
      <dgm:t>
        <a:bodyPr/>
        <a:lstStyle/>
        <a:p>
          <a:endParaRPr lang="uk-UA"/>
        </a:p>
      </dgm:t>
    </dgm:pt>
    <dgm:pt modelId="{5C57F634-5D6B-44BD-8B50-95726EAE5AEB}" type="sibTrans" cxnId="{90ED44B5-D6C5-4573-8BED-B834CFF8D17A}">
      <dgm:prSet/>
      <dgm:spPr/>
      <dgm:t>
        <a:bodyPr/>
        <a:lstStyle/>
        <a:p>
          <a:endParaRPr lang="uk-UA"/>
        </a:p>
      </dgm:t>
    </dgm:pt>
    <dgm:pt modelId="{1387C8C3-8B03-4909-8F60-6FED84583837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b="1" dirty="0">
              <a:solidFill>
                <a:schemeClr val="tx1"/>
              </a:solidFill>
            </a:rPr>
            <a:t>Приватні інвентаризатори – </a:t>
          </a:r>
          <a:r>
            <a:rPr lang="uk-UA" altLang="ru-RU" dirty="0">
              <a:solidFill>
                <a:schemeClr val="tx1"/>
              </a:solidFill>
            </a:rPr>
            <a:t>можуть вносити дані про нерухомість  до електронної системи на пряму з власного робочого місця і не витрачають час на здачу паперових матеріалів до зберігача. Зберігачі роздруковуватимуть паперові матеріали із електронної системи</a:t>
          </a:r>
          <a:endParaRPr lang="uk-UA" dirty="0">
            <a:solidFill>
              <a:schemeClr val="tx1"/>
            </a:solidFill>
          </a:endParaRPr>
        </a:p>
      </dgm:t>
    </dgm:pt>
    <dgm:pt modelId="{781A6511-5DA4-4DB7-B221-126F80284C01}" type="parTrans" cxnId="{2D8DADAA-A07F-47A8-802A-33C306C50D4D}">
      <dgm:prSet/>
      <dgm:spPr/>
      <dgm:t>
        <a:bodyPr/>
        <a:lstStyle/>
        <a:p>
          <a:endParaRPr lang="uk-UA"/>
        </a:p>
      </dgm:t>
    </dgm:pt>
    <dgm:pt modelId="{15B34B36-B061-4155-B56C-D7731463034C}" type="sibTrans" cxnId="{2D8DADAA-A07F-47A8-802A-33C306C50D4D}">
      <dgm:prSet/>
      <dgm:spPr/>
      <dgm:t>
        <a:bodyPr/>
        <a:lstStyle/>
        <a:p>
          <a:endParaRPr lang="uk-UA"/>
        </a:p>
      </dgm:t>
    </dgm:pt>
    <dgm:pt modelId="{7785F8ED-FC26-4A0D-AAB4-37EC3C43DB95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b="1" dirty="0">
              <a:solidFill>
                <a:schemeClr val="tx1"/>
              </a:solidFill>
            </a:rPr>
            <a:t>Комунальні БТІ </a:t>
          </a:r>
          <a:r>
            <a:rPr lang="uk-UA" altLang="ru-RU" dirty="0">
              <a:solidFill>
                <a:schemeClr val="tx1"/>
              </a:solidFill>
            </a:rPr>
            <a:t>– не витрачають час на копіювання матеріалів для судових, правоохоронних та інспекційних органів</a:t>
          </a:r>
          <a:endParaRPr lang="uk-UA" dirty="0">
            <a:solidFill>
              <a:schemeClr val="tx1"/>
            </a:solidFill>
          </a:endParaRPr>
        </a:p>
      </dgm:t>
    </dgm:pt>
    <dgm:pt modelId="{81FD1544-898F-41BB-9377-A489FE53DADE}" type="parTrans" cxnId="{D53501BD-F818-41F9-9BC9-03318FBC4BE0}">
      <dgm:prSet/>
      <dgm:spPr/>
      <dgm:t>
        <a:bodyPr/>
        <a:lstStyle/>
        <a:p>
          <a:endParaRPr lang="uk-UA"/>
        </a:p>
      </dgm:t>
    </dgm:pt>
    <dgm:pt modelId="{76F6905B-1508-4B6A-B3B1-453BCF0ABE08}" type="sibTrans" cxnId="{D53501BD-F818-41F9-9BC9-03318FBC4BE0}">
      <dgm:prSet/>
      <dgm:spPr/>
      <dgm:t>
        <a:bodyPr/>
        <a:lstStyle/>
        <a:p>
          <a:endParaRPr lang="uk-UA"/>
        </a:p>
      </dgm:t>
    </dgm:pt>
    <dgm:pt modelId="{25D1622A-70AF-4AF7-9772-74D0A380B116}" type="pres">
      <dgm:prSet presAssocID="{56CA28CF-1391-4A24-A27F-4E5E2FD647B8}" presName="linearFlow" presStyleCnt="0">
        <dgm:presLayoutVars>
          <dgm:dir/>
          <dgm:resizeHandles val="exact"/>
        </dgm:presLayoutVars>
      </dgm:prSet>
      <dgm:spPr/>
    </dgm:pt>
    <dgm:pt modelId="{935EA2F5-1D72-48F3-9857-657321776E95}" type="pres">
      <dgm:prSet presAssocID="{88D325B9-64BA-46AB-A516-81B796BF9D45}" presName="composite" presStyleCnt="0"/>
      <dgm:spPr/>
    </dgm:pt>
    <dgm:pt modelId="{85B11BAE-498E-4A93-8BDF-F0D055B884C0}" type="pres">
      <dgm:prSet presAssocID="{88D325B9-64BA-46AB-A516-81B796BF9D45}" presName="imgShp" presStyleLbl="fgImgPlace1" presStyleIdx="0" presStyleCnt="3" custLinFactNeighborX="5183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rgbClr val="002060"/>
          </a:solidFill>
        </a:ln>
      </dgm:spPr>
      <dgm:extLst>
        <a:ext uri="{E40237B7-FDA0-4F09-8148-C483321AD2D9}">
          <dgm14:cNvPr xmlns:dgm14="http://schemas.microsoft.com/office/drawing/2010/diagram" id="0" name="" descr="Ноутбук"/>
        </a:ext>
      </dgm:extLst>
    </dgm:pt>
    <dgm:pt modelId="{364506A7-91EF-417C-904B-57C5F351074F}" type="pres">
      <dgm:prSet presAssocID="{88D325B9-64BA-46AB-A516-81B796BF9D45}" presName="txShp" presStyleLbl="node1" presStyleIdx="0" presStyleCnt="3">
        <dgm:presLayoutVars>
          <dgm:bulletEnabled val="1"/>
        </dgm:presLayoutVars>
      </dgm:prSet>
      <dgm:spPr/>
    </dgm:pt>
    <dgm:pt modelId="{48628BDB-25E4-4039-8C5D-00FF818AF4A4}" type="pres">
      <dgm:prSet presAssocID="{5C57F634-5D6B-44BD-8B50-95726EAE5AEB}" presName="spacing" presStyleCnt="0"/>
      <dgm:spPr/>
    </dgm:pt>
    <dgm:pt modelId="{6FECBD32-76AC-4E8E-8BFA-9D94D1B0E1CA}" type="pres">
      <dgm:prSet presAssocID="{1387C8C3-8B03-4909-8F60-6FED84583837}" presName="composite" presStyleCnt="0"/>
      <dgm:spPr/>
    </dgm:pt>
    <dgm:pt modelId="{EF01F37E-0635-450B-BF76-0292B5F5798B}" type="pres">
      <dgm:prSet presAssocID="{1387C8C3-8B03-4909-8F60-6FED84583837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solidFill>
            <a:srgbClr val="002060"/>
          </a:solidFill>
        </a:ln>
      </dgm:spPr>
      <dgm:extLst>
        <a:ext uri="{E40237B7-FDA0-4F09-8148-C483321AD2D9}">
          <dgm14:cNvPr xmlns:dgm14="http://schemas.microsoft.com/office/drawing/2010/diagram" id="0" name="" descr="Загрузить"/>
        </a:ext>
      </dgm:extLst>
    </dgm:pt>
    <dgm:pt modelId="{9FD667D5-02C3-40BB-8E6B-DA9716D00F33}" type="pres">
      <dgm:prSet presAssocID="{1387C8C3-8B03-4909-8F60-6FED84583837}" presName="txShp" presStyleLbl="node1" presStyleIdx="1" presStyleCnt="3">
        <dgm:presLayoutVars>
          <dgm:bulletEnabled val="1"/>
        </dgm:presLayoutVars>
      </dgm:prSet>
      <dgm:spPr/>
    </dgm:pt>
    <dgm:pt modelId="{9E3F82B5-4B43-43ED-917B-088D633C8D68}" type="pres">
      <dgm:prSet presAssocID="{15B34B36-B061-4155-B56C-D7731463034C}" presName="spacing" presStyleCnt="0"/>
      <dgm:spPr/>
    </dgm:pt>
    <dgm:pt modelId="{60C3E4BD-AFB8-46E0-A167-F5AA57B47C13}" type="pres">
      <dgm:prSet presAssocID="{7785F8ED-FC26-4A0D-AAB4-37EC3C43DB95}" presName="composite" presStyleCnt="0"/>
      <dgm:spPr/>
    </dgm:pt>
    <dgm:pt modelId="{C3F2DF17-A7D1-4619-9EA2-9EF3146AE621}" type="pres">
      <dgm:prSet presAssocID="{7785F8ED-FC26-4A0D-AAB4-37EC3C43DB95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solidFill>
            <a:srgbClr val="002060"/>
          </a:solidFill>
        </a:ln>
      </dgm:spPr>
      <dgm:extLst>
        <a:ext uri="{E40237B7-FDA0-4F09-8148-C483321AD2D9}">
          <dgm14:cNvPr xmlns:dgm14="http://schemas.microsoft.com/office/drawing/2010/diagram" id="0" name="" descr="Принтер"/>
        </a:ext>
      </dgm:extLst>
    </dgm:pt>
    <dgm:pt modelId="{B4F7BE86-6D26-439F-8F37-A36C44A15A42}" type="pres">
      <dgm:prSet presAssocID="{7785F8ED-FC26-4A0D-AAB4-37EC3C43DB95}" presName="txShp" presStyleLbl="node1" presStyleIdx="2" presStyleCnt="3">
        <dgm:presLayoutVars>
          <dgm:bulletEnabled val="1"/>
        </dgm:presLayoutVars>
      </dgm:prSet>
      <dgm:spPr/>
    </dgm:pt>
  </dgm:ptLst>
  <dgm:cxnLst>
    <dgm:cxn modelId="{E1FBAD68-5779-46A1-AC41-F9658E84D1EC}" type="presOf" srcId="{1387C8C3-8B03-4909-8F60-6FED84583837}" destId="{9FD667D5-02C3-40BB-8E6B-DA9716D00F33}" srcOrd="0" destOrd="0" presId="urn:microsoft.com/office/officeart/2005/8/layout/vList3"/>
    <dgm:cxn modelId="{EB395E8D-D3E4-4768-898E-975CA0D6E381}" type="presOf" srcId="{88D325B9-64BA-46AB-A516-81B796BF9D45}" destId="{364506A7-91EF-417C-904B-57C5F351074F}" srcOrd="0" destOrd="0" presId="urn:microsoft.com/office/officeart/2005/8/layout/vList3"/>
    <dgm:cxn modelId="{2D8DADAA-A07F-47A8-802A-33C306C50D4D}" srcId="{56CA28CF-1391-4A24-A27F-4E5E2FD647B8}" destId="{1387C8C3-8B03-4909-8F60-6FED84583837}" srcOrd="1" destOrd="0" parTransId="{781A6511-5DA4-4DB7-B221-126F80284C01}" sibTransId="{15B34B36-B061-4155-B56C-D7731463034C}"/>
    <dgm:cxn modelId="{90ED44B5-D6C5-4573-8BED-B834CFF8D17A}" srcId="{56CA28CF-1391-4A24-A27F-4E5E2FD647B8}" destId="{88D325B9-64BA-46AB-A516-81B796BF9D45}" srcOrd="0" destOrd="0" parTransId="{7766FF92-2B76-4F7B-AF0A-432D6097E52D}" sibTransId="{5C57F634-5D6B-44BD-8B50-95726EAE5AEB}"/>
    <dgm:cxn modelId="{FB3BF9B6-8ED9-4C5E-BFED-2E96F8DBE0BB}" type="presOf" srcId="{56CA28CF-1391-4A24-A27F-4E5E2FD647B8}" destId="{25D1622A-70AF-4AF7-9772-74D0A380B116}" srcOrd="0" destOrd="0" presId="urn:microsoft.com/office/officeart/2005/8/layout/vList3"/>
    <dgm:cxn modelId="{D53501BD-F818-41F9-9BC9-03318FBC4BE0}" srcId="{56CA28CF-1391-4A24-A27F-4E5E2FD647B8}" destId="{7785F8ED-FC26-4A0D-AAB4-37EC3C43DB95}" srcOrd="2" destOrd="0" parTransId="{81FD1544-898F-41BB-9377-A489FE53DADE}" sibTransId="{76F6905B-1508-4B6A-B3B1-453BCF0ABE08}"/>
    <dgm:cxn modelId="{3D8F13FB-F227-4E5B-B230-327652D970A3}" type="presOf" srcId="{7785F8ED-FC26-4A0D-AAB4-37EC3C43DB95}" destId="{B4F7BE86-6D26-439F-8F37-A36C44A15A42}" srcOrd="0" destOrd="0" presId="urn:microsoft.com/office/officeart/2005/8/layout/vList3"/>
    <dgm:cxn modelId="{0368A896-55DD-473D-A388-7A3DFA8D2213}" type="presParOf" srcId="{25D1622A-70AF-4AF7-9772-74D0A380B116}" destId="{935EA2F5-1D72-48F3-9857-657321776E95}" srcOrd="0" destOrd="0" presId="urn:microsoft.com/office/officeart/2005/8/layout/vList3"/>
    <dgm:cxn modelId="{36AC63EE-D2C9-4F2A-85F0-07377BDBBF74}" type="presParOf" srcId="{935EA2F5-1D72-48F3-9857-657321776E95}" destId="{85B11BAE-498E-4A93-8BDF-F0D055B884C0}" srcOrd="0" destOrd="0" presId="urn:microsoft.com/office/officeart/2005/8/layout/vList3"/>
    <dgm:cxn modelId="{74E6535A-89AC-4FA8-817B-0B741757D591}" type="presParOf" srcId="{935EA2F5-1D72-48F3-9857-657321776E95}" destId="{364506A7-91EF-417C-904B-57C5F351074F}" srcOrd="1" destOrd="0" presId="urn:microsoft.com/office/officeart/2005/8/layout/vList3"/>
    <dgm:cxn modelId="{0199F02E-36C1-4166-A96F-8CD9DE00A7C4}" type="presParOf" srcId="{25D1622A-70AF-4AF7-9772-74D0A380B116}" destId="{48628BDB-25E4-4039-8C5D-00FF818AF4A4}" srcOrd="1" destOrd="0" presId="urn:microsoft.com/office/officeart/2005/8/layout/vList3"/>
    <dgm:cxn modelId="{34EDC8D7-CCE2-4F17-902B-1D53B5E0E5A5}" type="presParOf" srcId="{25D1622A-70AF-4AF7-9772-74D0A380B116}" destId="{6FECBD32-76AC-4E8E-8BFA-9D94D1B0E1CA}" srcOrd="2" destOrd="0" presId="urn:microsoft.com/office/officeart/2005/8/layout/vList3"/>
    <dgm:cxn modelId="{6B27C69C-41BA-46A7-92B4-06B518D423DC}" type="presParOf" srcId="{6FECBD32-76AC-4E8E-8BFA-9D94D1B0E1CA}" destId="{EF01F37E-0635-450B-BF76-0292B5F5798B}" srcOrd="0" destOrd="0" presId="urn:microsoft.com/office/officeart/2005/8/layout/vList3"/>
    <dgm:cxn modelId="{E0717A07-EB18-4ED0-841F-F3756C765334}" type="presParOf" srcId="{6FECBD32-76AC-4E8E-8BFA-9D94D1B0E1CA}" destId="{9FD667D5-02C3-40BB-8E6B-DA9716D00F33}" srcOrd="1" destOrd="0" presId="urn:microsoft.com/office/officeart/2005/8/layout/vList3"/>
    <dgm:cxn modelId="{3DD01082-91A8-47BF-AA59-FCF425F2846E}" type="presParOf" srcId="{25D1622A-70AF-4AF7-9772-74D0A380B116}" destId="{9E3F82B5-4B43-43ED-917B-088D633C8D68}" srcOrd="3" destOrd="0" presId="urn:microsoft.com/office/officeart/2005/8/layout/vList3"/>
    <dgm:cxn modelId="{CBC1CD28-9ECF-4EC7-97E6-AA496F5AAEE6}" type="presParOf" srcId="{25D1622A-70AF-4AF7-9772-74D0A380B116}" destId="{60C3E4BD-AFB8-46E0-A167-F5AA57B47C13}" srcOrd="4" destOrd="0" presId="urn:microsoft.com/office/officeart/2005/8/layout/vList3"/>
    <dgm:cxn modelId="{96B51149-7A9B-458F-8BEB-3ABF33D395B2}" type="presParOf" srcId="{60C3E4BD-AFB8-46E0-A167-F5AA57B47C13}" destId="{C3F2DF17-A7D1-4619-9EA2-9EF3146AE621}" srcOrd="0" destOrd="0" presId="urn:microsoft.com/office/officeart/2005/8/layout/vList3"/>
    <dgm:cxn modelId="{A3E1FE14-0418-4288-9A06-D108CB835F6D}" type="presParOf" srcId="{60C3E4BD-AFB8-46E0-A167-F5AA57B47C13}" destId="{B4F7BE86-6D26-439F-8F37-A36C44A15A4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B3D3BA-717F-460F-9E6D-71B8D23B83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1918E24-7BE4-4147-A8E0-1D105AB72690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b="1" dirty="0">
              <a:solidFill>
                <a:schemeClr val="tx1"/>
              </a:solidFill>
              <a:latin typeface="Calibri" panose="020F0502020204030204" pitchFamily="34" charset="0"/>
            </a:rPr>
            <a:t>Джерелом дозволів та заборон, </a:t>
          </a:r>
          <a:r>
            <a:rPr lang="uk-UA" altLang="ru-RU" dirty="0">
              <a:solidFill>
                <a:schemeClr val="tx1"/>
              </a:solidFill>
              <a:latin typeface="Calibri" panose="020F0502020204030204" pitchFamily="34" charset="0"/>
            </a:rPr>
            <a:t>які тільки обтяжують технічну інвентаризацію</a:t>
          </a:r>
          <a:endParaRPr lang="uk-UA" dirty="0">
            <a:solidFill>
              <a:schemeClr val="tx1"/>
            </a:solidFill>
          </a:endParaRPr>
        </a:p>
      </dgm:t>
    </dgm:pt>
    <dgm:pt modelId="{02BDC4FF-AFFC-4C87-AE7E-C7F6E68E3BF5}" type="parTrans" cxnId="{47D25947-432C-4959-9671-981D7A281E69}">
      <dgm:prSet/>
      <dgm:spPr/>
      <dgm:t>
        <a:bodyPr/>
        <a:lstStyle/>
        <a:p>
          <a:endParaRPr lang="uk-UA"/>
        </a:p>
      </dgm:t>
    </dgm:pt>
    <dgm:pt modelId="{71CA2910-B23D-466E-BA5C-11015D54A50B}" type="sibTrans" cxnId="{47D25947-432C-4959-9671-981D7A281E69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uk-UA"/>
        </a:p>
      </dgm:t>
    </dgm:pt>
    <dgm:pt modelId="{EA9BE099-CF36-4DAA-BB52-164D63368218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b="1" dirty="0">
              <a:solidFill>
                <a:schemeClr val="tx1"/>
              </a:solidFill>
              <a:latin typeface="Calibri" panose="020F0502020204030204" pitchFamily="34" charset="0"/>
            </a:rPr>
            <a:t>Джерелом неправдивих відомостей </a:t>
          </a:r>
          <a:r>
            <a:rPr lang="uk-UA" altLang="ru-RU" dirty="0">
              <a:solidFill>
                <a:schemeClr val="tx1"/>
              </a:solidFill>
              <a:latin typeface="Calibri" panose="020F0502020204030204" pitchFamily="34" charset="0"/>
            </a:rPr>
            <a:t>про неіснуючі об</a:t>
          </a:r>
          <a:r>
            <a:rPr lang="en-US" altLang="ru-RU" dirty="0">
              <a:solidFill>
                <a:schemeClr val="tx1"/>
              </a:solidFill>
              <a:latin typeface="Calibri" panose="020F0502020204030204" pitchFamily="34" charset="0"/>
            </a:rPr>
            <a:t>’</a:t>
          </a:r>
          <a:r>
            <a:rPr lang="uk-UA" altLang="ru-RU" dirty="0" err="1">
              <a:solidFill>
                <a:schemeClr val="tx1"/>
              </a:solidFill>
              <a:latin typeface="Calibri" panose="020F0502020204030204" pitchFamily="34" charset="0"/>
            </a:rPr>
            <a:t>єкти</a:t>
          </a:r>
          <a:r>
            <a:rPr lang="uk-UA" altLang="ru-RU" dirty="0">
              <a:solidFill>
                <a:schemeClr val="tx1"/>
              </a:solidFill>
              <a:latin typeface="Calibri" panose="020F0502020204030204" pitchFamily="34" charset="0"/>
            </a:rPr>
            <a:t> нерухомого майна</a:t>
          </a:r>
          <a:endParaRPr lang="uk-UA" dirty="0">
            <a:solidFill>
              <a:schemeClr val="tx1"/>
            </a:solidFill>
          </a:endParaRPr>
        </a:p>
      </dgm:t>
    </dgm:pt>
    <dgm:pt modelId="{81C9BA8A-DC6E-4F03-BCAE-A00C09B5FCA3}" type="parTrans" cxnId="{BDC058DC-2D04-4A33-847B-6C030ABDE237}">
      <dgm:prSet/>
      <dgm:spPr/>
      <dgm:t>
        <a:bodyPr/>
        <a:lstStyle/>
        <a:p>
          <a:endParaRPr lang="uk-UA"/>
        </a:p>
      </dgm:t>
    </dgm:pt>
    <dgm:pt modelId="{0D7D4CFF-26A7-4083-9442-49310A2111E0}" type="sibTrans" cxnId="{BDC058DC-2D04-4A33-847B-6C030ABDE237}">
      <dgm:prSet/>
      <dgm:spPr/>
      <dgm:t>
        <a:bodyPr/>
        <a:lstStyle/>
        <a:p>
          <a:endParaRPr lang="uk-UA"/>
        </a:p>
      </dgm:t>
    </dgm:pt>
    <dgm:pt modelId="{6A90D48B-B19F-4CAE-B51E-BFF93F3A5CC9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b="1" dirty="0">
              <a:solidFill>
                <a:schemeClr val="tx1"/>
              </a:solidFill>
              <a:latin typeface="Calibri" panose="020F0502020204030204" pitchFamily="34" charset="0"/>
            </a:rPr>
            <a:t>Системою, при вдосконаленні якої не враховуються побажання користувачів</a:t>
          </a:r>
          <a:r>
            <a:rPr lang="uk-UA" altLang="ru-RU" dirty="0">
              <a:solidFill>
                <a:schemeClr val="tx1"/>
              </a:solidFill>
              <a:latin typeface="Calibri" panose="020F0502020204030204" pitchFamily="34" charset="0"/>
            </a:rPr>
            <a:t> </a:t>
          </a:r>
          <a:r>
            <a:rPr lang="uk-UA" altLang="ru-RU" b="1" dirty="0">
              <a:solidFill>
                <a:schemeClr val="tx1"/>
              </a:solidFill>
              <a:latin typeface="Calibri" panose="020F0502020204030204" pitchFamily="34" charset="0"/>
            </a:rPr>
            <a:t>та професійної спільноти</a:t>
          </a:r>
          <a:endParaRPr lang="uk-UA" dirty="0">
            <a:solidFill>
              <a:schemeClr val="tx1"/>
            </a:solidFill>
          </a:endParaRPr>
        </a:p>
      </dgm:t>
    </dgm:pt>
    <dgm:pt modelId="{C5DBD8C6-31B9-49E5-88F5-A623C5D39700}" type="parTrans" cxnId="{004F8D07-E407-47A6-BF8E-F5F94C6A41A9}">
      <dgm:prSet/>
      <dgm:spPr/>
      <dgm:t>
        <a:bodyPr/>
        <a:lstStyle/>
        <a:p>
          <a:endParaRPr lang="uk-UA"/>
        </a:p>
      </dgm:t>
    </dgm:pt>
    <dgm:pt modelId="{95547C0E-811A-44CB-A85F-BB6CDFC338FE}" type="sibTrans" cxnId="{004F8D07-E407-47A6-BF8E-F5F94C6A41A9}">
      <dgm:prSet/>
      <dgm:spPr/>
      <dgm:t>
        <a:bodyPr/>
        <a:lstStyle/>
        <a:p>
          <a:endParaRPr lang="uk-UA"/>
        </a:p>
      </dgm:t>
    </dgm:pt>
    <dgm:pt modelId="{3503DC1F-FD29-4C09-9709-3603D56ECF14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b="1" dirty="0">
              <a:solidFill>
                <a:schemeClr val="tx1"/>
              </a:solidFill>
              <a:latin typeface="Calibri" panose="020F0502020204030204" pitchFamily="34" charset="0"/>
            </a:rPr>
            <a:t>Базою даних надлишкових відомостей</a:t>
          </a:r>
          <a:r>
            <a:rPr lang="uk-UA" altLang="ru-RU" dirty="0">
              <a:solidFill>
                <a:schemeClr val="tx1"/>
              </a:solidFill>
              <a:latin typeface="Calibri" panose="020F0502020204030204" pitchFamily="34" charset="0"/>
            </a:rPr>
            <a:t>, які фактично не будуть потрібні користувачам</a:t>
          </a:r>
          <a:endParaRPr lang="uk-UA" dirty="0">
            <a:solidFill>
              <a:schemeClr val="tx1"/>
            </a:solidFill>
          </a:endParaRPr>
        </a:p>
      </dgm:t>
    </dgm:pt>
    <dgm:pt modelId="{4FFB08F2-13F3-4B78-834F-E9C020B1C493}" type="parTrans" cxnId="{B2741A60-AA07-40B6-9F43-AD73D98BBDAB}">
      <dgm:prSet/>
      <dgm:spPr/>
      <dgm:t>
        <a:bodyPr/>
        <a:lstStyle/>
        <a:p>
          <a:endParaRPr lang="uk-UA"/>
        </a:p>
      </dgm:t>
    </dgm:pt>
    <dgm:pt modelId="{0DF90D17-089F-4831-900D-F98053D901A9}" type="sibTrans" cxnId="{B2741A60-AA07-40B6-9F43-AD73D98BBDAB}">
      <dgm:prSet/>
      <dgm:spPr/>
      <dgm:t>
        <a:bodyPr/>
        <a:lstStyle/>
        <a:p>
          <a:endParaRPr lang="uk-UA"/>
        </a:p>
      </dgm:t>
    </dgm:pt>
    <dgm:pt modelId="{EA449E2F-95E9-484E-B24C-87CE514EC7DC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b="1" dirty="0">
              <a:solidFill>
                <a:schemeClr val="tx1"/>
              </a:solidFill>
              <a:latin typeface="Calibri" panose="020F0502020204030204" pitchFamily="34" charset="0"/>
            </a:rPr>
            <a:t>Базою даних у якій неможливо прослідкувати історію змін </a:t>
          </a:r>
          <a:r>
            <a:rPr lang="uk-UA" altLang="ru-RU" dirty="0">
              <a:solidFill>
                <a:schemeClr val="tx1"/>
              </a:solidFill>
              <a:latin typeface="Calibri" panose="020F0502020204030204" pitchFamily="34" charset="0"/>
            </a:rPr>
            <a:t>з об’єктом нерухомості</a:t>
          </a:r>
          <a:endParaRPr lang="uk-UA" dirty="0">
            <a:solidFill>
              <a:schemeClr val="tx1"/>
            </a:solidFill>
          </a:endParaRPr>
        </a:p>
      </dgm:t>
    </dgm:pt>
    <dgm:pt modelId="{B8C75789-06B2-4448-93D5-B5FCD0F5BDDD}" type="parTrans" cxnId="{1A8BC179-A64C-4CC6-844A-8B1E0777FCA6}">
      <dgm:prSet/>
      <dgm:spPr/>
      <dgm:t>
        <a:bodyPr/>
        <a:lstStyle/>
        <a:p>
          <a:endParaRPr lang="uk-UA"/>
        </a:p>
      </dgm:t>
    </dgm:pt>
    <dgm:pt modelId="{560A39BF-CF71-4A43-85B0-90647F1BA15B}" type="sibTrans" cxnId="{1A8BC179-A64C-4CC6-844A-8B1E0777FCA6}">
      <dgm:prSet/>
      <dgm:spPr/>
      <dgm:t>
        <a:bodyPr/>
        <a:lstStyle/>
        <a:p>
          <a:endParaRPr lang="uk-UA"/>
        </a:p>
      </dgm:t>
    </dgm:pt>
    <dgm:pt modelId="{E2494F27-9508-48C5-8781-F352C89D8181}" type="pres">
      <dgm:prSet presAssocID="{54B3D3BA-717F-460F-9E6D-71B8D23B83D0}" presName="Name0" presStyleCnt="0">
        <dgm:presLayoutVars>
          <dgm:chMax val="7"/>
          <dgm:chPref val="7"/>
          <dgm:dir/>
        </dgm:presLayoutVars>
      </dgm:prSet>
      <dgm:spPr/>
    </dgm:pt>
    <dgm:pt modelId="{04730DAB-E277-42B9-944E-E2E86C07A365}" type="pres">
      <dgm:prSet presAssocID="{54B3D3BA-717F-460F-9E6D-71B8D23B83D0}" presName="Name1" presStyleCnt="0"/>
      <dgm:spPr/>
    </dgm:pt>
    <dgm:pt modelId="{9DA9E09B-955D-4CA3-8231-41B19DF6974C}" type="pres">
      <dgm:prSet presAssocID="{54B3D3BA-717F-460F-9E6D-71B8D23B83D0}" presName="cycle" presStyleCnt="0"/>
      <dgm:spPr/>
    </dgm:pt>
    <dgm:pt modelId="{E143D87D-E155-4619-BCFF-9FFE2EC49DCC}" type="pres">
      <dgm:prSet presAssocID="{54B3D3BA-717F-460F-9E6D-71B8D23B83D0}" presName="srcNode" presStyleLbl="node1" presStyleIdx="0" presStyleCnt="5"/>
      <dgm:spPr/>
    </dgm:pt>
    <dgm:pt modelId="{433CCBA4-0038-42F3-90E7-6D6A2580CC9B}" type="pres">
      <dgm:prSet presAssocID="{54B3D3BA-717F-460F-9E6D-71B8D23B83D0}" presName="conn" presStyleLbl="parChTrans1D2" presStyleIdx="0" presStyleCnt="1"/>
      <dgm:spPr/>
    </dgm:pt>
    <dgm:pt modelId="{091545AC-EF44-43B1-A771-8FE48D894125}" type="pres">
      <dgm:prSet presAssocID="{54B3D3BA-717F-460F-9E6D-71B8D23B83D0}" presName="extraNode" presStyleLbl="node1" presStyleIdx="0" presStyleCnt="5"/>
      <dgm:spPr/>
    </dgm:pt>
    <dgm:pt modelId="{75A8FAC8-341B-4F0B-A066-685AE86C5A44}" type="pres">
      <dgm:prSet presAssocID="{54B3D3BA-717F-460F-9E6D-71B8D23B83D0}" presName="dstNode" presStyleLbl="node1" presStyleIdx="0" presStyleCnt="5"/>
      <dgm:spPr/>
    </dgm:pt>
    <dgm:pt modelId="{1B086B59-C34C-406C-B2BB-E4CB6709A6A2}" type="pres">
      <dgm:prSet presAssocID="{91918E24-7BE4-4147-A8E0-1D105AB72690}" presName="text_1" presStyleLbl="node1" presStyleIdx="0" presStyleCnt="5">
        <dgm:presLayoutVars>
          <dgm:bulletEnabled val="1"/>
        </dgm:presLayoutVars>
      </dgm:prSet>
      <dgm:spPr/>
    </dgm:pt>
    <dgm:pt modelId="{98397FF2-0734-4939-A913-2DE937A01A5F}" type="pres">
      <dgm:prSet presAssocID="{91918E24-7BE4-4147-A8E0-1D105AB72690}" presName="accent_1" presStyleCnt="0"/>
      <dgm:spPr/>
    </dgm:pt>
    <dgm:pt modelId="{085F9542-563A-46DF-AF3A-7CF98331D633}" type="pres">
      <dgm:prSet presAssocID="{91918E24-7BE4-4147-A8E0-1D105AB72690}" presName="accentRepeatNode" presStyleLbl="solidFgAcc1" presStyleIdx="0" presStyleCnt="5"/>
      <dgm:spPr>
        <a:solidFill>
          <a:schemeClr val="bg1">
            <a:lumMod val="95000"/>
          </a:schemeClr>
        </a:solidFill>
      </dgm:spPr>
    </dgm:pt>
    <dgm:pt modelId="{9EDC7C13-35C5-494B-8C0E-ED4070686862}" type="pres">
      <dgm:prSet presAssocID="{EA9BE099-CF36-4DAA-BB52-164D63368218}" presName="text_2" presStyleLbl="node1" presStyleIdx="1" presStyleCnt="5">
        <dgm:presLayoutVars>
          <dgm:bulletEnabled val="1"/>
        </dgm:presLayoutVars>
      </dgm:prSet>
      <dgm:spPr/>
    </dgm:pt>
    <dgm:pt modelId="{D88BAF50-F665-4C5F-BDEE-A85F015B60A6}" type="pres">
      <dgm:prSet presAssocID="{EA9BE099-CF36-4DAA-BB52-164D63368218}" presName="accent_2" presStyleCnt="0"/>
      <dgm:spPr/>
    </dgm:pt>
    <dgm:pt modelId="{F58B6B4C-B34B-4E57-9DA5-7506EA6470B9}" type="pres">
      <dgm:prSet presAssocID="{EA9BE099-CF36-4DAA-BB52-164D63368218}" presName="accentRepeatNode" presStyleLbl="solidFgAcc1" presStyleIdx="1" presStyleCnt="5"/>
      <dgm:spPr>
        <a:solidFill>
          <a:schemeClr val="bg1">
            <a:lumMod val="95000"/>
          </a:schemeClr>
        </a:solidFill>
      </dgm:spPr>
    </dgm:pt>
    <dgm:pt modelId="{B63FCCA7-7AA7-4BEE-A73D-FCC67C163062}" type="pres">
      <dgm:prSet presAssocID="{3503DC1F-FD29-4C09-9709-3603D56ECF14}" presName="text_3" presStyleLbl="node1" presStyleIdx="2" presStyleCnt="5">
        <dgm:presLayoutVars>
          <dgm:bulletEnabled val="1"/>
        </dgm:presLayoutVars>
      </dgm:prSet>
      <dgm:spPr/>
    </dgm:pt>
    <dgm:pt modelId="{16A9783E-5ED7-42F0-981B-E316E91FA6FE}" type="pres">
      <dgm:prSet presAssocID="{3503DC1F-FD29-4C09-9709-3603D56ECF14}" presName="accent_3" presStyleCnt="0"/>
      <dgm:spPr/>
    </dgm:pt>
    <dgm:pt modelId="{911C7CF6-4DD3-40CE-B487-BA286E362D87}" type="pres">
      <dgm:prSet presAssocID="{3503DC1F-FD29-4C09-9709-3603D56ECF14}" presName="accentRepeatNode" presStyleLbl="solidFgAcc1" presStyleIdx="2" presStyleCnt="5"/>
      <dgm:spPr>
        <a:solidFill>
          <a:schemeClr val="bg1">
            <a:lumMod val="95000"/>
          </a:schemeClr>
        </a:solidFill>
      </dgm:spPr>
    </dgm:pt>
    <dgm:pt modelId="{C671BA7E-1BA8-4C25-AEED-530553FB0048}" type="pres">
      <dgm:prSet presAssocID="{EA449E2F-95E9-484E-B24C-87CE514EC7DC}" presName="text_4" presStyleLbl="node1" presStyleIdx="3" presStyleCnt="5">
        <dgm:presLayoutVars>
          <dgm:bulletEnabled val="1"/>
        </dgm:presLayoutVars>
      </dgm:prSet>
      <dgm:spPr/>
    </dgm:pt>
    <dgm:pt modelId="{B34C3AF0-B0F2-4E77-A7F2-AED4C0C75376}" type="pres">
      <dgm:prSet presAssocID="{EA449E2F-95E9-484E-B24C-87CE514EC7DC}" presName="accent_4" presStyleCnt="0"/>
      <dgm:spPr/>
    </dgm:pt>
    <dgm:pt modelId="{E0ABD3EF-1DBE-41D5-8B59-5D8BD268323B}" type="pres">
      <dgm:prSet presAssocID="{EA449E2F-95E9-484E-B24C-87CE514EC7DC}" presName="accentRepeatNode" presStyleLbl="solidFgAcc1" presStyleIdx="3" presStyleCnt="5"/>
      <dgm:spPr>
        <a:solidFill>
          <a:schemeClr val="bg1">
            <a:lumMod val="95000"/>
          </a:schemeClr>
        </a:solidFill>
      </dgm:spPr>
    </dgm:pt>
    <dgm:pt modelId="{BB43DAB3-E6C5-4547-953C-FEC1CB9C2513}" type="pres">
      <dgm:prSet presAssocID="{6A90D48B-B19F-4CAE-B51E-BFF93F3A5CC9}" presName="text_5" presStyleLbl="node1" presStyleIdx="4" presStyleCnt="5">
        <dgm:presLayoutVars>
          <dgm:bulletEnabled val="1"/>
        </dgm:presLayoutVars>
      </dgm:prSet>
      <dgm:spPr/>
    </dgm:pt>
    <dgm:pt modelId="{14EC1190-1BAF-4D2D-9C56-955E4C11D9A2}" type="pres">
      <dgm:prSet presAssocID="{6A90D48B-B19F-4CAE-B51E-BFF93F3A5CC9}" presName="accent_5" presStyleCnt="0"/>
      <dgm:spPr/>
    </dgm:pt>
    <dgm:pt modelId="{DA375F21-4E71-4830-AE73-30A9828B3764}" type="pres">
      <dgm:prSet presAssocID="{6A90D48B-B19F-4CAE-B51E-BFF93F3A5CC9}" presName="accentRepeatNode" presStyleLbl="solidFgAcc1" presStyleIdx="4" presStyleCnt="5"/>
      <dgm:spPr>
        <a:solidFill>
          <a:schemeClr val="bg1">
            <a:lumMod val="95000"/>
          </a:schemeClr>
        </a:solidFill>
      </dgm:spPr>
    </dgm:pt>
  </dgm:ptLst>
  <dgm:cxnLst>
    <dgm:cxn modelId="{004F8D07-E407-47A6-BF8E-F5F94C6A41A9}" srcId="{54B3D3BA-717F-460F-9E6D-71B8D23B83D0}" destId="{6A90D48B-B19F-4CAE-B51E-BFF93F3A5CC9}" srcOrd="4" destOrd="0" parTransId="{C5DBD8C6-31B9-49E5-88F5-A623C5D39700}" sibTransId="{95547C0E-811A-44CB-A85F-BB6CDFC338FE}"/>
    <dgm:cxn modelId="{B2741A60-AA07-40B6-9F43-AD73D98BBDAB}" srcId="{54B3D3BA-717F-460F-9E6D-71B8D23B83D0}" destId="{3503DC1F-FD29-4C09-9709-3603D56ECF14}" srcOrd="2" destOrd="0" parTransId="{4FFB08F2-13F3-4B78-834F-E9C020B1C493}" sibTransId="{0DF90D17-089F-4831-900D-F98053D901A9}"/>
    <dgm:cxn modelId="{99BE0B42-09F2-48F2-970A-121327EF2353}" type="presOf" srcId="{71CA2910-B23D-466E-BA5C-11015D54A50B}" destId="{433CCBA4-0038-42F3-90E7-6D6A2580CC9B}" srcOrd="0" destOrd="0" presId="urn:microsoft.com/office/officeart/2008/layout/VerticalCurvedList"/>
    <dgm:cxn modelId="{47D25947-432C-4959-9671-981D7A281E69}" srcId="{54B3D3BA-717F-460F-9E6D-71B8D23B83D0}" destId="{91918E24-7BE4-4147-A8E0-1D105AB72690}" srcOrd="0" destOrd="0" parTransId="{02BDC4FF-AFFC-4C87-AE7E-C7F6E68E3BF5}" sibTransId="{71CA2910-B23D-466E-BA5C-11015D54A50B}"/>
    <dgm:cxn modelId="{C2D20959-2A31-4B2F-8741-791809324BCD}" type="presOf" srcId="{54B3D3BA-717F-460F-9E6D-71B8D23B83D0}" destId="{E2494F27-9508-48C5-8781-F352C89D8181}" srcOrd="0" destOrd="0" presId="urn:microsoft.com/office/officeart/2008/layout/VerticalCurvedList"/>
    <dgm:cxn modelId="{1A8BC179-A64C-4CC6-844A-8B1E0777FCA6}" srcId="{54B3D3BA-717F-460F-9E6D-71B8D23B83D0}" destId="{EA449E2F-95E9-484E-B24C-87CE514EC7DC}" srcOrd="3" destOrd="0" parTransId="{B8C75789-06B2-4448-93D5-B5FCD0F5BDDD}" sibTransId="{560A39BF-CF71-4A43-85B0-90647F1BA15B}"/>
    <dgm:cxn modelId="{94E8BA91-799B-4B22-8435-8500CAF83F8D}" type="presOf" srcId="{EA9BE099-CF36-4DAA-BB52-164D63368218}" destId="{9EDC7C13-35C5-494B-8C0E-ED4070686862}" srcOrd="0" destOrd="0" presId="urn:microsoft.com/office/officeart/2008/layout/VerticalCurvedList"/>
    <dgm:cxn modelId="{0651D5A1-36EF-408C-B4D0-31EF18CB7AF3}" type="presOf" srcId="{6A90D48B-B19F-4CAE-B51E-BFF93F3A5CC9}" destId="{BB43DAB3-E6C5-4547-953C-FEC1CB9C2513}" srcOrd="0" destOrd="0" presId="urn:microsoft.com/office/officeart/2008/layout/VerticalCurvedList"/>
    <dgm:cxn modelId="{E59588A9-8248-4ED1-B199-AC941C7B19F7}" type="presOf" srcId="{91918E24-7BE4-4147-A8E0-1D105AB72690}" destId="{1B086B59-C34C-406C-B2BB-E4CB6709A6A2}" srcOrd="0" destOrd="0" presId="urn:microsoft.com/office/officeart/2008/layout/VerticalCurvedList"/>
    <dgm:cxn modelId="{7752EBC0-CE4B-4B26-8034-576E4EF018DF}" type="presOf" srcId="{EA449E2F-95E9-484E-B24C-87CE514EC7DC}" destId="{C671BA7E-1BA8-4C25-AEED-530553FB0048}" srcOrd="0" destOrd="0" presId="urn:microsoft.com/office/officeart/2008/layout/VerticalCurvedList"/>
    <dgm:cxn modelId="{C4BD08C5-A1EF-4F65-9E63-941D635130CE}" type="presOf" srcId="{3503DC1F-FD29-4C09-9709-3603D56ECF14}" destId="{B63FCCA7-7AA7-4BEE-A73D-FCC67C163062}" srcOrd="0" destOrd="0" presId="urn:microsoft.com/office/officeart/2008/layout/VerticalCurvedList"/>
    <dgm:cxn modelId="{BDC058DC-2D04-4A33-847B-6C030ABDE237}" srcId="{54B3D3BA-717F-460F-9E6D-71B8D23B83D0}" destId="{EA9BE099-CF36-4DAA-BB52-164D63368218}" srcOrd="1" destOrd="0" parTransId="{81C9BA8A-DC6E-4F03-BCAE-A00C09B5FCA3}" sibTransId="{0D7D4CFF-26A7-4083-9442-49310A2111E0}"/>
    <dgm:cxn modelId="{A2A1030E-97F7-481C-BA79-6A3EBAD7B004}" type="presParOf" srcId="{E2494F27-9508-48C5-8781-F352C89D8181}" destId="{04730DAB-E277-42B9-944E-E2E86C07A365}" srcOrd="0" destOrd="0" presId="urn:microsoft.com/office/officeart/2008/layout/VerticalCurvedList"/>
    <dgm:cxn modelId="{8738BB61-BFBC-46B2-BE92-53105D4B456F}" type="presParOf" srcId="{04730DAB-E277-42B9-944E-E2E86C07A365}" destId="{9DA9E09B-955D-4CA3-8231-41B19DF6974C}" srcOrd="0" destOrd="0" presId="urn:microsoft.com/office/officeart/2008/layout/VerticalCurvedList"/>
    <dgm:cxn modelId="{C5ED58BC-D13C-46D8-A9E9-DC105BF6EF92}" type="presParOf" srcId="{9DA9E09B-955D-4CA3-8231-41B19DF6974C}" destId="{E143D87D-E155-4619-BCFF-9FFE2EC49DCC}" srcOrd="0" destOrd="0" presId="urn:microsoft.com/office/officeart/2008/layout/VerticalCurvedList"/>
    <dgm:cxn modelId="{52D896EF-F006-48D1-BB31-2CD007687027}" type="presParOf" srcId="{9DA9E09B-955D-4CA3-8231-41B19DF6974C}" destId="{433CCBA4-0038-42F3-90E7-6D6A2580CC9B}" srcOrd="1" destOrd="0" presId="urn:microsoft.com/office/officeart/2008/layout/VerticalCurvedList"/>
    <dgm:cxn modelId="{F675864E-2D25-425A-A297-C1A2147F222B}" type="presParOf" srcId="{9DA9E09B-955D-4CA3-8231-41B19DF6974C}" destId="{091545AC-EF44-43B1-A771-8FE48D894125}" srcOrd="2" destOrd="0" presId="urn:microsoft.com/office/officeart/2008/layout/VerticalCurvedList"/>
    <dgm:cxn modelId="{9E63E37C-8EDF-4D8F-BC57-D5883DD451D9}" type="presParOf" srcId="{9DA9E09B-955D-4CA3-8231-41B19DF6974C}" destId="{75A8FAC8-341B-4F0B-A066-685AE86C5A44}" srcOrd="3" destOrd="0" presId="urn:microsoft.com/office/officeart/2008/layout/VerticalCurvedList"/>
    <dgm:cxn modelId="{2E53FC9E-5AE4-4C04-A67E-B1041C5EA507}" type="presParOf" srcId="{04730DAB-E277-42B9-944E-E2E86C07A365}" destId="{1B086B59-C34C-406C-B2BB-E4CB6709A6A2}" srcOrd="1" destOrd="0" presId="urn:microsoft.com/office/officeart/2008/layout/VerticalCurvedList"/>
    <dgm:cxn modelId="{99F369DE-C160-4CF3-8FF1-82700BB08D84}" type="presParOf" srcId="{04730DAB-E277-42B9-944E-E2E86C07A365}" destId="{98397FF2-0734-4939-A913-2DE937A01A5F}" srcOrd="2" destOrd="0" presId="urn:microsoft.com/office/officeart/2008/layout/VerticalCurvedList"/>
    <dgm:cxn modelId="{30D2BDE7-ABCB-483F-8421-A6089990119B}" type="presParOf" srcId="{98397FF2-0734-4939-A913-2DE937A01A5F}" destId="{085F9542-563A-46DF-AF3A-7CF98331D633}" srcOrd="0" destOrd="0" presId="urn:microsoft.com/office/officeart/2008/layout/VerticalCurvedList"/>
    <dgm:cxn modelId="{56A5B25E-FBF5-4AD6-8897-BCC6405DEEB3}" type="presParOf" srcId="{04730DAB-E277-42B9-944E-E2E86C07A365}" destId="{9EDC7C13-35C5-494B-8C0E-ED4070686862}" srcOrd="3" destOrd="0" presId="urn:microsoft.com/office/officeart/2008/layout/VerticalCurvedList"/>
    <dgm:cxn modelId="{C9568B23-3354-4E15-8548-A4FC186ED4A1}" type="presParOf" srcId="{04730DAB-E277-42B9-944E-E2E86C07A365}" destId="{D88BAF50-F665-4C5F-BDEE-A85F015B60A6}" srcOrd="4" destOrd="0" presId="urn:microsoft.com/office/officeart/2008/layout/VerticalCurvedList"/>
    <dgm:cxn modelId="{99AFF1A9-92B9-4225-B6B3-11388CCD207E}" type="presParOf" srcId="{D88BAF50-F665-4C5F-BDEE-A85F015B60A6}" destId="{F58B6B4C-B34B-4E57-9DA5-7506EA6470B9}" srcOrd="0" destOrd="0" presId="urn:microsoft.com/office/officeart/2008/layout/VerticalCurvedList"/>
    <dgm:cxn modelId="{5273E946-77CE-4D8D-82E3-A94F9FD12AD7}" type="presParOf" srcId="{04730DAB-E277-42B9-944E-E2E86C07A365}" destId="{B63FCCA7-7AA7-4BEE-A73D-FCC67C163062}" srcOrd="5" destOrd="0" presId="urn:microsoft.com/office/officeart/2008/layout/VerticalCurvedList"/>
    <dgm:cxn modelId="{8EACE0A8-FCCD-4A13-A6A8-E2692B0E385D}" type="presParOf" srcId="{04730DAB-E277-42B9-944E-E2E86C07A365}" destId="{16A9783E-5ED7-42F0-981B-E316E91FA6FE}" srcOrd="6" destOrd="0" presId="urn:microsoft.com/office/officeart/2008/layout/VerticalCurvedList"/>
    <dgm:cxn modelId="{A77DFB08-BB80-4F32-B002-428A2DD6DC40}" type="presParOf" srcId="{16A9783E-5ED7-42F0-981B-E316E91FA6FE}" destId="{911C7CF6-4DD3-40CE-B487-BA286E362D87}" srcOrd="0" destOrd="0" presId="urn:microsoft.com/office/officeart/2008/layout/VerticalCurvedList"/>
    <dgm:cxn modelId="{4B0529F7-9419-4E27-A7B6-33303671907E}" type="presParOf" srcId="{04730DAB-E277-42B9-944E-E2E86C07A365}" destId="{C671BA7E-1BA8-4C25-AEED-530553FB0048}" srcOrd="7" destOrd="0" presId="urn:microsoft.com/office/officeart/2008/layout/VerticalCurvedList"/>
    <dgm:cxn modelId="{2DE9DB6E-68E7-49AA-9F40-4487683317A1}" type="presParOf" srcId="{04730DAB-E277-42B9-944E-E2E86C07A365}" destId="{B34C3AF0-B0F2-4E77-A7F2-AED4C0C75376}" srcOrd="8" destOrd="0" presId="urn:microsoft.com/office/officeart/2008/layout/VerticalCurvedList"/>
    <dgm:cxn modelId="{8D9453B4-3496-4A64-870F-88810DD5C6CE}" type="presParOf" srcId="{B34C3AF0-B0F2-4E77-A7F2-AED4C0C75376}" destId="{E0ABD3EF-1DBE-41D5-8B59-5D8BD268323B}" srcOrd="0" destOrd="0" presId="urn:microsoft.com/office/officeart/2008/layout/VerticalCurvedList"/>
    <dgm:cxn modelId="{81F11BAA-E112-4903-9CDA-AE5F0C64C6F6}" type="presParOf" srcId="{04730DAB-E277-42B9-944E-E2E86C07A365}" destId="{BB43DAB3-E6C5-4547-953C-FEC1CB9C2513}" srcOrd="9" destOrd="0" presId="urn:microsoft.com/office/officeart/2008/layout/VerticalCurvedList"/>
    <dgm:cxn modelId="{8D102DDF-11F3-472F-90BA-38596B6A2BEF}" type="presParOf" srcId="{04730DAB-E277-42B9-944E-E2E86C07A365}" destId="{14EC1190-1BAF-4D2D-9C56-955E4C11D9A2}" srcOrd="10" destOrd="0" presId="urn:microsoft.com/office/officeart/2008/layout/VerticalCurvedList"/>
    <dgm:cxn modelId="{B9B0E9D6-7471-46A5-B23C-943CFEEF4F6E}" type="presParOf" srcId="{14EC1190-1BAF-4D2D-9C56-955E4C11D9A2}" destId="{DA375F21-4E71-4830-AE73-30A9828B376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A32873-E1C2-4755-9BA8-5A13173F82D4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9A72FDAD-5F1F-49C1-8C54-5FB2DC48A01D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dirty="0">
              <a:solidFill>
                <a:schemeClr val="tx1"/>
              </a:solidFill>
            </a:rPr>
            <a:t>формує політику щодо створення та розвитку електронної системи для інвентаризаторів</a:t>
          </a:r>
          <a:endParaRPr lang="uk-UA" dirty="0">
            <a:solidFill>
              <a:schemeClr val="tx1"/>
            </a:solidFill>
          </a:endParaRPr>
        </a:p>
      </dgm:t>
    </dgm:pt>
    <dgm:pt modelId="{93FB85BC-9BB9-4F6A-9032-EE35C5C3583F}" type="parTrans" cxnId="{ED83A310-57BF-4D3D-97D4-C23AE23054F3}">
      <dgm:prSet/>
      <dgm:spPr/>
      <dgm:t>
        <a:bodyPr/>
        <a:lstStyle/>
        <a:p>
          <a:endParaRPr lang="uk-UA"/>
        </a:p>
      </dgm:t>
    </dgm:pt>
    <dgm:pt modelId="{E80A04B1-0752-4A02-A359-7E91CA7DCEAA}" type="sibTrans" cxnId="{ED83A310-57BF-4D3D-97D4-C23AE23054F3}">
      <dgm:prSet/>
      <dgm:spPr/>
      <dgm:t>
        <a:bodyPr/>
        <a:lstStyle/>
        <a:p>
          <a:endParaRPr lang="uk-UA"/>
        </a:p>
      </dgm:t>
    </dgm:pt>
    <dgm:pt modelId="{E6560EE3-226B-413E-BE2C-3DF56CD0649C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dirty="0">
              <a:solidFill>
                <a:schemeClr val="tx1"/>
              </a:solidFill>
            </a:rPr>
            <a:t>є адміністратором електронної системи для інвентаризаторів</a:t>
          </a:r>
          <a:endParaRPr lang="uk-UA" dirty="0">
            <a:solidFill>
              <a:schemeClr val="tx1"/>
            </a:solidFill>
          </a:endParaRPr>
        </a:p>
      </dgm:t>
    </dgm:pt>
    <dgm:pt modelId="{CADB9D4E-0410-44D0-AD4A-12A5879C2C52}" type="parTrans" cxnId="{C726C6E4-67D9-44B1-88C4-1973C1F64923}">
      <dgm:prSet/>
      <dgm:spPr/>
      <dgm:t>
        <a:bodyPr/>
        <a:lstStyle/>
        <a:p>
          <a:endParaRPr lang="uk-UA"/>
        </a:p>
      </dgm:t>
    </dgm:pt>
    <dgm:pt modelId="{6D9DC630-08B3-42CC-B81A-B83BCB6CB54D}" type="sibTrans" cxnId="{C726C6E4-67D9-44B1-88C4-1973C1F64923}">
      <dgm:prSet/>
      <dgm:spPr/>
      <dgm:t>
        <a:bodyPr/>
        <a:lstStyle/>
        <a:p>
          <a:endParaRPr lang="uk-UA"/>
        </a:p>
      </dgm:t>
    </dgm:pt>
    <dgm:pt modelId="{F284A063-AED7-4411-A198-2515EF0CF91B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dirty="0">
              <a:solidFill>
                <a:schemeClr val="tx1"/>
              </a:solidFill>
            </a:rPr>
            <a:t>є адміністратором містобудівного кадастру державного рівня, який працюватиме з електронними даними</a:t>
          </a:r>
          <a:endParaRPr lang="uk-UA" dirty="0">
            <a:solidFill>
              <a:schemeClr val="tx1"/>
            </a:solidFill>
          </a:endParaRPr>
        </a:p>
      </dgm:t>
    </dgm:pt>
    <dgm:pt modelId="{327CC497-9C03-49B7-BF7C-CA332618CCBF}" type="parTrans" cxnId="{469031FD-30DD-4F4F-842F-9EC8FDFA6DC0}">
      <dgm:prSet/>
      <dgm:spPr/>
      <dgm:t>
        <a:bodyPr/>
        <a:lstStyle/>
        <a:p>
          <a:endParaRPr lang="uk-UA"/>
        </a:p>
      </dgm:t>
    </dgm:pt>
    <dgm:pt modelId="{5D462C3C-1C92-4C35-89B8-F869124D7152}" type="sibTrans" cxnId="{469031FD-30DD-4F4F-842F-9EC8FDFA6DC0}">
      <dgm:prSet/>
      <dgm:spPr/>
      <dgm:t>
        <a:bodyPr/>
        <a:lstStyle/>
        <a:p>
          <a:endParaRPr lang="uk-UA"/>
        </a:p>
      </dgm:t>
    </dgm:pt>
    <dgm:pt modelId="{CFDB0C14-9A31-4E36-8BF8-911ACCD697EB}" type="pres">
      <dgm:prSet presAssocID="{EDA32873-E1C2-4755-9BA8-5A13173F82D4}" presName="Name0" presStyleCnt="0">
        <dgm:presLayoutVars>
          <dgm:dir/>
          <dgm:resizeHandles val="exact"/>
        </dgm:presLayoutVars>
      </dgm:prSet>
      <dgm:spPr/>
    </dgm:pt>
    <dgm:pt modelId="{6B7A3375-F491-448D-B285-08B0F263721E}" type="pres">
      <dgm:prSet presAssocID="{EDA32873-E1C2-4755-9BA8-5A13173F82D4}" presName="bkgdShp" presStyleLbl="alignAccFollowNode1" presStyleIdx="0" presStyleCnt="1"/>
      <dgm:spPr/>
    </dgm:pt>
    <dgm:pt modelId="{845F65E1-2972-4D23-9D71-5F122F675C6A}" type="pres">
      <dgm:prSet presAssocID="{EDA32873-E1C2-4755-9BA8-5A13173F82D4}" presName="linComp" presStyleCnt="0"/>
      <dgm:spPr/>
    </dgm:pt>
    <dgm:pt modelId="{C0584340-D7CA-4908-BAA3-D9BCF4EBA2DF}" type="pres">
      <dgm:prSet presAssocID="{9A72FDAD-5F1F-49C1-8C54-5FB2DC48A01D}" presName="compNode" presStyleCnt="0"/>
      <dgm:spPr/>
    </dgm:pt>
    <dgm:pt modelId="{60EE0DFE-68B0-47DD-93C3-418C66087261}" type="pres">
      <dgm:prSet presAssocID="{9A72FDAD-5F1F-49C1-8C54-5FB2DC48A01D}" presName="node" presStyleLbl="node1" presStyleIdx="0" presStyleCnt="3">
        <dgm:presLayoutVars>
          <dgm:bulletEnabled val="1"/>
        </dgm:presLayoutVars>
      </dgm:prSet>
      <dgm:spPr/>
    </dgm:pt>
    <dgm:pt modelId="{0C8E0E00-4E10-47BC-AE2E-914525A1DDD4}" type="pres">
      <dgm:prSet presAssocID="{9A72FDAD-5F1F-49C1-8C54-5FB2DC48A01D}" presName="invisiNode" presStyleLbl="node1" presStyleIdx="0" presStyleCnt="3"/>
      <dgm:spPr/>
    </dgm:pt>
    <dgm:pt modelId="{435F5072-F2F2-444A-B42C-67A2125C7497}" type="pres">
      <dgm:prSet presAssocID="{9A72FDAD-5F1F-49C1-8C54-5FB2DC48A01D}" presName="imagNode" presStyleLbl="fgImgPlace1" presStyleIdx="0" presStyleCnt="3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3545" r="23545"/>
          </a:stretch>
        </a:blipFill>
      </dgm:spPr>
    </dgm:pt>
    <dgm:pt modelId="{6FE55BA1-B835-4155-8950-EEB45DE70A50}" type="pres">
      <dgm:prSet presAssocID="{E80A04B1-0752-4A02-A359-7E91CA7DCEAA}" presName="sibTrans" presStyleLbl="sibTrans2D1" presStyleIdx="0" presStyleCnt="0"/>
      <dgm:spPr/>
    </dgm:pt>
    <dgm:pt modelId="{C4BFC3F7-F082-4DB2-A553-0B41E7E82C29}" type="pres">
      <dgm:prSet presAssocID="{E6560EE3-226B-413E-BE2C-3DF56CD0649C}" presName="compNode" presStyleCnt="0"/>
      <dgm:spPr/>
    </dgm:pt>
    <dgm:pt modelId="{0C5C8AA6-10C9-4119-9C22-4D2146F57977}" type="pres">
      <dgm:prSet presAssocID="{E6560EE3-226B-413E-BE2C-3DF56CD0649C}" presName="node" presStyleLbl="node1" presStyleIdx="1" presStyleCnt="3">
        <dgm:presLayoutVars>
          <dgm:bulletEnabled val="1"/>
        </dgm:presLayoutVars>
      </dgm:prSet>
      <dgm:spPr/>
    </dgm:pt>
    <dgm:pt modelId="{B2D7393B-D84F-4371-87E5-44629B2823AB}" type="pres">
      <dgm:prSet presAssocID="{E6560EE3-226B-413E-BE2C-3DF56CD0649C}" presName="invisiNode" presStyleLbl="node1" presStyleIdx="1" presStyleCnt="3"/>
      <dgm:spPr/>
    </dgm:pt>
    <dgm:pt modelId="{63D9DD8D-B1EE-4598-8794-32BB5C706FAB}" type="pres">
      <dgm:prSet presAssocID="{E6560EE3-226B-413E-BE2C-3DF56CD0649C}" presName="imagNode" presStyleLbl="fgImgPlace1" presStyleIdx="1" presStyleCnt="3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6672" r="16672"/>
          </a:stretch>
        </a:blipFill>
      </dgm:spPr>
    </dgm:pt>
    <dgm:pt modelId="{5561C7DE-0F47-4AB2-A9AB-FB0CB31DD180}" type="pres">
      <dgm:prSet presAssocID="{6D9DC630-08B3-42CC-B81A-B83BCB6CB54D}" presName="sibTrans" presStyleLbl="sibTrans2D1" presStyleIdx="0" presStyleCnt="0"/>
      <dgm:spPr/>
    </dgm:pt>
    <dgm:pt modelId="{3ED20B45-1B76-43CC-83BD-DDAC9B194351}" type="pres">
      <dgm:prSet presAssocID="{F284A063-AED7-4411-A198-2515EF0CF91B}" presName="compNode" presStyleCnt="0"/>
      <dgm:spPr/>
    </dgm:pt>
    <dgm:pt modelId="{92AB676E-9D7A-41B8-A534-75D31A750DF5}" type="pres">
      <dgm:prSet presAssocID="{F284A063-AED7-4411-A198-2515EF0CF91B}" presName="node" presStyleLbl="node1" presStyleIdx="2" presStyleCnt="3">
        <dgm:presLayoutVars>
          <dgm:bulletEnabled val="1"/>
        </dgm:presLayoutVars>
      </dgm:prSet>
      <dgm:spPr/>
    </dgm:pt>
    <dgm:pt modelId="{A23A2E1C-8F7C-4767-8A4B-4EF7F7F265D3}" type="pres">
      <dgm:prSet presAssocID="{F284A063-AED7-4411-A198-2515EF0CF91B}" presName="invisiNode" presStyleLbl="node1" presStyleIdx="2" presStyleCnt="3"/>
      <dgm:spPr/>
    </dgm:pt>
    <dgm:pt modelId="{0D977E03-EDCA-488F-9E9B-1464A68BD58D}" type="pres">
      <dgm:prSet presAssocID="{F284A063-AED7-4411-A198-2515EF0CF91B}" presName="imagNode" presStyleLbl="fgImgPlace1" presStyleIdx="2" presStyleCnt="3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3107" r="13107"/>
          </a:stretch>
        </a:blipFill>
      </dgm:spPr>
    </dgm:pt>
  </dgm:ptLst>
  <dgm:cxnLst>
    <dgm:cxn modelId="{ED83A310-57BF-4D3D-97D4-C23AE23054F3}" srcId="{EDA32873-E1C2-4755-9BA8-5A13173F82D4}" destId="{9A72FDAD-5F1F-49C1-8C54-5FB2DC48A01D}" srcOrd="0" destOrd="0" parTransId="{93FB85BC-9BB9-4F6A-9032-EE35C5C3583F}" sibTransId="{E80A04B1-0752-4A02-A359-7E91CA7DCEAA}"/>
    <dgm:cxn modelId="{C93A8376-C775-4563-B9C3-5D2EB9EF14FA}" type="presOf" srcId="{EDA32873-E1C2-4755-9BA8-5A13173F82D4}" destId="{CFDB0C14-9A31-4E36-8BF8-911ACCD697EB}" srcOrd="0" destOrd="0" presId="urn:microsoft.com/office/officeart/2005/8/layout/pList2"/>
    <dgm:cxn modelId="{8AA7999D-FFE7-4D30-A4D2-58665BB702FF}" type="presOf" srcId="{E6560EE3-226B-413E-BE2C-3DF56CD0649C}" destId="{0C5C8AA6-10C9-4119-9C22-4D2146F57977}" srcOrd="0" destOrd="0" presId="urn:microsoft.com/office/officeart/2005/8/layout/pList2"/>
    <dgm:cxn modelId="{DEC4449F-AD63-4A16-A5B3-499653A683F8}" type="presOf" srcId="{F284A063-AED7-4411-A198-2515EF0CF91B}" destId="{92AB676E-9D7A-41B8-A534-75D31A750DF5}" srcOrd="0" destOrd="0" presId="urn:microsoft.com/office/officeart/2005/8/layout/pList2"/>
    <dgm:cxn modelId="{46AFE5A2-BCE1-405D-926F-8FB5F58F0ADB}" type="presOf" srcId="{E80A04B1-0752-4A02-A359-7E91CA7DCEAA}" destId="{6FE55BA1-B835-4155-8950-EEB45DE70A50}" srcOrd="0" destOrd="0" presId="urn:microsoft.com/office/officeart/2005/8/layout/pList2"/>
    <dgm:cxn modelId="{C726C6E4-67D9-44B1-88C4-1973C1F64923}" srcId="{EDA32873-E1C2-4755-9BA8-5A13173F82D4}" destId="{E6560EE3-226B-413E-BE2C-3DF56CD0649C}" srcOrd="1" destOrd="0" parTransId="{CADB9D4E-0410-44D0-AD4A-12A5879C2C52}" sibTransId="{6D9DC630-08B3-42CC-B81A-B83BCB6CB54D}"/>
    <dgm:cxn modelId="{5A3E83E6-B861-40E7-86E3-A4B9428C1B2D}" type="presOf" srcId="{9A72FDAD-5F1F-49C1-8C54-5FB2DC48A01D}" destId="{60EE0DFE-68B0-47DD-93C3-418C66087261}" srcOrd="0" destOrd="0" presId="urn:microsoft.com/office/officeart/2005/8/layout/pList2"/>
    <dgm:cxn modelId="{974E4EFA-97F4-447B-B2F5-EF5B1E10862A}" type="presOf" srcId="{6D9DC630-08B3-42CC-B81A-B83BCB6CB54D}" destId="{5561C7DE-0F47-4AB2-A9AB-FB0CB31DD180}" srcOrd="0" destOrd="0" presId="urn:microsoft.com/office/officeart/2005/8/layout/pList2"/>
    <dgm:cxn modelId="{469031FD-30DD-4F4F-842F-9EC8FDFA6DC0}" srcId="{EDA32873-E1C2-4755-9BA8-5A13173F82D4}" destId="{F284A063-AED7-4411-A198-2515EF0CF91B}" srcOrd="2" destOrd="0" parTransId="{327CC497-9C03-49B7-BF7C-CA332618CCBF}" sibTransId="{5D462C3C-1C92-4C35-89B8-F869124D7152}"/>
    <dgm:cxn modelId="{05973198-8B38-415C-A1DD-B2F77B6F113F}" type="presParOf" srcId="{CFDB0C14-9A31-4E36-8BF8-911ACCD697EB}" destId="{6B7A3375-F491-448D-B285-08B0F263721E}" srcOrd="0" destOrd="0" presId="urn:microsoft.com/office/officeart/2005/8/layout/pList2"/>
    <dgm:cxn modelId="{B1DF7FA7-8BE6-4665-9F91-0E86572A8270}" type="presParOf" srcId="{CFDB0C14-9A31-4E36-8BF8-911ACCD697EB}" destId="{845F65E1-2972-4D23-9D71-5F122F675C6A}" srcOrd="1" destOrd="0" presId="urn:microsoft.com/office/officeart/2005/8/layout/pList2"/>
    <dgm:cxn modelId="{F81BDE54-E1E3-46C0-881E-D5830FEA0EA7}" type="presParOf" srcId="{845F65E1-2972-4D23-9D71-5F122F675C6A}" destId="{C0584340-D7CA-4908-BAA3-D9BCF4EBA2DF}" srcOrd="0" destOrd="0" presId="urn:microsoft.com/office/officeart/2005/8/layout/pList2"/>
    <dgm:cxn modelId="{8ADA9358-C230-4FF3-9A2C-7F62FC06DD39}" type="presParOf" srcId="{C0584340-D7CA-4908-BAA3-D9BCF4EBA2DF}" destId="{60EE0DFE-68B0-47DD-93C3-418C66087261}" srcOrd="0" destOrd="0" presId="urn:microsoft.com/office/officeart/2005/8/layout/pList2"/>
    <dgm:cxn modelId="{7EB9C0DE-1C55-496D-B4F4-10F05441C5AD}" type="presParOf" srcId="{C0584340-D7CA-4908-BAA3-D9BCF4EBA2DF}" destId="{0C8E0E00-4E10-47BC-AE2E-914525A1DDD4}" srcOrd="1" destOrd="0" presId="urn:microsoft.com/office/officeart/2005/8/layout/pList2"/>
    <dgm:cxn modelId="{DCA8B6E0-DF3D-43C0-B50A-63ACDEADEC4C}" type="presParOf" srcId="{C0584340-D7CA-4908-BAA3-D9BCF4EBA2DF}" destId="{435F5072-F2F2-444A-B42C-67A2125C7497}" srcOrd="2" destOrd="0" presId="urn:microsoft.com/office/officeart/2005/8/layout/pList2"/>
    <dgm:cxn modelId="{C5DF24B6-5102-4B43-8432-1FBFCF348E85}" type="presParOf" srcId="{845F65E1-2972-4D23-9D71-5F122F675C6A}" destId="{6FE55BA1-B835-4155-8950-EEB45DE70A50}" srcOrd="1" destOrd="0" presId="urn:microsoft.com/office/officeart/2005/8/layout/pList2"/>
    <dgm:cxn modelId="{3928D6B0-E9A5-44D0-90C6-5354876414CA}" type="presParOf" srcId="{845F65E1-2972-4D23-9D71-5F122F675C6A}" destId="{C4BFC3F7-F082-4DB2-A553-0B41E7E82C29}" srcOrd="2" destOrd="0" presId="urn:microsoft.com/office/officeart/2005/8/layout/pList2"/>
    <dgm:cxn modelId="{FFA30FDE-ED1E-4118-A823-F0B138A996D3}" type="presParOf" srcId="{C4BFC3F7-F082-4DB2-A553-0B41E7E82C29}" destId="{0C5C8AA6-10C9-4119-9C22-4D2146F57977}" srcOrd="0" destOrd="0" presId="urn:microsoft.com/office/officeart/2005/8/layout/pList2"/>
    <dgm:cxn modelId="{71D67ADE-8C25-4F3E-833E-220ED9AFDD0F}" type="presParOf" srcId="{C4BFC3F7-F082-4DB2-A553-0B41E7E82C29}" destId="{B2D7393B-D84F-4371-87E5-44629B2823AB}" srcOrd="1" destOrd="0" presId="urn:microsoft.com/office/officeart/2005/8/layout/pList2"/>
    <dgm:cxn modelId="{B28FB727-2C53-46EA-86F9-EB3DC25DBF3B}" type="presParOf" srcId="{C4BFC3F7-F082-4DB2-A553-0B41E7E82C29}" destId="{63D9DD8D-B1EE-4598-8794-32BB5C706FAB}" srcOrd="2" destOrd="0" presId="urn:microsoft.com/office/officeart/2005/8/layout/pList2"/>
    <dgm:cxn modelId="{EE8EF77E-26DC-491B-806C-34A3DC90ADF8}" type="presParOf" srcId="{845F65E1-2972-4D23-9D71-5F122F675C6A}" destId="{5561C7DE-0F47-4AB2-A9AB-FB0CB31DD180}" srcOrd="3" destOrd="0" presId="urn:microsoft.com/office/officeart/2005/8/layout/pList2"/>
    <dgm:cxn modelId="{FD44B926-C87A-40A2-A339-7DA89B40A9DE}" type="presParOf" srcId="{845F65E1-2972-4D23-9D71-5F122F675C6A}" destId="{3ED20B45-1B76-43CC-83BD-DDAC9B194351}" srcOrd="4" destOrd="0" presId="urn:microsoft.com/office/officeart/2005/8/layout/pList2"/>
    <dgm:cxn modelId="{E62A9908-D95A-4753-8598-563AAAC76442}" type="presParOf" srcId="{3ED20B45-1B76-43CC-83BD-DDAC9B194351}" destId="{92AB676E-9D7A-41B8-A534-75D31A750DF5}" srcOrd="0" destOrd="0" presId="urn:microsoft.com/office/officeart/2005/8/layout/pList2"/>
    <dgm:cxn modelId="{77447D6F-BFFF-411D-9839-DCE04627BC24}" type="presParOf" srcId="{3ED20B45-1B76-43CC-83BD-DDAC9B194351}" destId="{A23A2E1C-8F7C-4767-8A4B-4EF7F7F265D3}" srcOrd="1" destOrd="0" presId="urn:microsoft.com/office/officeart/2005/8/layout/pList2"/>
    <dgm:cxn modelId="{F1C22625-BBFA-4B8A-B265-7CBF325CBFA9}" type="presParOf" srcId="{3ED20B45-1B76-43CC-83BD-DDAC9B194351}" destId="{0D977E03-EDCA-488F-9E9B-1464A68BD58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C70C87-53C3-4AAF-897E-B794653D5D5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D79E006-0E32-4614-9806-1856AB15B208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b="1" dirty="0">
              <a:solidFill>
                <a:schemeClr val="tx1"/>
              </a:solidFill>
              <a:latin typeface="+mj-lt"/>
            </a:rPr>
            <a:t>Повинна зберігати та відображати історію змін</a:t>
          </a:r>
          <a:r>
            <a:rPr lang="uk-UA" altLang="ru-RU" dirty="0">
              <a:solidFill>
                <a:schemeClr val="tx1"/>
              </a:solidFill>
              <a:latin typeface="+mj-lt"/>
            </a:rPr>
            <a:t> з об’єктом нерухомості</a:t>
          </a:r>
          <a:endParaRPr lang="uk-UA" dirty="0">
            <a:solidFill>
              <a:schemeClr val="tx1"/>
            </a:solidFill>
          </a:endParaRPr>
        </a:p>
      </dgm:t>
    </dgm:pt>
    <dgm:pt modelId="{67A5A37F-AD5D-4BDF-B02D-3778E0A4E51D}" type="parTrans" cxnId="{0158F7E9-F052-4315-AF02-BA5CA659873F}">
      <dgm:prSet/>
      <dgm:spPr/>
      <dgm:t>
        <a:bodyPr/>
        <a:lstStyle/>
        <a:p>
          <a:endParaRPr lang="uk-UA"/>
        </a:p>
      </dgm:t>
    </dgm:pt>
    <dgm:pt modelId="{8E477D85-B18D-4B37-8E78-635117DD1152}" type="sibTrans" cxnId="{0158F7E9-F052-4315-AF02-BA5CA659873F}">
      <dgm:prSet/>
      <dgm:spPr/>
      <dgm:t>
        <a:bodyPr/>
        <a:lstStyle/>
        <a:p>
          <a:endParaRPr lang="uk-UA"/>
        </a:p>
      </dgm:t>
    </dgm:pt>
    <dgm:pt modelId="{4013999B-EB4B-4ACE-9EE3-23823E990269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b="1" dirty="0">
              <a:solidFill>
                <a:schemeClr val="tx1"/>
              </a:solidFill>
              <a:latin typeface="+mj-lt"/>
            </a:rPr>
            <a:t>Повинна дозволяти завантажувати архітектурні проекти будівель </a:t>
          </a:r>
          <a:r>
            <a:rPr lang="uk-UA" altLang="ru-RU" dirty="0">
              <a:solidFill>
                <a:schemeClr val="tx1"/>
              </a:solidFill>
              <a:latin typeface="+mj-lt"/>
            </a:rPr>
            <a:t>на етапі їх будівництва</a:t>
          </a:r>
          <a:endParaRPr lang="uk-UA" dirty="0">
            <a:solidFill>
              <a:schemeClr val="tx1"/>
            </a:solidFill>
          </a:endParaRPr>
        </a:p>
      </dgm:t>
    </dgm:pt>
    <dgm:pt modelId="{4E7024AD-7DF6-4D9D-8188-1DA39FB8DEEB}" type="parTrans" cxnId="{745D9698-CC11-471E-AB2B-9D815BB8E6F8}">
      <dgm:prSet/>
      <dgm:spPr/>
      <dgm:t>
        <a:bodyPr/>
        <a:lstStyle/>
        <a:p>
          <a:endParaRPr lang="uk-UA"/>
        </a:p>
      </dgm:t>
    </dgm:pt>
    <dgm:pt modelId="{C4BE6524-3B47-4BE7-952A-94492D59FD1D}" type="sibTrans" cxnId="{745D9698-CC11-471E-AB2B-9D815BB8E6F8}">
      <dgm:prSet/>
      <dgm:spPr/>
      <dgm:t>
        <a:bodyPr/>
        <a:lstStyle/>
        <a:p>
          <a:endParaRPr lang="uk-UA"/>
        </a:p>
      </dgm:t>
    </dgm:pt>
    <dgm:pt modelId="{95C8D277-1B99-4AEB-A213-756AE1A8F6C0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dirty="0">
              <a:solidFill>
                <a:schemeClr val="tx1"/>
              </a:solidFill>
              <a:latin typeface="+mj-lt"/>
            </a:rPr>
            <a:t>Вимоги до електронних документів </a:t>
          </a:r>
          <a:r>
            <a:rPr lang="uk-UA" altLang="ru-RU" b="1" dirty="0">
              <a:solidFill>
                <a:schemeClr val="tx1"/>
              </a:solidFill>
              <a:latin typeface="+mj-lt"/>
            </a:rPr>
            <a:t>повинні врахувати специфікації </a:t>
          </a:r>
          <a:r>
            <a:rPr lang="en-US" altLang="ru-RU" b="1" dirty="0">
              <a:solidFill>
                <a:schemeClr val="tx1"/>
              </a:solidFill>
              <a:latin typeface="+mj-lt"/>
            </a:rPr>
            <a:t>Inspire</a:t>
          </a:r>
          <a:r>
            <a:rPr lang="en-US" altLang="ru-RU" dirty="0">
              <a:solidFill>
                <a:schemeClr val="tx1"/>
              </a:solidFill>
              <a:latin typeface="+mj-lt"/>
            </a:rPr>
            <a:t> </a:t>
          </a:r>
          <a:r>
            <a:rPr lang="uk-UA" altLang="ru-RU" dirty="0">
              <a:solidFill>
                <a:schemeClr val="tx1"/>
              </a:solidFill>
              <a:latin typeface="+mj-lt"/>
            </a:rPr>
            <a:t>про будівлі та адреси</a:t>
          </a:r>
          <a:endParaRPr lang="uk-UA" dirty="0">
            <a:solidFill>
              <a:schemeClr val="tx1"/>
            </a:solidFill>
          </a:endParaRPr>
        </a:p>
      </dgm:t>
    </dgm:pt>
    <dgm:pt modelId="{38B43CB6-64EA-4B93-8D24-58BA0C4FFF74}" type="parTrans" cxnId="{325F67D3-4059-46E3-8547-A221F0394600}">
      <dgm:prSet/>
      <dgm:spPr/>
      <dgm:t>
        <a:bodyPr/>
        <a:lstStyle/>
        <a:p>
          <a:endParaRPr lang="uk-UA"/>
        </a:p>
      </dgm:t>
    </dgm:pt>
    <dgm:pt modelId="{C1FF5992-776B-4ACD-A499-B6D96CDD6A8E}" type="sibTrans" cxnId="{325F67D3-4059-46E3-8547-A221F0394600}">
      <dgm:prSet/>
      <dgm:spPr/>
      <dgm:t>
        <a:bodyPr/>
        <a:lstStyle/>
        <a:p>
          <a:endParaRPr lang="uk-UA"/>
        </a:p>
      </dgm:t>
    </dgm:pt>
    <dgm:pt modelId="{E1B2A3A0-6000-408B-8925-8A3D5EB00D58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dirty="0">
              <a:solidFill>
                <a:schemeClr val="tx1"/>
              </a:solidFill>
              <a:latin typeface="+mj-lt"/>
            </a:rPr>
            <a:t>Потрібно </a:t>
          </a:r>
          <a:r>
            <a:rPr lang="uk-UA" altLang="ru-RU" b="1" dirty="0">
              <a:solidFill>
                <a:schemeClr val="tx1"/>
              </a:solidFill>
              <a:latin typeface="+mj-lt"/>
            </a:rPr>
            <a:t>створити спільну робочу групу між геодезистами та інвентаризаторами</a:t>
          </a:r>
          <a:r>
            <a:rPr lang="uk-UA" altLang="ru-RU" dirty="0">
              <a:solidFill>
                <a:schemeClr val="tx1"/>
              </a:solidFill>
              <a:latin typeface="+mj-lt"/>
            </a:rPr>
            <a:t> з питань вдосконалення технологій робіт один одного і використання таких рекомендацій для створення електронної системи</a:t>
          </a:r>
          <a:endParaRPr lang="uk-UA" dirty="0">
            <a:solidFill>
              <a:schemeClr val="tx1"/>
            </a:solidFill>
          </a:endParaRPr>
        </a:p>
      </dgm:t>
    </dgm:pt>
    <dgm:pt modelId="{ADAAB9ED-3006-4476-B602-5BFA49BE7D4C}" type="parTrans" cxnId="{9540DC8C-3537-4CC2-B420-59A6E4CCF692}">
      <dgm:prSet/>
      <dgm:spPr/>
      <dgm:t>
        <a:bodyPr/>
        <a:lstStyle/>
        <a:p>
          <a:endParaRPr lang="uk-UA"/>
        </a:p>
      </dgm:t>
    </dgm:pt>
    <dgm:pt modelId="{EBCE4982-8B53-42DB-864B-6D6AB9318375}" type="sibTrans" cxnId="{9540DC8C-3537-4CC2-B420-59A6E4CCF692}">
      <dgm:prSet/>
      <dgm:spPr/>
      <dgm:t>
        <a:bodyPr/>
        <a:lstStyle/>
        <a:p>
          <a:endParaRPr lang="uk-UA"/>
        </a:p>
      </dgm:t>
    </dgm:pt>
    <dgm:pt modelId="{5FBAA72D-1733-4182-BCDB-5456C2754688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b="1" dirty="0">
              <a:solidFill>
                <a:schemeClr val="tx1"/>
              </a:solidFill>
              <a:latin typeface="+mj-lt"/>
            </a:rPr>
            <a:t>Повинна бути взаємодія між цією системою та іншими державними електронними системами:</a:t>
          </a:r>
          <a:r>
            <a:rPr lang="uk-UA" altLang="ru-RU" dirty="0">
              <a:solidFill>
                <a:schemeClr val="tx1"/>
              </a:solidFill>
              <a:latin typeface="+mj-lt"/>
            </a:rPr>
            <a:t> Державним земельним кадастром, Реєстром прав на нерухоме майно та містобудівними кадастрами</a:t>
          </a:r>
          <a:endParaRPr lang="uk-UA" dirty="0">
            <a:solidFill>
              <a:schemeClr val="tx1"/>
            </a:solidFill>
          </a:endParaRPr>
        </a:p>
      </dgm:t>
    </dgm:pt>
    <dgm:pt modelId="{C0886925-6AD4-49DC-8744-BE79F6B05798}" type="parTrans" cxnId="{F17CCA2D-F7D9-4D49-980F-E946542BDAB4}">
      <dgm:prSet/>
      <dgm:spPr/>
      <dgm:t>
        <a:bodyPr/>
        <a:lstStyle/>
        <a:p>
          <a:endParaRPr lang="uk-UA"/>
        </a:p>
      </dgm:t>
    </dgm:pt>
    <dgm:pt modelId="{BEC62AB1-B69C-4F31-9F84-8AD863BC852B}" type="sibTrans" cxnId="{F17CCA2D-F7D9-4D49-980F-E946542BDAB4}">
      <dgm:prSet/>
      <dgm:spPr/>
      <dgm:t>
        <a:bodyPr/>
        <a:lstStyle/>
        <a:p>
          <a:endParaRPr lang="uk-UA"/>
        </a:p>
      </dgm:t>
    </dgm:pt>
    <dgm:pt modelId="{D2A9B4B5-51B9-4F86-9547-A5EFA2ABBA21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uk-UA" altLang="ru-RU" dirty="0">
              <a:solidFill>
                <a:schemeClr val="tx1"/>
              </a:solidFill>
              <a:latin typeface="+mj-lt"/>
            </a:rPr>
            <a:t>До цієї електронної системи </a:t>
          </a:r>
          <a:r>
            <a:rPr lang="uk-UA" altLang="ru-RU" b="1" dirty="0">
              <a:solidFill>
                <a:schemeClr val="tx1"/>
              </a:solidFill>
              <a:latin typeface="+mj-lt"/>
            </a:rPr>
            <a:t>повинен бути наданий доступ ДАБІ та ДСНС</a:t>
          </a:r>
          <a:endParaRPr lang="uk-UA" dirty="0">
            <a:solidFill>
              <a:schemeClr val="tx1"/>
            </a:solidFill>
          </a:endParaRPr>
        </a:p>
      </dgm:t>
    </dgm:pt>
    <dgm:pt modelId="{E5B26A38-EB96-4A09-90C9-D1871D1F587F}" type="parTrans" cxnId="{B05A7945-D8BB-4952-BDD3-2B0809775570}">
      <dgm:prSet/>
      <dgm:spPr/>
      <dgm:t>
        <a:bodyPr/>
        <a:lstStyle/>
        <a:p>
          <a:endParaRPr lang="uk-UA"/>
        </a:p>
      </dgm:t>
    </dgm:pt>
    <dgm:pt modelId="{CF508111-83D6-4D05-9494-871D9784B079}" type="sibTrans" cxnId="{B05A7945-D8BB-4952-BDD3-2B0809775570}">
      <dgm:prSet/>
      <dgm:spPr/>
      <dgm:t>
        <a:bodyPr/>
        <a:lstStyle/>
        <a:p>
          <a:endParaRPr lang="uk-UA"/>
        </a:p>
      </dgm:t>
    </dgm:pt>
    <dgm:pt modelId="{B07D8E86-154B-4D96-9116-F79FF9BC8B7A}" type="pres">
      <dgm:prSet presAssocID="{79C70C87-53C3-4AAF-897E-B794653D5D5D}" presName="Name0" presStyleCnt="0">
        <dgm:presLayoutVars>
          <dgm:chMax val="7"/>
          <dgm:chPref val="7"/>
          <dgm:dir/>
        </dgm:presLayoutVars>
      </dgm:prSet>
      <dgm:spPr/>
    </dgm:pt>
    <dgm:pt modelId="{06100C9F-E84E-4F44-AEEE-BECE6B33B33D}" type="pres">
      <dgm:prSet presAssocID="{79C70C87-53C3-4AAF-897E-B794653D5D5D}" presName="Name1" presStyleCnt="0"/>
      <dgm:spPr/>
    </dgm:pt>
    <dgm:pt modelId="{F2EDFE17-5F7D-4A27-ADF3-E27367C02CB9}" type="pres">
      <dgm:prSet presAssocID="{79C70C87-53C3-4AAF-897E-B794653D5D5D}" presName="cycle" presStyleCnt="0"/>
      <dgm:spPr/>
    </dgm:pt>
    <dgm:pt modelId="{CAA32CE2-390D-46FE-B78D-ED6C2B82C99D}" type="pres">
      <dgm:prSet presAssocID="{79C70C87-53C3-4AAF-897E-B794653D5D5D}" presName="srcNode" presStyleLbl="node1" presStyleIdx="0" presStyleCnt="6"/>
      <dgm:spPr/>
    </dgm:pt>
    <dgm:pt modelId="{34E5E2BD-457A-4BF0-A627-FA94A1D00F2B}" type="pres">
      <dgm:prSet presAssocID="{79C70C87-53C3-4AAF-897E-B794653D5D5D}" presName="conn" presStyleLbl="parChTrans1D2" presStyleIdx="0" presStyleCnt="1"/>
      <dgm:spPr/>
    </dgm:pt>
    <dgm:pt modelId="{F4C58F11-BD4D-4E9C-B86B-1F68FFD21889}" type="pres">
      <dgm:prSet presAssocID="{79C70C87-53C3-4AAF-897E-B794653D5D5D}" presName="extraNode" presStyleLbl="node1" presStyleIdx="0" presStyleCnt="6"/>
      <dgm:spPr/>
    </dgm:pt>
    <dgm:pt modelId="{9EEAA014-9942-4CFE-8CEF-5B5D4999A068}" type="pres">
      <dgm:prSet presAssocID="{79C70C87-53C3-4AAF-897E-B794653D5D5D}" presName="dstNode" presStyleLbl="node1" presStyleIdx="0" presStyleCnt="6"/>
      <dgm:spPr/>
    </dgm:pt>
    <dgm:pt modelId="{63096632-EFF4-4ABC-84FF-0CDD78DF083C}" type="pres">
      <dgm:prSet presAssocID="{1D79E006-0E32-4614-9806-1856AB15B208}" presName="text_1" presStyleLbl="node1" presStyleIdx="0" presStyleCnt="6">
        <dgm:presLayoutVars>
          <dgm:bulletEnabled val="1"/>
        </dgm:presLayoutVars>
      </dgm:prSet>
      <dgm:spPr/>
    </dgm:pt>
    <dgm:pt modelId="{4B90CBB6-964C-4D7C-94FD-66ADD34E1DCF}" type="pres">
      <dgm:prSet presAssocID="{1D79E006-0E32-4614-9806-1856AB15B208}" presName="accent_1" presStyleCnt="0"/>
      <dgm:spPr/>
    </dgm:pt>
    <dgm:pt modelId="{38883591-5945-4075-88EE-855B14D49F07}" type="pres">
      <dgm:prSet presAssocID="{1D79E006-0E32-4614-9806-1856AB15B208}" presName="accentRepeatNode" presStyleLbl="solidFgAcc1" presStyleIdx="0" presStyleCnt="6"/>
      <dgm:spPr/>
    </dgm:pt>
    <dgm:pt modelId="{59790411-6D58-4813-924C-F43150269874}" type="pres">
      <dgm:prSet presAssocID="{4013999B-EB4B-4ACE-9EE3-23823E990269}" presName="text_2" presStyleLbl="node1" presStyleIdx="1" presStyleCnt="6">
        <dgm:presLayoutVars>
          <dgm:bulletEnabled val="1"/>
        </dgm:presLayoutVars>
      </dgm:prSet>
      <dgm:spPr/>
    </dgm:pt>
    <dgm:pt modelId="{C9B25942-D96E-4230-8520-07E01DA9196F}" type="pres">
      <dgm:prSet presAssocID="{4013999B-EB4B-4ACE-9EE3-23823E990269}" presName="accent_2" presStyleCnt="0"/>
      <dgm:spPr/>
    </dgm:pt>
    <dgm:pt modelId="{04A926CD-F7A0-4F10-869B-C9CDB6DAE1E9}" type="pres">
      <dgm:prSet presAssocID="{4013999B-EB4B-4ACE-9EE3-23823E990269}" presName="accentRepeatNode" presStyleLbl="solidFgAcc1" presStyleIdx="1" presStyleCnt="6"/>
      <dgm:spPr/>
    </dgm:pt>
    <dgm:pt modelId="{AC635679-6BC9-49A1-88AE-F77B99E2B004}" type="pres">
      <dgm:prSet presAssocID="{95C8D277-1B99-4AEB-A213-756AE1A8F6C0}" presName="text_3" presStyleLbl="node1" presStyleIdx="2" presStyleCnt="6">
        <dgm:presLayoutVars>
          <dgm:bulletEnabled val="1"/>
        </dgm:presLayoutVars>
      </dgm:prSet>
      <dgm:spPr/>
    </dgm:pt>
    <dgm:pt modelId="{9DDC7A52-D1AC-4C8D-9BBE-3A075B12D7F2}" type="pres">
      <dgm:prSet presAssocID="{95C8D277-1B99-4AEB-A213-756AE1A8F6C0}" presName="accent_3" presStyleCnt="0"/>
      <dgm:spPr/>
    </dgm:pt>
    <dgm:pt modelId="{9893C054-6991-4137-ADAB-E3F3D397BC62}" type="pres">
      <dgm:prSet presAssocID="{95C8D277-1B99-4AEB-A213-756AE1A8F6C0}" presName="accentRepeatNode" presStyleLbl="solidFgAcc1" presStyleIdx="2" presStyleCnt="6"/>
      <dgm:spPr/>
    </dgm:pt>
    <dgm:pt modelId="{129A9101-0903-499E-BEAB-22F3B56D679B}" type="pres">
      <dgm:prSet presAssocID="{D2A9B4B5-51B9-4F86-9547-A5EFA2ABBA21}" presName="text_4" presStyleLbl="node1" presStyleIdx="3" presStyleCnt="6">
        <dgm:presLayoutVars>
          <dgm:bulletEnabled val="1"/>
        </dgm:presLayoutVars>
      </dgm:prSet>
      <dgm:spPr/>
    </dgm:pt>
    <dgm:pt modelId="{DDB087DB-9A5B-4964-A101-441E844AD239}" type="pres">
      <dgm:prSet presAssocID="{D2A9B4B5-51B9-4F86-9547-A5EFA2ABBA21}" presName="accent_4" presStyleCnt="0"/>
      <dgm:spPr/>
    </dgm:pt>
    <dgm:pt modelId="{11AE74E1-F7B2-46FB-9323-B553A8A1D626}" type="pres">
      <dgm:prSet presAssocID="{D2A9B4B5-51B9-4F86-9547-A5EFA2ABBA21}" presName="accentRepeatNode" presStyleLbl="solidFgAcc1" presStyleIdx="3" presStyleCnt="6"/>
      <dgm:spPr/>
    </dgm:pt>
    <dgm:pt modelId="{245E3235-9EEF-4B76-B5E0-E19A11CC5862}" type="pres">
      <dgm:prSet presAssocID="{5FBAA72D-1733-4182-BCDB-5456C2754688}" presName="text_5" presStyleLbl="node1" presStyleIdx="4" presStyleCnt="6">
        <dgm:presLayoutVars>
          <dgm:bulletEnabled val="1"/>
        </dgm:presLayoutVars>
      </dgm:prSet>
      <dgm:spPr/>
    </dgm:pt>
    <dgm:pt modelId="{DA5B4597-F7D4-431F-A1DB-7F153B25FBB1}" type="pres">
      <dgm:prSet presAssocID="{5FBAA72D-1733-4182-BCDB-5456C2754688}" presName="accent_5" presStyleCnt="0"/>
      <dgm:spPr/>
    </dgm:pt>
    <dgm:pt modelId="{C2E89EE3-81FB-476A-977B-4D4EE8A53CC3}" type="pres">
      <dgm:prSet presAssocID="{5FBAA72D-1733-4182-BCDB-5456C2754688}" presName="accentRepeatNode" presStyleLbl="solidFgAcc1" presStyleIdx="4" presStyleCnt="6"/>
      <dgm:spPr/>
    </dgm:pt>
    <dgm:pt modelId="{D65D2FF5-DC04-4CD0-9C7F-D09C15341CAD}" type="pres">
      <dgm:prSet presAssocID="{E1B2A3A0-6000-408B-8925-8A3D5EB00D58}" presName="text_6" presStyleLbl="node1" presStyleIdx="5" presStyleCnt="6">
        <dgm:presLayoutVars>
          <dgm:bulletEnabled val="1"/>
        </dgm:presLayoutVars>
      </dgm:prSet>
      <dgm:spPr/>
    </dgm:pt>
    <dgm:pt modelId="{A68A18BC-F3EB-479F-BE02-DC1A047B6537}" type="pres">
      <dgm:prSet presAssocID="{E1B2A3A0-6000-408B-8925-8A3D5EB00D58}" presName="accent_6" presStyleCnt="0"/>
      <dgm:spPr/>
    </dgm:pt>
    <dgm:pt modelId="{C9085BB5-2C4A-4BE4-8BA4-ABB938F19DF7}" type="pres">
      <dgm:prSet presAssocID="{E1B2A3A0-6000-408B-8925-8A3D5EB00D58}" presName="accentRepeatNode" presStyleLbl="solidFgAcc1" presStyleIdx="5" presStyleCnt="6"/>
      <dgm:spPr/>
    </dgm:pt>
  </dgm:ptLst>
  <dgm:cxnLst>
    <dgm:cxn modelId="{BE490A1B-8E82-41E5-8E54-CFDAD495DB27}" type="presOf" srcId="{5FBAA72D-1733-4182-BCDB-5456C2754688}" destId="{245E3235-9EEF-4B76-B5E0-E19A11CC5862}" srcOrd="0" destOrd="0" presId="urn:microsoft.com/office/officeart/2008/layout/VerticalCurvedList"/>
    <dgm:cxn modelId="{EA667F1F-A74F-4FE5-BFDF-13A48423DA3F}" type="presOf" srcId="{1D79E006-0E32-4614-9806-1856AB15B208}" destId="{63096632-EFF4-4ABC-84FF-0CDD78DF083C}" srcOrd="0" destOrd="0" presId="urn:microsoft.com/office/officeart/2008/layout/VerticalCurvedList"/>
    <dgm:cxn modelId="{D4259221-8639-44F5-9D29-905EF61A1700}" type="presOf" srcId="{79C70C87-53C3-4AAF-897E-B794653D5D5D}" destId="{B07D8E86-154B-4D96-9116-F79FF9BC8B7A}" srcOrd="0" destOrd="0" presId="urn:microsoft.com/office/officeart/2008/layout/VerticalCurvedList"/>
    <dgm:cxn modelId="{F17CCA2D-F7D9-4D49-980F-E946542BDAB4}" srcId="{79C70C87-53C3-4AAF-897E-B794653D5D5D}" destId="{5FBAA72D-1733-4182-BCDB-5456C2754688}" srcOrd="4" destOrd="0" parTransId="{C0886925-6AD4-49DC-8744-BE79F6B05798}" sibTransId="{BEC62AB1-B69C-4F31-9F84-8AD863BC852B}"/>
    <dgm:cxn modelId="{B05A7945-D8BB-4952-BDD3-2B0809775570}" srcId="{79C70C87-53C3-4AAF-897E-B794653D5D5D}" destId="{D2A9B4B5-51B9-4F86-9547-A5EFA2ABBA21}" srcOrd="3" destOrd="0" parTransId="{E5B26A38-EB96-4A09-90C9-D1871D1F587F}" sibTransId="{CF508111-83D6-4D05-9494-871D9784B079}"/>
    <dgm:cxn modelId="{5C74DA47-4862-458A-A9ED-D450344023AF}" type="presOf" srcId="{4013999B-EB4B-4ACE-9EE3-23823E990269}" destId="{59790411-6D58-4813-924C-F43150269874}" srcOrd="0" destOrd="0" presId="urn:microsoft.com/office/officeart/2008/layout/VerticalCurvedList"/>
    <dgm:cxn modelId="{FEF80D4A-5B02-42A8-A29E-85CE5EF2AB44}" type="presOf" srcId="{E1B2A3A0-6000-408B-8925-8A3D5EB00D58}" destId="{D65D2FF5-DC04-4CD0-9C7F-D09C15341CAD}" srcOrd="0" destOrd="0" presId="urn:microsoft.com/office/officeart/2008/layout/VerticalCurvedList"/>
    <dgm:cxn modelId="{9540DC8C-3537-4CC2-B420-59A6E4CCF692}" srcId="{79C70C87-53C3-4AAF-897E-B794653D5D5D}" destId="{E1B2A3A0-6000-408B-8925-8A3D5EB00D58}" srcOrd="5" destOrd="0" parTransId="{ADAAB9ED-3006-4476-B602-5BFA49BE7D4C}" sibTransId="{EBCE4982-8B53-42DB-864B-6D6AB9318375}"/>
    <dgm:cxn modelId="{745D9698-CC11-471E-AB2B-9D815BB8E6F8}" srcId="{79C70C87-53C3-4AAF-897E-B794653D5D5D}" destId="{4013999B-EB4B-4ACE-9EE3-23823E990269}" srcOrd="1" destOrd="0" parTransId="{4E7024AD-7DF6-4D9D-8188-1DA39FB8DEEB}" sibTransId="{C4BE6524-3B47-4BE7-952A-94492D59FD1D}"/>
    <dgm:cxn modelId="{84FFDB99-28CC-4010-B37F-D3EADB22CCEE}" type="presOf" srcId="{95C8D277-1B99-4AEB-A213-756AE1A8F6C0}" destId="{AC635679-6BC9-49A1-88AE-F77B99E2B004}" srcOrd="0" destOrd="0" presId="urn:microsoft.com/office/officeart/2008/layout/VerticalCurvedList"/>
    <dgm:cxn modelId="{E2BA72B0-8879-4E11-830E-85B53A9B9169}" type="presOf" srcId="{D2A9B4B5-51B9-4F86-9547-A5EFA2ABBA21}" destId="{129A9101-0903-499E-BEAB-22F3B56D679B}" srcOrd="0" destOrd="0" presId="urn:microsoft.com/office/officeart/2008/layout/VerticalCurvedList"/>
    <dgm:cxn modelId="{325F67D3-4059-46E3-8547-A221F0394600}" srcId="{79C70C87-53C3-4AAF-897E-B794653D5D5D}" destId="{95C8D277-1B99-4AEB-A213-756AE1A8F6C0}" srcOrd="2" destOrd="0" parTransId="{38B43CB6-64EA-4B93-8D24-58BA0C4FFF74}" sibTransId="{C1FF5992-776B-4ACD-A499-B6D96CDD6A8E}"/>
    <dgm:cxn modelId="{D4C13FDE-3E0F-467B-BB4E-8A0109699661}" type="presOf" srcId="{8E477D85-B18D-4B37-8E78-635117DD1152}" destId="{34E5E2BD-457A-4BF0-A627-FA94A1D00F2B}" srcOrd="0" destOrd="0" presId="urn:microsoft.com/office/officeart/2008/layout/VerticalCurvedList"/>
    <dgm:cxn modelId="{0158F7E9-F052-4315-AF02-BA5CA659873F}" srcId="{79C70C87-53C3-4AAF-897E-B794653D5D5D}" destId="{1D79E006-0E32-4614-9806-1856AB15B208}" srcOrd="0" destOrd="0" parTransId="{67A5A37F-AD5D-4BDF-B02D-3778E0A4E51D}" sibTransId="{8E477D85-B18D-4B37-8E78-635117DD1152}"/>
    <dgm:cxn modelId="{4D90D565-C450-44A1-8861-8B10C7E4B35B}" type="presParOf" srcId="{B07D8E86-154B-4D96-9116-F79FF9BC8B7A}" destId="{06100C9F-E84E-4F44-AEEE-BECE6B33B33D}" srcOrd="0" destOrd="0" presId="urn:microsoft.com/office/officeart/2008/layout/VerticalCurvedList"/>
    <dgm:cxn modelId="{8E3F983E-09C1-4739-A1DC-96ACF8B23EA5}" type="presParOf" srcId="{06100C9F-E84E-4F44-AEEE-BECE6B33B33D}" destId="{F2EDFE17-5F7D-4A27-ADF3-E27367C02CB9}" srcOrd="0" destOrd="0" presId="urn:microsoft.com/office/officeart/2008/layout/VerticalCurvedList"/>
    <dgm:cxn modelId="{8BA961B0-9CB7-4F87-A49F-2207244953A0}" type="presParOf" srcId="{F2EDFE17-5F7D-4A27-ADF3-E27367C02CB9}" destId="{CAA32CE2-390D-46FE-B78D-ED6C2B82C99D}" srcOrd="0" destOrd="0" presId="urn:microsoft.com/office/officeart/2008/layout/VerticalCurvedList"/>
    <dgm:cxn modelId="{ADA6098E-769D-4481-A2C3-E7A82FAD5F10}" type="presParOf" srcId="{F2EDFE17-5F7D-4A27-ADF3-E27367C02CB9}" destId="{34E5E2BD-457A-4BF0-A627-FA94A1D00F2B}" srcOrd="1" destOrd="0" presId="urn:microsoft.com/office/officeart/2008/layout/VerticalCurvedList"/>
    <dgm:cxn modelId="{7C14DE7E-53B3-43C7-AB3A-2FB9A841B9EE}" type="presParOf" srcId="{F2EDFE17-5F7D-4A27-ADF3-E27367C02CB9}" destId="{F4C58F11-BD4D-4E9C-B86B-1F68FFD21889}" srcOrd="2" destOrd="0" presId="urn:microsoft.com/office/officeart/2008/layout/VerticalCurvedList"/>
    <dgm:cxn modelId="{0F771D35-4EEB-464E-9EF9-C606316E5A55}" type="presParOf" srcId="{F2EDFE17-5F7D-4A27-ADF3-E27367C02CB9}" destId="{9EEAA014-9942-4CFE-8CEF-5B5D4999A068}" srcOrd="3" destOrd="0" presId="urn:microsoft.com/office/officeart/2008/layout/VerticalCurvedList"/>
    <dgm:cxn modelId="{7538329F-FD8B-4059-9D49-152F572D51B6}" type="presParOf" srcId="{06100C9F-E84E-4F44-AEEE-BECE6B33B33D}" destId="{63096632-EFF4-4ABC-84FF-0CDD78DF083C}" srcOrd="1" destOrd="0" presId="urn:microsoft.com/office/officeart/2008/layout/VerticalCurvedList"/>
    <dgm:cxn modelId="{3D7C99F3-699C-4553-9043-A4668BC1F87A}" type="presParOf" srcId="{06100C9F-E84E-4F44-AEEE-BECE6B33B33D}" destId="{4B90CBB6-964C-4D7C-94FD-66ADD34E1DCF}" srcOrd="2" destOrd="0" presId="urn:microsoft.com/office/officeart/2008/layout/VerticalCurvedList"/>
    <dgm:cxn modelId="{C36AD44D-50E8-4F3F-86F6-313371B932E1}" type="presParOf" srcId="{4B90CBB6-964C-4D7C-94FD-66ADD34E1DCF}" destId="{38883591-5945-4075-88EE-855B14D49F07}" srcOrd="0" destOrd="0" presId="urn:microsoft.com/office/officeart/2008/layout/VerticalCurvedList"/>
    <dgm:cxn modelId="{88E23AC6-81E8-48A1-928B-4548ABBFF4EE}" type="presParOf" srcId="{06100C9F-E84E-4F44-AEEE-BECE6B33B33D}" destId="{59790411-6D58-4813-924C-F43150269874}" srcOrd="3" destOrd="0" presId="urn:microsoft.com/office/officeart/2008/layout/VerticalCurvedList"/>
    <dgm:cxn modelId="{44F5CBBE-84B8-428E-9564-E939F0E648D9}" type="presParOf" srcId="{06100C9F-E84E-4F44-AEEE-BECE6B33B33D}" destId="{C9B25942-D96E-4230-8520-07E01DA9196F}" srcOrd="4" destOrd="0" presId="urn:microsoft.com/office/officeart/2008/layout/VerticalCurvedList"/>
    <dgm:cxn modelId="{75C0A1D3-8D95-4D30-8364-E8A9F3C3C420}" type="presParOf" srcId="{C9B25942-D96E-4230-8520-07E01DA9196F}" destId="{04A926CD-F7A0-4F10-869B-C9CDB6DAE1E9}" srcOrd="0" destOrd="0" presId="urn:microsoft.com/office/officeart/2008/layout/VerticalCurvedList"/>
    <dgm:cxn modelId="{4E1C8B36-48DE-47F7-889F-5F21FE90E4B7}" type="presParOf" srcId="{06100C9F-E84E-4F44-AEEE-BECE6B33B33D}" destId="{AC635679-6BC9-49A1-88AE-F77B99E2B004}" srcOrd="5" destOrd="0" presId="urn:microsoft.com/office/officeart/2008/layout/VerticalCurvedList"/>
    <dgm:cxn modelId="{C3DF549F-7A68-4860-B86A-5CC3ECF88F45}" type="presParOf" srcId="{06100C9F-E84E-4F44-AEEE-BECE6B33B33D}" destId="{9DDC7A52-D1AC-4C8D-9BBE-3A075B12D7F2}" srcOrd="6" destOrd="0" presId="urn:microsoft.com/office/officeart/2008/layout/VerticalCurvedList"/>
    <dgm:cxn modelId="{203686D3-269C-4E44-AC4C-7C41BBA55373}" type="presParOf" srcId="{9DDC7A52-D1AC-4C8D-9BBE-3A075B12D7F2}" destId="{9893C054-6991-4137-ADAB-E3F3D397BC62}" srcOrd="0" destOrd="0" presId="urn:microsoft.com/office/officeart/2008/layout/VerticalCurvedList"/>
    <dgm:cxn modelId="{DF3CA69F-8173-406B-BFF9-1358DEAFC568}" type="presParOf" srcId="{06100C9F-E84E-4F44-AEEE-BECE6B33B33D}" destId="{129A9101-0903-499E-BEAB-22F3B56D679B}" srcOrd="7" destOrd="0" presId="urn:microsoft.com/office/officeart/2008/layout/VerticalCurvedList"/>
    <dgm:cxn modelId="{EF8C9E06-4A95-48D9-A04E-5407906ECAF7}" type="presParOf" srcId="{06100C9F-E84E-4F44-AEEE-BECE6B33B33D}" destId="{DDB087DB-9A5B-4964-A101-441E844AD239}" srcOrd="8" destOrd="0" presId="urn:microsoft.com/office/officeart/2008/layout/VerticalCurvedList"/>
    <dgm:cxn modelId="{5188680B-FFF0-4E7E-BA8A-B9B4B0D57FEC}" type="presParOf" srcId="{DDB087DB-9A5B-4964-A101-441E844AD239}" destId="{11AE74E1-F7B2-46FB-9323-B553A8A1D626}" srcOrd="0" destOrd="0" presId="urn:microsoft.com/office/officeart/2008/layout/VerticalCurvedList"/>
    <dgm:cxn modelId="{C2D00E1F-11E6-4974-92C8-251ADC49D0E0}" type="presParOf" srcId="{06100C9F-E84E-4F44-AEEE-BECE6B33B33D}" destId="{245E3235-9EEF-4B76-B5E0-E19A11CC5862}" srcOrd="9" destOrd="0" presId="urn:microsoft.com/office/officeart/2008/layout/VerticalCurvedList"/>
    <dgm:cxn modelId="{5A9282F0-5D80-44F8-830C-E4CAE7960518}" type="presParOf" srcId="{06100C9F-E84E-4F44-AEEE-BECE6B33B33D}" destId="{DA5B4597-F7D4-431F-A1DB-7F153B25FBB1}" srcOrd="10" destOrd="0" presId="urn:microsoft.com/office/officeart/2008/layout/VerticalCurvedList"/>
    <dgm:cxn modelId="{07819B9F-A565-4EA0-9EFE-6A51597C4E79}" type="presParOf" srcId="{DA5B4597-F7D4-431F-A1DB-7F153B25FBB1}" destId="{C2E89EE3-81FB-476A-977B-4D4EE8A53CC3}" srcOrd="0" destOrd="0" presId="urn:microsoft.com/office/officeart/2008/layout/VerticalCurvedList"/>
    <dgm:cxn modelId="{A93AF7B7-3611-4096-9BB2-50AC290CE73F}" type="presParOf" srcId="{06100C9F-E84E-4F44-AEEE-BECE6B33B33D}" destId="{D65D2FF5-DC04-4CD0-9C7F-D09C15341CAD}" srcOrd="11" destOrd="0" presId="urn:microsoft.com/office/officeart/2008/layout/VerticalCurvedList"/>
    <dgm:cxn modelId="{30395676-DC34-4FD5-B3D9-850186644BBA}" type="presParOf" srcId="{06100C9F-E84E-4F44-AEEE-BECE6B33B33D}" destId="{A68A18BC-F3EB-479F-BE02-DC1A047B6537}" srcOrd="12" destOrd="0" presId="urn:microsoft.com/office/officeart/2008/layout/VerticalCurvedList"/>
    <dgm:cxn modelId="{5A975F8E-8B58-4B97-9089-BA7728869CAF}" type="presParOf" srcId="{A68A18BC-F3EB-479F-BE02-DC1A047B6537}" destId="{C9085BB5-2C4A-4BE4-8BA4-ABB938F19DF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B826AE-B101-430A-9AD1-92F62E7FB967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58A0A34-ACDB-414D-AB91-B99753BC5D5F}">
      <dgm:prSet phldrT="[Текст]"/>
      <dgm:spPr/>
      <dgm:t>
        <a:bodyPr/>
        <a:lstStyle/>
        <a:p>
          <a:r>
            <a:rPr lang="uk-UA" dirty="0">
              <a:latin typeface="+mj-lt"/>
              <a:ea typeface="+mj-ea"/>
              <a:cs typeface="+mj-cs"/>
            </a:rPr>
            <a:t>Дійсне </a:t>
          </a:r>
          <a:r>
            <a:rPr lang="uk-UA" b="1" dirty="0">
              <a:latin typeface="+mj-lt"/>
              <a:ea typeface="+mj-ea"/>
              <a:cs typeface="+mj-cs"/>
            </a:rPr>
            <a:t>бажання, активність, підтримка та </a:t>
          </a:r>
          <a:r>
            <a:rPr lang="uk-UA" b="1" dirty="0" err="1">
              <a:latin typeface="+mj-lt"/>
              <a:ea typeface="+mj-ea"/>
              <a:cs typeface="+mj-cs"/>
            </a:rPr>
            <a:t>наполеглевість</a:t>
          </a:r>
          <a:r>
            <a:rPr lang="uk-UA" b="1" dirty="0">
              <a:latin typeface="+mj-lt"/>
              <a:ea typeface="+mj-ea"/>
              <a:cs typeface="+mj-cs"/>
            </a:rPr>
            <a:t> </a:t>
          </a:r>
          <a:r>
            <a:rPr lang="uk-UA" dirty="0">
              <a:latin typeface="+mj-lt"/>
              <a:ea typeface="+mj-ea"/>
              <a:cs typeface="+mj-cs"/>
            </a:rPr>
            <a:t>по цьому  напрямку роботи від </a:t>
          </a:r>
          <a:r>
            <a:rPr lang="uk-UA" dirty="0" err="1">
              <a:latin typeface="+mj-lt"/>
              <a:ea typeface="+mj-ea"/>
              <a:cs typeface="+mj-cs"/>
            </a:rPr>
            <a:t>Мінрегіону</a:t>
          </a:r>
          <a:endParaRPr lang="uk-UA" dirty="0"/>
        </a:p>
      </dgm:t>
    </dgm:pt>
    <dgm:pt modelId="{7F02EB82-BC65-4F79-AA89-13A80B06FD4E}" type="parTrans" cxnId="{DED8F6CE-9CD3-46F9-BD10-2A82895A8DC2}">
      <dgm:prSet/>
      <dgm:spPr/>
      <dgm:t>
        <a:bodyPr/>
        <a:lstStyle/>
        <a:p>
          <a:endParaRPr lang="uk-UA"/>
        </a:p>
      </dgm:t>
    </dgm:pt>
    <dgm:pt modelId="{47A13FFA-9AB2-446F-A0E5-47D5E17CF747}" type="sibTrans" cxnId="{DED8F6CE-9CD3-46F9-BD10-2A82895A8DC2}">
      <dgm:prSet/>
      <dgm:spPr/>
      <dgm:t>
        <a:bodyPr/>
        <a:lstStyle/>
        <a:p>
          <a:endParaRPr lang="uk-UA"/>
        </a:p>
      </dgm:t>
    </dgm:pt>
    <dgm:pt modelId="{7F995889-E0E2-427A-84B7-6492831FFF6F}">
      <dgm:prSet phldrT="[Текст]"/>
      <dgm:spPr/>
      <dgm:t>
        <a:bodyPr/>
        <a:lstStyle/>
        <a:p>
          <a:r>
            <a:rPr lang="uk-UA" dirty="0">
              <a:latin typeface="+mn-lt"/>
              <a:cs typeface="+mn-cs"/>
            </a:rPr>
            <a:t>Активна участь у роботі професійної спільноти (представників приватних та комунальних інвентаризаторів)</a:t>
          </a:r>
          <a:endParaRPr lang="uk-UA" dirty="0"/>
        </a:p>
      </dgm:t>
    </dgm:pt>
    <dgm:pt modelId="{29C01787-A972-48A0-8B5E-E97E92B3AE8D}" type="parTrans" cxnId="{F4136BAA-22F3-4558-B1B4-61F0C6F5A9D8}">
      <dgm:prSet/>
      <dgm:spPr/>
      <dgm:t>
        <a:bodyPr/>
        <a:lstStyle/>
        <a:p>
          <a:endParaRPr lang="uk-UA"/>
        </a:p>
      </dgm:t>
    </dgm:pt>
    <dgm:pt modelId="{A69A98DA-AFD5-444E-8CF1-9E9342902DFA}" type="sibTrans" cxnId="{F4136BAA-22F3-4558-B1B4-61F0C6F5A9D8}">
      <dgm:prSet/>
      <dgm:spPr/>
      <dgm:t>
        <a:bodyPr/>
        <a:lstStyle/>
        <a:p>
          <a:endParaRPr lang="uk-UA"/>
        </a:p>
      </dgm:t>
    </dgm:pt>
    <dgm:pt modelId="{17A13084-6FD9-4458-B64B-54D02AC3BA60}">
      <dgm:prSet phldrT="[Текст]"/>
      <dgm:spPr/>
      <dgm:t>
        <a:bodyPr/>
        <a:lstStyle/>
        <a:p>
          <a:r>
            <a:rPr lang="uk-UA" dirty="0">
              <a:latin typeface="+mn-lt"/>
              <a:cs typeface="+mn-cs"/>
            </a:rPr>
            <a:t>Активна участь, відкритість та бажання до співпраці  майбутнього адміністратора електронної системи</a:t>
          </a:r>
          <a:endParaRPr lang="uk-UA" dirty="0"/>
        </a:p>
      </dgm:t>
    </dgm:pt>
    <dgm:pt modelId="{7F384175-20E8-428E-97DD-0718FB89804C}" type="parTrans" cxnId="{46F903A7-688C-46A6-A38F-6B0C60BE7572}">
      <dgm:prSet/>
      <dgm:spPr/>
      <dgm:t>
        <a:bodyPr/>
        <a:lstStyle/>
        <a:p>
          <a:endParaRPr lang="uk-UA"/>
        </a:p>
      </dgm:t>
    </dgm:pt>
    <dgm:pt modelId="{B51D194B-A624-4CE1-9C46-0C8EF3A37789}" type="sibTrans" cxnId="{46F903A7-688C-46A6-A38F-6B0C60BE7572}">
      <dgm:prSet/>
      <dgm:spPr/>
      <dgm:t>
        <a:bodyPr/>
        <a:lstStyle/>
        <a:p>
          <a:endParaRPr lang="uk-UA"/>
        </a:p>
      </dgm:t>
    </dgm:pt>
    <dgm:pt modelId="{F7424447-C097-4EFC-9E00-5517A439DA9C}" type="pres">
      <dgm:prSet presAssocID="{05B826AE-B101-430A-9AD1-92F62E7FB967}" presName="Name0" presStyleCnt="0">
        <dgm:presLayoutVars>
          <dgm:dir/>
          <dgm:resizeHandles val="exact"/>
        </dgm:presLayoutVars>
      </dgm:prSet>
      <dgm:spPr/>
    </dgm:pt>
    <dgm:pt modelId="{AF61EAA4-2598-4360-A452-5E3861AB369B}" type="pres">
      <dgm:prSet presAssocID="{E58A0A34-ACDB-414D-AB91-B99753BC5D5F}" presName="composite" presStyleCnt="0"/>
      <dgm:spPr/>
    </dgm:pt>
    <dgm:pt modelId="{47942A40-3B66-4333-995F-1578BCB3935B}" type="pres">
      <dgm:prSet presAssocID="{E58A0A34-ACDB-414D-AB91-B99753BC5D5F}" presName="rect1" presStyleLbl="trAlignAcc1" presStyleIdx="0" presStyleCnt="3">
        <dgm:presLayoutVars>
          <dgm:bulletEnabled val="1"/>
        </dgm:presLayoutVars>
      </dgm:prSet>
      <dgm:spPr/>
    </dgm:pt>
    <dgm:pt modelId="{1E8013AF-9B8B-462B-8550-5ECE0BC4694C}" type="pres">
      <dgm:prSet presAssocID="{E58A0A34-ACDB-414D-AB91-B99753BC5D5F}" presName="rect2" presStyleLbl="fgImgPlace1" presStyleIdx="0" presStyleCnt="3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8750" b="18750"/>
          </a:stretch>
        </a:blipFill>
        <a:ln>
          <a:solidFill>
            <a:srgbClr val="0070C0"/>
          </a:solidFill>
        </a:ln>
      </dgm:spPr>
    </dgm:pt>
    <dgm:pt modelId="{AF9808EB-2A09-48D4-9596-83B4D508F7D6}" type="pres">
      <dgm:prSet presAssocID="{47A13FFA-9AB2-446F-A0E5-47D5E17CF747}" presName="sibTrans" presStyleCnt="0"/>
      <dgm:spPr/>
    </dgm:pt>
    <dgm:pt modelId="{8B0067B5-EB6C-44EA-9E95-AF9E19900B98}" type="pres">
      <dgm:prSet presAssocID="{7F995889-E0E2-427A-84B7-6492831FFF6F}" presName="composite" presStyleCnt="0"/>
      <dgm:spPr/>
    </dgm:pt>
    <dgm:pt modelId="{77BD4624-57E2-4A46-969F-4A9CCD7B9CCF}" type="pres">
      <dgm:prSet presAssocID="{7F995889-E0E2-427A-84B7-6492831FFF6F}" presName="rect1" presStyleLbl="trAlignAcc1" presStyleIdx="1" presStyleCnt="3">
        <dgm:presLayoutVars>
          <dgm:bulletEnabled val="1"/>
        </dgm:presLayoutVars>
      </dgm:prSet>
      <dgm:spPr/>
    </dgm:pt>
    <dgm:pt modelId="{312BE5C1-AE9F-43B7-89E9-B14B676F9920}" type="pres">
      <dgm:prSet presAssocID="{7F995889-E0E2-427A-84B7-6492831FFF6F}" presName="rect2" presStyleLbl="fgImgPlace1" presStyleIdx="1" presStyleCnt="3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16667" b="16667"/>
          </a:stretch>
        </a:blipFill>
        <a:ln>
          <a:solidFill>
            <a:srgbClr val="0070C0"/>
          </a:solidFill>
        </a:ln>
      </dgm:spPr>
      <dgm:extLst>
        <a:ext uri="{E40237B7-FDA0-4F09-8148-C483321AD2D9}">
          <dgm14:cNvPr xmlns:dgm14="http://schemas.microsoft.com/office/drawing/2010/diagram" id="0" name="" descr="Рукопожатие"/>
        </a:ext>
      </dgm:extLst>
    </dgm:pt>
    <dgm:pt modelId="{45E26D7C-8F1F-4A74-BD26-616CE1639147}" type="pres">
      <dgm:prSet presAssocID="{A69A98DA-AFD5-444E-8CF1-9E9342902DFA}" presName="sibTrans" presStyleCnt="0"/>
      <dgm:spPr/>
    </dgm:pt>
    <dgm:pt modelId="{65D146CC-5525-410D-A02E-8BFEAADA009F}" type="pres">
      <dgm:prSet presAssocID="{17A13084-6FD9-4458-B64B-54D02AC3BA60}" presName="composite" presStyleCnt="0"/>
      <dgm:spPr/>
    </dgm:pt>
    <dgm:pt modelId="{986C8C4F-96AE-477D-9447-86CB246E9CA6}" type="pres">
      <dgm:prSet presAssocID="{17A13084-6FD9-4458-B64B-54D02AC3BA60}" presName="rect1" presStyleLbl="trAlignAcc1" presStyleIdx="2" presStyleCnt="3">
        <dgm:presLayoutVars>
          <dgm:bulletEnabled val="1"/>
        </dgm:presLayoutVars>
      </dgm:prSet>
      <dgm:spPr/>
    </dgm:pt>
    <dgm:pt modelId="{A0D1D6AA-471A-4236-AA13-48EA2D53E40B}" type="pres">
      <dgm:prSet presAssocID="{17A13084-6FD9-4458-B64B-54D02AC3BA60}" presName="rect2" presStyleLbl="fgImgPlace1" presStyleIdx="2" presStyleCnt="3"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 t="16667" b="16667"/>
          </a:stretch>
        </a:blipFill>
        <a:ln>
          <a:solidFill>
            <a:srgbClr val="0070C0"/>
          </a:solidFill>
        </a:ln>
      </dgm:spPr>
      <dgm:extLst>
        <a:ext uri="{E40237B7-FDA0-4F09-8148-C483321AD2D9}">
          <dgm14:cNvPr xmlns:dgm14="http://schemas.microsoft.com/office/drawing/2010/diagram" id="0" name="" descr="Центр обработки вызовов"/>
        </a:ext>
      </dgm:extLst>
    </dgm:pt>
  </dgm:ptLst>
  <dgm:cxnLst>
    <dgm:cxn modelId="{AE441E12-1E40-4916-B226-5B6A632F13C9}" type="presOf" srcId="{E58A0A34-ACDB-414D-AB91-B99753BC5D5F}" destId="{47942A40-3B66-4333-995F-1578BCB3935B}" srcOrd="0" destOrd="0" presId="urn:microsoft.com/office/officeart/2008/layout/PictureStrips"/>
    <dgm:cxn modelId="{AA9ED175-A926-472B-ACA9-804188A81149}" type="presOf" srcId="{05B826AE-B101-430A-9AD1-92F62E7FB967}" destId="{F7424447-C097-4EFC-9E00-5517A439DA9C}" srcOrd="0" destOrd="0" presId="urn:microsoft.com/office/officeart/2008/layout/PictureStrips"/>
    <dgm:cxn modelId="{46F903A7-688C-46A6-A38F-6B0C60BE7572}" srcId="{05B826AE-B101-430A-9AD1-92F62E7FB967}" destId="{17A13084-6FD9-4458-B64B-54D02AC3BA60}" srcOrd="2" destOrd="0" parTransId="{7F384175-20E8-428E-97DD-0718FB89804C}" sibTransId="{B51D194B-A624-4CE1-9C46-0C8EF3A37789}"/>
    <dgm:cxn modelId="{F4136BAA-22F3-4558-B1B4-61F0C6F5A9D8}" srcId="{05B826AE-B101-430A-9AD1-92F62E7FB967}" destId="{7F995889-E0E2-427A-84B7-6492831FFF6F}" srcOrd="1" destOrd="0" parTransId="{29C01787-A972-48A0-8B5E-E97E92B3AE8D}" sibTransId="{A69A98DA-AFD5-444E-8CF1-9E9342902DFA}"/>
    <dgm:cxn modelId="{DED8F6CE-9CD3-46F9-BD10-2A82895A8DC2}" srcId="{05B826AE-B101-430A-9AD1-92F62E7FB967}" destId="{E58A0A34-ACDB-414D-AB91-B99753BC5D5F}" srcOrd="0" destOrd="0" parTransId="{7F02EB82-BC65-4F79-AA89-13A80B06FD4E}" sibTransId="{47A13FFA-9AB2-446F-A0E5-47D5E17CF747}"/>
    <dgm:cxn modelId="{09AE33DF-07B3-47E5-A77D-0F429A26296B}" type="presOf" srcId="{7F995889-E0E2-427A-84B7-6492831FFF6F}" destId="{77BD4624-57E2-4A46-969F-4A9CCD7B9CCF}" srcOrd="0" destOrd="0" presId="urn:microsoft.com/office/officeart/2008/layout/PictureStrips"/>
    <dgm:cxn modelId="{CC9F95F5-DDAA-429E-B5A6-310C78CFADB6}" type="presOf" srcId="{17A13084-6FD9-4458-B64B-54D02AC3BA60}" destId="{986C8C4F-96AE-477D-9447-86CB246E9CA6}" srcOrd="0" destOrd="0" presId="urn:microsoft.com/office/officeart/2008/layout/PictureStrips"/>
    <dgm:cxn modelId="{E09F991E-71AB-4E58-8A20-B0D1FA9C96B2}" type="presParOf" srcId="{F7424447-C097-4EFC-9E00-5517A439DA9C}" destId="{AF61EAA4-2598-4360-A452-5E3861AB369B}" srcOrd="0" destOrd="0" presId="urn:microsoft.com/office/officeart/2008/layout/PictureStrips"/>
    <dgm:cxn modelId="{3EB85734-AD2F-42E2-8567-CAC108E9CCD2}" type="presParOf" srcId="{AF61EAA4-2598-4360-A452-5E3861AB369B}" destId="{47942A40-3B66-4333-995F-1578BCB3935B}" srcOrd="0" destOrd="0" presId="urn:microsoft.com/office/officeart/2008/layout/PictureStrips"/>
    <dgm:cxn modelId="{60C45B7F-A756-4DCB-A464-388B6C8C56B2}" type="presParOf" srcId="{AF61EAA4-2598-4360-A452-5E3861AB369B}" destId="{1E8013AF-9B8B-462B-8550-5ECE0BC4694C}" srcOrd="1" destOrd="0" presId="urn:microsoft.com/office/officeart/2008/layout/PictureStrips"/>
    <dgm:cxn modelId="{B44362FF-AA82-4BA6-BA3F-BAB4220F2CC7}" type="presParOf" srcId="{F7424447-C097-4EFC-9E00-5517A439DA9C}" destId="{AF9808EB-2A09-48D4-9596-83B4D508F7D6}" srcOrd="1" destOrd="0" presId="urn:microsoft.com/office/officeart/2008/layout/PictureStrips"/>
    <dgm:cxn modelId="{6CCD2878-64E6-4DBD-A419-F9FBCEB3C1C0}" type="presParOf" srcId="{F7424447-C097-4EFC-9E00-5517A439DA9C}" destId="{8B0067B5-EB6C-44EA-9E95-AF9E19900B98}" srcOrd="2" destOrd="0" presId="urn:microsoft.com/office/officeart/2008/layout/PictureStrips"/>
    <dgm:cxn modelId="{9615A930-6330-41A0-B291-8C610CF9B5FB}" type="presParOf" srcId="{8B0067B5-EB6C-44EA-9E95-AF9E19900B98}" destId="{77BD4624-57E2-4A46-969F-4A9CCD7B9CCF}" srcOrd="0" destOrd="0" presId="urn:microsoft.com/office/officeart/2008/layout/PictureStrips"/>
    <dgm:cxn modelId="{E9EB90B7-8A58-462C-AD98-A7FE812C9E88}" type="presParOf" srcId="{8B0067B5-EB6C-44EA-9E95-AF9E19900B98}" destId="{312BE5C1-AE9F-43B7-89E9-B14B676F9920}" srcOrd="1" destOrd="0" presId="urn:microsoft.com/office/officeart/2008/layout/PictureStrips"/>
    <dgm:cxn modelId="{8E5A3557-BEBE-4CFF-86A5-5756A18B8F4A}" type="presParOf" srcId="{F7424447-C097-4EFC-9E00-5517A439DA9C}" destId="{45E26D7C-8F1F-4A74-BD26-616CE1639147}" srcOrd="3" destOrd="0" presId="urn:microsoft.com/office/officeart/2008/layout/PictureStrips"/>
    <dgm:cxn modelId="{4E0C056E-9E6D-4DBC-8D8D-98B4BD968F66}" type="presParOf" srcId="{F7424447-C097-4EFC-9E00-5517A439DA9C}" destId="{65D146CC-5525-410D-A02E-8BFEAADA009F}" srcOrd="4" destOrd="0" presId="urn:microsoft.com/office/officeart/2008/layout/PictureStrips"/>
    <dgm:cxn modelId="{14023942-0203-4E12-9017-175A6AAED6ED}" type="presParOf" srcId="{65D146CC-5525-410D-A02E-8BFEAADA009F}" destId="{986C8C4F-96AE-477D-9447-86CB246E9CA6}" srcOrd="0" destOrd="0" presId="urn:microsoft.com/office/officeart/2008/layout/PictureStrips"/>
    <dgm:cxn modelId="{4B7E4CCE-8F91-42D5-BCE4-91BCA966E4B8}" type="presParOf" srcId="{65D146CC-5525-410D-A02E-8BFEAADA009F}" destId="{A0D1D6AA-471A-4236-AA13-48EA2D53E40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DB02A-3FC8-43F4-ABE9-96985015EA30}">
      <dsp:nvSpPr>
        <dsp:cNvPr id="0" name=""/>
        <dsp:cNvSpPr/>
      </dsp:nvSpPr>
      <dsp:spPr>
        <a:xfrm>
          <a:off x="0" y="0"/>
          <a:ext cx="8229600" cy="1308801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uk-UA" sz="1400" b="1" kern="1200" dirty="0">
              <a:solidFill>
                <a:schemeClr val="tx1"/>
              </a:solidFill>
              <a:latin typeface="+mn-lt"/>
              <a:cs typeface="+mn-cs"/>
            </a:rPr>
            <a:t>Скорочення строку отримання офіційних відомостей </a:t>
          </a:r>
          <a:r>
            <a:rPr lang="uk-UA" sz="1400" kern="1200" dirty="0">
              <a:solidFill>
                <a:schemeClr val="tx1"/>
              </a:solidFill>
              <a:latin typeface="+mn-lt"/>
              <a:cs typeface="+mn-cs"/>
            </a:rPr>
            <a:t>про технічні характеристики нерухомості за наявності даних  до 5 хв. для: </a:t>
          </a:r>
          <a:endParaRPr lang="uk-UA" sz="14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100" kern="1200" dirty="0">
              <a:solidFill>
                <a:schemeClr val="tx1"/>
              </a:solidFill>
            </a:rPr>
            <a:t>Прискорення економічних відносин із нерухомістю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100" kern="1200" dirty="0">
              <a:solidFill>
                <a:schemeClr val="tx1"/>
              </a:solidFill>
            </a:rPr>
            <a:t>Ліквідація надзвичайних ситуацій із нерухомістю</a:t>
          </a:r>
        </a:p>
      </dsp:txBody>
      <dsp:txXfrm>
        <a:off x="1776800" y="0"/>
        <a:ext cx="6452799" cy="1308801"/>
      </dsp:txXfrm>
    </dsp:sp>
    <dsp:sp modelId="{F66396C0-1AB3-4812-A2F2-30F6F171D97D}">
      <dsp:nvSpPr>
        <dsp:cNvPr id="0" name=""/>
        <dsp:cNvSpPr/>
      </dsp:nvSpPr>
      <dsp:spPr>
        <a:xfrm>
          <a:off x="130880" y="130880"/>
          <a:ext cx="1645920" cy="1047041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15627" r="15627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689A0-0203-4B2C-B6DC-DD08E8CAEA8F}">
      <dsp:nvSpPr>
        <dsp:cNvPr id="0" name=""/>
        <dsp:cNvSpPr/>
      </dsp:nvSpPr>
      <dsp:spPr>
        <a:xfrm>
          <a:off x="0" y="1439681"/>
          <a:ext cx="8229600" cy="1872214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kern="1200" dirty="0">
              <a:solidFill>
                <a:schemeClr val="tx1"/>
              </a:solidFill>
              <a:latin typeface="+mn-lt"/>
              <a:cs typeface="+mn-cs"/>
            </a:rPr>
            <a:t>Єдине джерело офіційних відомостей</a:t>
          </a:r>
          <a:r>
            <a:rPr lang="uk-UA" sz="1400" kern="1200" dirty="0">
              <a:solidFill>
                <a:schemeClr val="tx1"/>
              </a:solidFill>
              <a:latin typeface="+mn-lt"/>
              <a:cs typeface="+mn-cs"/>
            </a:rPr>
            <a:t> про технічні характеристики нерухомості для прийняття рішень щодо: </a:t>
          </a:r>
          <a:endParaRPr lang="uk-UA" sz="14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100" kern="1200" dirty="0">
              <a:solidFill>
                <a:schemeClr val="tx1"/>
              </a:solidFill>
            </a:rPr>
            <a:t>Оцінка нерухомості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100" kern="1200" dirty="0">
              <a:solidFill>
                <a:schemeClr val="tx1"/>
              </a:solidFill>
            </a:rPr>
            <a:t>Укладання договорів із нерухомістю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100" kern="1200" dirty="0">
              <a:solidFill>
                <a:schemeClr val="tx1"/>
              </a:solidFill>
            </a:rPr>
            <a:t>Кредитування під заставу нерухомого майна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100" kern="1200" dirty="0">
              <a:solidFill>
                <a:schemeClr val="tx1"/>
              </a:solidFill>
            </a:rPr>
            <a:t>Розрахунок податку на нерухомість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100" kern="1200" dirty="0">
              <a:solidFill>
                <a:schemeClr val="tx1"/>
              </a:solidFill>
            </a:rPr>
            <a:t>Реєстрація речових прав на нерухоме майно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100" kern="1200" dirty="0">
              <a:solidFill>
                <a:schemeClr val="tx1"/>
              </a:solidFill>
            </a:rPr>
            <a:t>Перевірка наявності нерухомості та її технічних </a:t>
          </a:r>
          <a:r>
            <a:rPr lang="uk-UA" sz="1100" kern="1200" dirty="0" err="1">
              <a:solidFill>
                <a:schemeClr val="tx1"/>
              </a:solidFill>
            </a:rPr>
            <a:t>характериктик</a:t>
          </a:r>
          <a:endParaRPr lang="uk-UA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100" kern="1200" dirty="0">
            <a:solidFill>
              <a:schemeClr val="tx1"/>
            </a:solidFill>
          </a:endParaRPr>
        </a:p>
      </dsp:txBody>
      <dsp:txXfrm>
        <a:off x="1776800" y="1439681"/>
        <a:ext cx="6452799" cy="1872214"/>
      </dsp:txXfrm>
    </dsp:sp>
    <dsp:sp modelId="{A5306F57-1098-48E8-97C0-9E65D18FDEAC}">
      <dsp:nvSpPr>
        <dsp:cNvPr id="0" name=""/>
        <dsp:cNvSpPr/>
      </dsp:nvSpPr>
      <dsp:spPr>
        <a:xfrm>
          <a:off x="130880" y="1852268"/>
          <a:ext cx="1645920" cy="1047041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18193" r="18193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B310F7-AE00-4290-8621-64ADFD764495}">
      <dsp:nvSpPr>
        <dsp:cNvPr id="0" name=""/>
        <dsp:cNvSpPr/>
      </dsp:nvSpPr>
      <dsp:spPr>
        <a:xfrm>
          <a:off x="0" y="3442776"/>
          <a:ext cx="8229600" cy="1308801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400" b="1" kern="1200" dirty="0">
              <a:solidFill>
                <a:schemeClr val="tx1"/>
              </a:solidFill>
            </a:rPr>
            <a:t>Розвиток зручності, швидкості та прозорості роботи інвентаризаторів. </a:t>
          </a:r>
          <a:endParaRPr lang="uk-UA" sz="1400" kern="1200" dirty="0">
            <a:solidFill>
              <a:schemeClr val="tx1"/>
            </a:solidFill>
          </a:endParaRPr>
        </a:p>
      </dsp:txBody>
      <dsp:txXfrm>
        <a:off x="1776800" y="3442776"/>
        <a:ext cx="6452799" cy="1308801"/>
      </dsp:txXfrm>
    </dsp:sp>
    <dsp:sp modelId="{E413DE16-CE8A-45C1-9F49-B0D8BDA514E0}">
      <dsp:nvSpPr>
        <dsp:cNvPr id="0" name=""/>
        <dsp:cNvSpPr/>
      </dsp:nvSpPr>
      <dsp:spPr>
        <a:xfrm>
          <a:off x="130880" y="3573656"/>
          <a:ext cx="1645920" cy="1047041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18193" r="18193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506A7-91EF-417C-904B-57C5F351074F}">
      <dsp:nvSpPr>
        <dsp:cNvPr id="0" name=""/>
        <dsp:cNvSpPr/>
      </dsp:nvSpPr>
      <dsp:spPr>
        <a:xfrm rot="10800000">
          <a:off x="1692784" y="1710"/>
          <a:ext cx="5472684" cy="1257304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400" b="1" kern="1200" dirty="0">
              <a:solidFill>
                <a:schemeClr val="tx1"/>
              </a:solidFill>
            </a:rPr>
            <a:t>Зменшення трудовитрат інвентаризаторів </a:t>
          </a:r>
          <a:r>
            <a:rPr lang="uk-UA" altLang="ru-RU" sz="1400" kern="1200" dirty="0">
              <a:solidFill>
                <a:schemeClr val="tx1"/>
              </a:solidFill>
            </a:rPr>
            <a:t>завдяки переходу на електронних документообіг</a:t>
          </a:r>
          <a:endParaRPr lang="uk-UA" sz="1400" kern="1200" dirty="0">
            <a:solidFill>
              <a:schemeClr val="tx1"/>
            </a:solidFill>
          </a:endParaRPr>
        </a:p>
      </dsp:txBody>
      <dsp:txXfrm rot="10800000">
        <a:off x="2007110" y="1710"/>
        <a:ext cx="5158358" cy="1257304"/>
      </dsp:txXfrm>
    </dsp:sp>
    <dsp:sp modelId="{85B11BAE-498E-4A93-8BDF-F0D055B884C0}">
      <dsp:nvSpPr>
        <dsp:cNvPr id="0" name=""/>
        <dsp:cNvSpPr/>
      </dsp:nvSpPr>
      <dsp:spPr>
        <a:xfrm>
          <a:off x="1129297" y="1710"/>
          <a:ext cx="1257304" cy="1257304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667D5-02C3-40BB-8E6B-DA9716D00F33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400" b="1" kern="1200" dirty="0">
              <a:solidFill>
                <a:schemeClr val="tx1"/>
              </a:solidFill>
            </a:rPr>
            <a:t>Приватні інвентаризатори – </a:t>
          </a:r>
          <a:r>
            <a:rPr lang="uk-UA" altLang="ru-RU" sz="1400" kern="1200" dirty="0">
              <a:solidFill>
                <a:schemeClr val="tx1"/>
              </a:solidFill>
            </a:rPr>
            <a:t>можуть вносити дані про нерухомість  до електронної системи на пряму з власного робочого місця і не витрачають час на здачу паперових матеріалів до зберігача. Зберігачі роздруковуватимуть паперові матеріали із електронної системи</a:t>
          </a:r>
          <a:endParaRPr lang="uk-UA" sz="1400" kern="1200" dirty="0">
            <a:solidFill>
              <a:schemeClr val="tx1"/>
            </a:solidFill>
          </a:endParaRPr>
        </a:p>
      </dsp:txBody>
      <dsp:txXfrm rot="10800000">
        <a:off x="2007110" y="1634329"/>
        <a:ext cx="5158358" cy="1257304"/>
      </dsp:txXfrm>
    </dsp:sp>
    <dsp:sp modelId="{EF01F37E-0635-450B-BF76-0292B5F5798B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7BE86-6D26-439F-8F37-A36C44A15A42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400" b="1" kern="1200" dirty="0">
              <a:solidFill>
                <a:schemeClr val="tx1"/>
              </a:solidFill>
            </a:rPr>
            <a:t>Комунальні БТІ </a:t>
          </a:r>
          <a:r>
            <a:rPr lang="uk-UA" altLang="ru-RU" sz="1400" kern="1200" dirty="0">
              <a:solidFill>
                <a:schemeClr val="tx1"/>
              </a:solidFill>
            </a:rPr>
            <a:t>– не витрачають час на копіювання матеріалів для судових, правоохоронних та інспекційних органів</a:t>
          </a:r>
          <a:endParaRPr lang="uk-UA" sz="1400" kern="1200" dirty="0">
            <a:solidFill>
              <a:schemeClr val="tx1"/>
            </a:solidFill>
          </a:endParaRPr>
        </a:p>
      </dsp:txBody>
      <dsp:txXfrm rot="10800000">
        <a:off x="2007110" y="3266948"/>
        <a:ext cx="5158358" cy="1257304"/>
      </dsp:txXfrm>
    </dsp:sp>
    <dsp:sp modelId="{C3F2DF17-A7D1-4619-9EA2-9EF3146AE621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CCBA4-0038-42F3-90E7-6D6A2580CC9B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86B59-C34C-406C-B2BB-E4CB6709A6A2}">
      <dsp:nvSpPr>
        <dsp:cNvPr id="0" name=""/>
        <dsp:cNvSpPr/>
      </dsp:nvSpPr>
      <dsp:spPr>
        <a:xfrm>
          <a:off x="427226" y="282782"/>
          <a:ext cx="7739890" cy="565926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700" b="1" kern="1200" dirty="0">
              <a:solidFill>
                <a:schemeClr val="tx1"/>
              </a:solidFill>
              <a:latin typeface="Calibri" panose="020F0502020204030204" pitchFamily="34" charset="0"/>
            </a:rPr>
            <a:t>Джерелом дозволів та заборон, </a:t>
          </a:r>
          <a:r>
            <a:rPr lang="uk-UA" altLang="ru-RU" sz="1700" kern="1200" dirty="0">
              <a:solidFill>
                <a:schemeClr val="tx1"/>
              </a:solidFill>
              <a:latin typeface="Calibri" panose="020F0502020204030204" pitchFamily="34" charset="0"/>
            </a:rPr>
            <a:t>які тільки обтяжують технічну інвентаризацію</a:t>
          </a:r>
          <a:endParaRPr lang="uk-UA" sz="1700" kern="1200" dirty="0">
            <a:solidFill>
              <a:schemeClr val="tx1"/>
            </a:solidFill>
          </a:endParaRPr>
        </a:p>
      </dsp:txBody>
      <dsp:txXfrm>
        <a:off x="427226" y="282782"/>
        <a:ext cx="7739890" cy="565926"/>
      </dsp:txXfrm>
    </dsp:sp>
    <dsp:sp modelId="{085F9542-563A-46DF-AF3A-7CF98331D633}">
      <dsp:nvSpPr>
        <dsp:cNvPr id="0" name=""/>
        <dsp:cNvSpPr/>
      </dsp:nvSpPr>
      <dsp:spPr>
        <a:xfrm>
          <a:off x="73522" y="212041"/>
          <a:ext cx="707408" cy="707408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C7C13-35C5-494B-8C0E-ED4070686862}">
      <dsp:nvSpPr>
        <dsp:cNvPr id="0" name=""/>
        <dsp:cNvSpPr/>
      </dsp:nvSpPr>
      <dsp:spPr>
        <a:xfrm>
          <a:off x="832752" y="1131400"/>
          <a:ext cx="7334364" cy="565926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700" b="1" kern="1200" dirty="0">
              <a:solidFill>
                <a:schemeClr val="tx1"/>
              </a:solidFill>
              <a:latin typeface="Calibri" panose="020F0502020204030204" pitchFamily="34" charset="0"/>
            </a:rPr>
            <a:t>Джерелом неправдивих відомостей </a:t>
          </a:r>
          <a:r>
            <a:rPr lang="uk-UA" altLang="ru-RU" sz="1700" kern="1200" dirty="0">
              <a:solidFill>
                <a:schemeClr val="tx1"/>
              </a:solidFill>
              <a:latin typeface="Calibri" panose="020F0502020204030204" pitchFamily="34" charset="0"/>
            </a:rPr>
            <a:t>про неіснуючі об</a:t>
          </a:r>
          <a:r>
            <a:rPr lang="en-US" altLang="ru-RU" sz="1700" kern="1200" dirty="0">
              <a:solidFill>
                <a:schemeClr val="tx1"/>
              </a:solidFill>
              <a:latin typeface="Calibri" panose="020F0502020204030204" pitchFamily="34" charset="0"/>
            </a:rPr>
            <a:t>’</a:t>
          </a:r>
          <a:r>
            <a:rPr lang="uk-UA" altLang="ru-RU" sz="1700" kern="1200" dirty="0" err="1">
              <a:solidFill>
                <a:schemeClr val="tx1"/>
              </a:solidFill>
              <a:latin typeface="Calibri" panose="020F0502020204030204" pitchFamily="34" charset="0"/>
            </a:rPr>
            <a:t>єкти</a:t>
          </a:r>
          <a:r>
            <a:rPr lang="uk-UA" altLang="ru-RU" sz="1700" kern="1200" dirty="0">
              <a:solidFill>
                <a:schemeClr val="tx1"/>
              </a:solidFill>
              <a:latin typeface="Calibri" panose="020F0502020204030204" pitchFamily="34" charset="0"/>
            </a:rPr>
            <a:t> нерухомого майна</a:t>
          </a:r>
          <a:endParaRPr lang="uk-UA" sz="1700" kern="1200" dirty="0">
            <a:solidFill>
              <a:schemeClr val="tx1"/>
            </a:solidFill>
          </a:endParaRPr>
        </a:p>
      </dsp:txBody>
      <dsp:txXfrm>
        <a:off x="832752" y="1131400"/>
        <a:ext cx="7334364" cy="565926"/>
      </dsp:txXfrm>
    </dsp:sp>
    <dsp:sp modelId="{F58B6B4C-B34B-4E57-9DA5-7506EA6470B9}">
      <dsp:nvSpPr>
        <dsp:cNvPr id="0" name=""/>
        <dsp:cNvSpPr/>
      </dsp:nvSpPr>
      <dsp:spPr>
        <a:xfrm>
          <a:off x="479048" y="1060659"/>
          <a:ext cx="707408" cy="707408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3FCCA7-7AA7-4BEE-A73D-FCC67C163062}">
      <dsp:nvSpPr>
        <dsp:cNvPr id="0" name=""/>
        <dsp:cNvSpPr/>
      </dsp:nvSpPr>
      <dsp:spPr>
        <a:xfrm>
          <a:off x="957216" y="1980018"/>
          <a:ext cx="7209900" cy="565926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700" b="1" kern="1200" dirty="0">
              <a:solidFill>
                <a:schemeClr val="tx1"/>
              </a:solidFill>
              <a:latin typeface="Calibri" panose="020F0502020204030204" pitchFamily="34" charset="0"/>
            </a:rPr>
            <a:t>Базою даних надлишкових відомостей</a:t>
          </a:r>
          <a:r>
            <a:rPr lang="uk-UA" altLang="ru-RU" sz="1700" kern="1200" dirty="0">
              <a:solidFill>
                <a:schemeClr val="tx1"/>
              </a:solidFill>
              <a:latin typeface="Calibri" panose="020F0502020204030204" pitchFamily="34" charset="0"/>
            </a:rPr>
            <a:t>, які фактично не будуть потрібні користувачам</a:t>
          </a:r>
          <a:endParaRPr lang="uk-UA" sz="1700" kern="1200" dirty="0">
            <a:solidFill>
              <a:schemeClr val="tx1"/>
            </a:solidFill>
          </a:endParaRPr>
        </a:p>
      </dsp:txBody>
      <dsp:txXfrm>
        <a:off x="957216" y="1980018"/>
        <a:ext cx="7209900" cy="565926"/>
      </dsp:txXfrm>
    </dsp:sp>
    <dsp:sp modelId="{911C7CF6-4DD3-40CE-B487-BA286E362D87}">
      <dsp:nvSpPr>
        <dsp:cNvPr id="0" name=""/>
        <dsp:cNvSpPr/>
      </dsp:nvSpPr>
      <dsp:spPr>
        <a:xfrm>
          <a:off x="603512" y="1909277"/>
          <a:ext cx="707408" cy="707408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1BA7E-1BA8-4C25-AEED-530553FB0048}">
      <dsp:nvSpPr>
        <dsp:cNvPr id="0" name=""/>
        <dsp:cNvSpPr/>
      </dsp:nvSpPr>
      <dsp:spPr>
        <a:xfrm>
          <a:off x="832752" y="2828636"/>
          <a:ext cx="7334364" cy="565926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700" b="1" kern="1200" dirty="0">
              <a:solidFill>
                <a:schemeClr val="tx1"/>
              </a:solidFill>
              <a:latin typeface="Calibri" panose="020F0502020204030204" pitchFamily="34" charset="0"/>
            </a:rPr>
            <a:t>Базою даних у якій неможливо прослідкувати історію змін </a:t>
          </a:r>
          <a:r>
            <a:rPr lang="uk-UA" altLang="ru-RU" sz="1700" kern="1200" dirty="0">
              <a:solidFill>
                <a:schemeClr val="tx1"/>
              </a:solidFill>
              <a:latin typeface="Calibri" panose="020F0502020204030204" pitchFamily="34" charset="0"/>
            </a:rPr>
            <a:t>з об’єктом нерухомості</a:t>
          </a:r>
          <a:endParaRPr lang="uk-UA" sz="1700" kern="1200" dirty="0">
            <a:solidFill>
              <a:schemeClr val="tx1"/>
            </a:solidFill>
          </a:endParaRPr>
        </a:p>
      </dsp:txBody>
      <dsp:txXfrm>
        <a:off x="832752" y="2828636"/>
        <a:ext cx="7334364" cy="565926"/>
      </dsp:txXfrm>
    </dsp:sp>
    <dsp:sp modelId="{E0ABD3EF-1DBE-41D5-8B59-5D8BD268323B}">
      <dsp:nvSpPr>
        <dsp:cNvPr id="0" name=""/>
        <dsp:cNvSpPr/>
      </dsp:nvSpPr>
      <dsp:spPr>
        <a:xfrm>
          <a:off x="479048" y="2757895"/>
          <a:ext cx="707408" cy="707408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43DAB3-E6C5-4547-953C-FEC1CB9C2513}">
      <dsp:nvSpPr>
        <dsp:cNvPr id="0" name=""/>
        <dsp:cNvSpPr/>
      </dsp:nvSpPr>
      <dsp:spPr>
        <a:xfrm>
          <a:off x="427226" y="3677254"/>
          <a:ext cx="7739890" cy="565926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700" b="1" kern="1200" dirty="0">
              <a:solidFill>
                <a:schemeClr val="tx1"/>
              </a:solidFill>
              <a:latin typeface="Calibri" panose="020F0502020204030204" pitchFamily="34" charset="0"/>
            </a:rPr>
            <a:t>Системою, при вдосконаленні якої не враховуються побажання користувачів</a:t>
          </a:r>
          <a:r>
            <a:rPr lang="uk-UA" altLang="ru-RU" sz="1700" kern="1200" dirty="0">
              <a:solidFill>
                <a:schemeClr val="tx1"/>
              </a:solidFill>
              <a:latin typeface="Calibri" panose="020F0502020204030204" pitchFamily="34" charset="0"/>
            </a:rPr>
            <a:t> </a:t>
          </a:r>
          <a:r>
            <a:rPr lang="uk-UA" altLang="ru-RU" sz="1700" b="1" kern="1200" dirty="0">
              <a:solidFill>
                <a:schemeClr val="tx1"/>
              </a:solidFill>
              <a:latin typeface="Calibri" panose="020F0502020204030204" pitchFamily="34" charset="0"/>
            </a:rPr>
            <a:t>та професійної спільноти</a:t>
          </a:r>
          <a:endParaRPr lang="uk-UA" sz="1700" kern="1200" dirty="0">
            <a:solidFill>
              <a:schemeClr val="tx1"/>
            </a:solidFill>
          </a:endParaRPr>
        </a:p>
      </dsp:txBody>
      <dsp:txXfrm>
        <a:off x="427226" y="3677254"/>
        <a:ext cx="7739890" cy="565926"/>
      </dsp:txXfrm>
    </dsp:sp>
    <dsp:sp modelId="{DA375F21-4E71-4830-AE73-30A9828B3764}">
      <dsp:nvSpPr>
        <dsp:cNvPr id="0" name=""/>
        <dsp:cNvSpPr/>
      </dsp:nvSpPr>
      <dsp:spPr>
        <a:xfrm>
          <a:off x="73522" y="3606513"/>
          <a:ext cx="707408" cy="707408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A3375-F491-448D-B285-08B0F263721E}">
      <dsp:nvSpPr>
        <dsp:cNvPr id="0" name=""/>
        <dsp:cNvSpPr/>
      </dsp:nvSpPr>
      <dsp:spPr>
        <a:xfrm>
          <a:off x="0" y="0"/>
          <a:ext cx="8229600" cy="163520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F5072-F2F2-444A-B42C-67A2125C7497}">
      <dsp:nvSpPr>
        <dsp:cNvPr id="0" name=""/>
        <dsp:cNvSpPr/>
      </dsp:nvSpPr>
      <dsp:spPr>
        <a:xfrm>
          <a:off x="246887" y="218027"/>
          <a:ext cx="2417445" cy="119915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3545" r="23545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EE0DFE-68B0-47DD-93C3-418C66087261}">
      <dsp:nvSpPr>
        <dsp:cNvPr id="0" name=""/>
        <dsp:cNvSpPr/>
      </dsp:nvSpPr>
      <dsp:spPr>
        <a:xfrm rot="10800000">
          <a:off x="246887" y="1635204"/>
          <a:ext cx="2417445" cy="1998583"/>
        </a:xfrm>
        <a:prstGeom prst="round2SameRect">
          <a:avLst>
            <a:gd name="adj1" fmla="val 10500"/>
            <a:gd name="adj2" fmla="val 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700" kern="1200" dirty="0">
              <a:solidFill>
                <a:schemeClr val="tx1"/>
              </a:solidFill>
            </a:rPr>
            <a:t>формує політику щодо створення та розвитку електронної системи для інвентаризаторів</a:t>
          </a:r>
          <a:endParaRPr lang="uk-UA" sz="1700" kern="1200" dirty="0">
            <a:solidFill>
              <a:schemeClr val="tx1"/>
            </a:solidFill>
          </a:endParaRPr>
        </a:p>
      </dsp:txBody>
      <dsp:txXfrm rot="10800000">
        <a:off x="308350" y="1635204"/>
        <a:ext cx="2294519" cy="1937120"/>
      </dsp:txXfrm>
    </dsp:sp>
    <dsp:sp modelId="{63D9DD8D-B1EE-4598-8794-32BB5C706FAB}">
      <dsp:nvSpPr>
        <dsp:cNvPr id="0" name=""/>
        <dsp:cNvSpPr/>
      </dsp:nvSpPr>
      <dsp:spPr>
        <a:xfrm>
          <a:off x="2906077" y="218027"/>
          <a:ext cx="2417445" cy="119915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6672" r="16672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5C8AA6-10C9-4119-9C22-4D2146F57977}">
      <dsp:nvSpPr>
        <dsp:cNvPr id="0" name=""/>
        <dsp:cNvSpPr/>
      </dsp:nvSpPr>
      <dsp:spPr>
        <a:xfrm rot="10800000">
          <a:off x="2906077" y="1635204"/>
          <a:ext cx="2417445" cy="1998583"/>
        </a:xfrm>
        <a:prstGeom prst="round2SameRect">
          <a:avLst>
            <a:gd name="adj1" fmla="val 10500"/>
            <a:gd name="adj2" fmla="val 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700" kern="1200" dirty="0">
              <a:solidFill>
                <a:schemeClr val="tx1"/>
              </a:solidFill>
            </a:rPr>
            <a:t>є адміністратором електронної системи для інвентаризаторів</a:t>
          </a:r>
          <a:endParaRPr lang="uk-UA" sz="1700" kern="1200" dirty="0">
            <a:solidFill>
              <a:schemeClr val="tx1"/>
            </a:solidFill>
          </a:endParaRPr>
        </a:p>
      </dsp:txBody>
      <dsp:txXfrm rot="10800000">
        <a:off x="2967540" y="1635204"/>
        <a:ext cx="2294519" cy="1937120"/>
      </dsp:txXfrm>
    </dsp:sp>
    <dsp:sp modelId="{0D977E03-EDCA-488F-9E9B-1464A68BD58D}">
      <dsp:nvSpPr>
        <dsp:cNvPr id="0" name=""/>
        <dsp:cNvSpPr/>
      </dsp:nvSpPr>
      <dsp:spPr>
        <a:xfrm>
          <a:off x="5565267" y="218027"/>
          <a:ext cx="2417445" cy="119915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3107" r="13107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B676E-9D7A-41B8-A534-75D31A750DF5}">
      <dsp:nvSpPr>
        <dsp:cNvPr id="0" name=""/>
        <dsp:cNvSpPr/>
      </dsp:nvSpPr>
      <dsp:spPr>
        <a:xfrm rot="10800000">
          <a:off x="5565267" y="1635204"/>
          <a:ext cx="2417445" cy="1998583"/>
        </a:xfrm>
        <a:prstGeom prst="round2SameRect">
          <a:avLst>
            <a:gd name="adj1" fmla="val 10500"/>
            <a:gd name="adj2" fmla="val 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700" kern="1200" dirty="0">
              <a:solidFill>
                <a:schemeClr val="tx1"/>
              </a:solidFill>
            </a:rPr>
            <a:t>є адміністратором містобудівного кадастру державного рівня, який працюватиме з електронними даними</a:t>
          </a:r>
          <a:endParaRPr lang="uk-UA" sz="1700" kern="1200" dirty="0">
            <a:solidFill>
              <a:schemeClr val="tx1"/>
            </a:solidFill>
          </a:endParaRPr>
        </a:p>
      </dsp:txBody>
      <dsp:txXfrm rot="10800000">
        <a:off x="5626730" y="1635204"/>
        <a:ext cx="2294519" cy="1937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5E2BD-457A-4BF0-A627-FA94A1D00F2B}">
      <dsp:nvSpPr>
        <dsp:cNvPr id="0" name=""/>
        <dsp:cNvSpPr/>
      </dsp:nvSpPr>
      <dsp:spPr>
        <a:xfrm>
          <a:off x="-5116991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96632-EFF4-4ABC-84FF-0CDD78DF083C}">
      <dsp:nvSpPr>
        <dsp:cNvPr id="0" name=""/>
        <dsp:cNvSpPr/>
      </dsp:nvSpPr>
      <dsp:spPr>
        <a:xfrm>
          <a:off x="364315" y="238337"/>
          <a:ext cx="7802801" cy="476493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200" b="1" kern="1200" dirty="0">
              <a:solidFill>
                <a:schemeClr val="tx1"/>
              </a:solidFill>
              <a:latin typeface="+mj-lt"/>
            </a:rPr>
            <a:t>Повинна зберігати та відображати історію змін</a:t>
          </a:r>
          <a:r>
            <a:rPr lang="uk-UA" altLang="ru-RU" sz="1200" kern="1200" dirty="0">
              <a:solidFill>
                <a:schemeClr val="tx1"/>
              </a:solidFill>
              <a:latin typeface="+mj-lt"/>
            </a:rPr>
            <a:t> з об’єктом нерухомості</a:t>
          </a:r>
          <a:endParaRPr lang="uk-UA" sz="1200" kern="1200" dirty="0">
            <a:solidFill>
              <a:schemeClr val="tx1"/>
            </a:solidFill>
          </a:endParaRPr>
        </a:p>
      </dsp:txBody>
      <dsp:txXfrm>
        <a:off x="364315" y="238337"/>
        <a:ext cx="7802801" cy="476493"/>
      </dsp:txXfrm>
    </dsp:sp>
    <dsp:sp modelId="{38883591-5945-4075-88EE-855B14D49F07}">
      <dsp:nvSpPr>
        <dsp:cNvPr id="0" name=""/>
        <dsp:cNvSpPr/>
      </dsp:nvSpPr>
      <dsp:spPr>
        <a:xfrm>
          <a:off x="66507" y="178775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90411-6D58-4813-924C-F43150269874}">
      <dsp:nvSpPr>
        <dsp:cNvPr id="0" name=""/>
        <dsp:cNvSpPr/>
      </dsp:nvSpPr>
      <dsp:spPr>
        <a:xfrm>
          <a:off x="756263" y="952986"/>
          <a:ext cx="7410853" cy="476493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200" b="1" kern="1200" dirty="0">
              <a:solidFill>
                <a:schemeClr val="tx1"/>
              </a:solidFill>
              <a:latin typeface="+mj-lt"/>
            </a:rPr>
            <a:t>Повинна дозволяти завантажувати архітектурні проекти будівель </a:t>
          </a:r>
          <a:r>
            <a:rPr lang="uk-UA" altLang="ru-RU" sz="1200" kern="1200" dirty="0">
              <a:solidFill>
                <a:schemeClr val="tx1"/>
              </a:solidFill>
              <a:latin typeface="+mj-lt"/>
            </a:rPr>
            <a:t>на етапі їх будівництва</a:t>
          </a:r>
          <a:endParaRPr lang="uk-UA" sz="1200" kern="1200" dirty="0">
            <a:solidFill>
              <a:schemeClr val="tx1"/>
            </a:solidFill>
          </a:endParaRPr>
        </a:p>
      </dsp:txBody>
      <dsp:txXfrm>
        <a:off x="756263" y="952986"/>
        <a:ext cx="7410853" cy="476493"/>
      </dsp:txXfrm>
    </dsp:sp>
    <dsp:sp modelId="{04A926CD-F7A0-4F10-869B-C9CDB6DAE1E9}">
      <dsp:nvSpPr>
        <dsp:cNvPr id="0" name=""/>
        <dsp:cNvSpPr/>
      </dsp:nvSpPr>
      <dsp:spPr>
        <a:xfrm>
          <a:off x="458455" y="893424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635679-6BC9-49A1-88AE-F77B99E2B004}">
      <dsp:nvSpPr>
        <dsp:cNvPr id="0" name=""/>
        <dsp:cNvSpPr/>
      </dsp:nvSpPr>
      <dsp:spPr>
        <a:xfrm>
          <a:off x="935491" y="1667635"/>
          <a:ext cx="7231625" cy="476493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200" kern="1200" dirty="0">
              <a:solidFill>
                <a:schemeClr val="tx1"/>
              </a:solidFill>
              <a:latin typeface="+mj-lt"/>
            </a:rPr>
            <a:t>Вимоги до електронних документів </a:t>
          </a:r>
          <a:r>
            <a:rPr lang="uk-UA" altLang="ru-RU" sz="1200" b="1" kern="1200" dirty="0">
              <a:solidFill>
                <a:schemeClr val="tx1"/>
              </a:solidFill>
              <a:latin typeface="+mj-lt"/>
            </a:rPr>
            <a:t>повинні врахувати специфікації </a:t>
          </a:r>
          <a:r>
            <a:rPr lang="en-US" altLang="ru-RU" sz="1200" b="1" kern="1200" dirty="0">
              <a:solidFill>
                <a:schemeClr val="tx1"/>
              </a:solidFill>
              <a:latin typeface="+mj-lt"/>
            </a:rPr>
            <a:t>Inspire</a:t>
          </a:r>
          <a:r>
            <a:rPr lang="en-US" altLang="ru-RU" sz="1200" kern="1200" dirty="0">
              <a:solidFill>
                <a:schemeClr val="tx1"/>
              </a:solidFill>
              <a:latin typeface="+mj-lt"/>
            </a:rPr>
            <a:t> </a:t>
          </a:r>
          <a:r>
            <a:rPr lang="uk-UA" altLang="ru-RU" sz="1200" kern="1200" dirty="0">
              <a:solidFill>
                <a:schemeClr val="tx1"/>
              </a:solidFill>
              <a:latin typeface="+mj-lt"/>
            </a:rPr>
            <a:t>про будівлі та адреси</a:t>
          </a:r>
          <a:endParaRPr lang="uk-UA" sz="1200" kern="1200" dirty="0">
            <a:solidFill>
              <a:schemeClr val="tx1"/>
            </a:solidFill>
          </a:endParaRPr>
        </a:p>
      </dsp:txBody>
      <dsp:txXfrm>
        <a:off x="935491" y="1667635"/>
        <a:ext cx="7231625" cy="476493"/>
      </dsp:txXfrm>
    </dsp:sp>
    <dsp:sp modelId="{9893C054-6991-4137-ADAB-E3F3D397BC62}">
      <dsp:nvSpPr>
        <dsp:cNvPr id="0" name=""/>
        <dsp:cNvSpPr/>
      </dsp:nvSpPr>
      <dsp:spPr>
        <a:xfrm>
          <a:off x="637683" y="1608074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A9101-0903-499E-BEAB-22F3B56D679B}">
      <dsp:nvSpPr>
        <dsp:cNvPr id="0" name=""/>
        <dsp:cNvSpPr/>
      </dsp:nvSpPr>
      <dsp:spPr>
        <a:xfrm>
          <a:off x="935491" y="2381832"/>
          <a:ext cx="7231625" cy="476493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200" kern="1200" dirty="0">
              <a:solidFill>
                <a:schemeClr val="tx1"/>
              </a:solidFill>
              <a:latin typeface="+mj-lt"/>
            </a:rPr>
            <a:t>До цієї електронної системи </a:t>
          </a:r>
          <a:r>
            <a:rPr lang="uk-UA" altLang="ru-RU" sz="1200" b="1" kern="1200" dirty="0">
              <a:solidFill>
                <a:schemeClr val="tx1"/>
              </a:solidFill>
              <a:latin typeface="+mj-lt"/>
            </a:rPr>
            <a:t>повинен бути наданий доступ ДАБІ та ДСНС</a:t>
          </a:r>
          <a:endParaRPr lang="uk-UA" sz="1200" kern="1200" dirty="0">
            <a:solidFill>
              <a:schemeClr val="tx1"/>
            </a:solidFill>
          </a:endParaRPr>
        </a:p>
      </dsp:txBody>
      <dsp:txXfrm>
        <a:off x="935491" y="2381832"/>
        <a:ext cx="7231625" cy="476493"/>
      </dsp:txXfrm>
    </dsp:sp>
    <dsp:sp modelId="{11AE74E1-F7B2-46FB-9323-B553A8A1D626}">
      <dsp:nvSpPr>
        <dsp:cNvPr id="0" name=""/>
        <dsp:cNvSpPr/>
      </dsp:nvSpPr>
      <dsp:spPr>
        <a:xfrm>
          <a:off x="637683" y="2322271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5E3235-9EEF-4B76-B5E0-E19A11CC5862}">
      <dsp:nvSpPr>
        <dsp:cNvPr id="0" name=""/>
        <dsp:cNvSpPr/>
      </dsp:nvSpPr>
      <dsp:spPr>
        <a:xfrm>
          <a:off x="756263" y="3096482"/>
          <a:ext cx="7410853" cy="476493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200" b="1" kern="1200" dirty="0">
              <a:solidFill>
                <a:schemeClr val="tx1"/>
              </a:solidFill>
              <a:latin typeface="+mj-lt"/>
            </a:rPr>
            <a:t>Повинна бути взаємодія між цією системою та іншими державними електронними системами:</a:t>
          </a:r>
          <a:r>
            <a:rPr lang="uk-UA" altLang="ru-RU" sz="1200" kern="1200" dirty="0">
              <a:solidFill>
                <a:schemeClr val="tx1"/>
              </a:solidFill>
              <a:latin typeface="+mj-lt"/>
            </a:rPr>
            <a:t> Державним земельним кадастром, Реєстром прав на нерухоме майно та містобудівними кадастрами</a:t>
          </a:r>
          <a:endParaRPr lang="uk-UA" sz="1200" kern="1200" dirty="0">
            <a:solidFill>
              <a:schemeClr val="tx1"/>
            </a:solidFill>
          </a:endParaRPr>
        </a:p>
      </dsp:txBody>
      <dsp:txXfrm>
        <a:off x="756263" y="3096482"/>
        <a:ext cx="7410853" cy="476493"/>
      </dsp:txXfrm>
    </dsp:sp>
    <dsp:sp modelId="{C2E89EE3-81FB-476A-977B-4D4EE8A53CC3}">
      <dsp:nvSpPr>
        <dsp:cNvPr id="0" name=""/>
        <dsp:cNvSpPr/>
      </dsp:nvSpPr>
      <dsp:spPr>
        <a:xfrm>
          <a:off x="458455" y="3036920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D2FF5-DC04-4CD0-9C7F-D09C15341CAD}">
      <dsp:nvSpPr>
        <dsp:cNvPr id="0" name=""/>
        <dsp:cNvSpPr/>
      </dsp:nvSpPr>
      <dsp:spPr>
        <a:xfrm>
          <a:off x="364315" y="3811131"/>
          <a:ext cx="7802801" cy="476493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altLang="ru-RU" sz="1200" kern="1200" dirty="0">
              <a:solidFill>
                <a:schemeClr val="tx1"/>
              </a:solidFill>
              <a:latin typeface="+mj-lt"/>
            </a:rPr>
            <a:t>Потрібно </a:t>
          </a:r>
          <a:r>
            <a:rPr lang="uk-UA" altLang="ru-RU" sz="1200" b="1" kern="1200" dirty="0">
              <a:solidFill>
                <a:schemeClr val="tx1"/>
              </a:solidFill>
              <a:latin typeface="+mj-lt"/>
            </a:rPr>
            <a:t>створити спільну робочу групу між геодезистами та інвентаризаторами</a:t>
          </a:r>
          <a:r>
            <a:rPr lang="uk-UA" altLang="ru-RU" sz="1200" kern="1200" dirty="0">
              <a:solidFill>
                <a:schemeClr val="tx1"/>
              </a:solidFill>
              <a:latin typeface="+mj-lt"/>
            </a:rPr>
            <a:t> з питань вдосконалення технологій робіт один одного і використання таких рекомендацій для створення електронної системи</a:t>
          </a:r>
          <a:endParaRPr lang="uk-UA" sz="1200" kern="1200" dirty="0">
            <a:solidFill>
              <a:schemeClr val="tx1"/>
            </a:solidFill>
          </a:endParaRPr>
        </a:p>
      </dsp:txBody>
      <dsp:txXfrm>
        <a:off x="364315" y="3811131"/>
        <a:ext cx="7802801" cy="476493"/>
      </dsp:txXfrm>
    </dsp:sp>
    <dsp:sp modelId="{C9085BB5-2C4A-4BE4-8BA4-ABB938F19DF7}">
      <dsp:nvSpPr>
        <dsp:cNvPr id="0" name=""/>
        <dsp:cNvSpPr/>
      </dsp:nvSpPr>
      <dsp:spPr>
        <a:xfrm>
          <a:off x="66507" y="3751569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42A40-3B66-4333-995F-1578BCB3935B}">
      <dsp:nvSpPr>
        <dsp:cNvPr id="0" name=""/>
        <dsp:cNvSpPr/>
      </dsp:nvSpPr>
      <dsp:spPr>
        <a:xfrm>
          <a:off x="162550" y="993589"/>
          <a:ext cx="3842194" cy="12006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265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>
              <a:latin typeface="+mj-lt"/>
              <a:ea typeface="+mj-ea"/>
              <a:cs typeface="+mj-cs"/>
            </a:rPr>
            <a:t>Дійсне </a:t>
          </a:r>
          <a:r>
            <a:rPr lang="uk-UA" sz="1700" b="1" kern="1200" dirty="0">
              <a:latin typeface="+mj-lt"/>
              <a:ea typeface="+mj-ea"/>
              <a:cs typeface="+mj-cs"/>
            </a:rPr>
            <a:t>бажання, активність, підтримка та </a:t>
          </a:r>
          <a:r>
            <a:rPr lang="uk-UA" sz="1700" b="1" kern="1200" dirty="0" err="1">
              <a:latin typeface="+mj-lt"/>
              <a:ea typeface="+mj-ea"/>
              <a:cs typeface="+mj-cs"/>
            </a:rPr>
            <a:t>наполеглевість</a:t>
          </a:r>
          <a:r>
            <a:rPr lang="uk-UA" sz="1700" b="1" kern="1200" dirty="0">
              <a:latin typeface="+mj-lt"/>
              <a:ea typeface="+mj-ea"/>
              <a:cs typeface="+mj-cs"/>
            </a:rPr>
            <a:t> </a:t>
          </a:r>
          <a:r>
            <a:rPr lang="uk-UA" sz="1700" kern="1200" dirty="0">
              <a:latin typeface="+mj-lt"/>
              <a:ea typeface="+mj-ea"/>
              <a:cs typeface="+mj-cs"/>
            </a:rPr>
            <a:t>по цьому  напрямку роботи від </a:t>
          </a:r>
          <a:r>
            <a:rPr lang="uk-UA" sz="1700" kern="1200" dirty="0" err="1">
              <a:latin typeface="+mj-lt"/>
              <a:ea typeface="+mj-ea"/>
              <a:cs typeface="+mj-cs"/>
            </a:rPr>
            <a:t>Мінрегіону</a:t>
          </a:r>
          <a:endParaRPr lang="uk-UA" sz="1700" kern="1200" dirty="0"/>
        </a:p>
      </dsp:txBody>
      <dsp:txXfrm>
        <a:off x="162550" y="993589"/>
        <a:ext cx="3842194" cy="1200685"/>
      </dsp:txXfrm>
    </dsp:sp>
    <dsp:sp modelId="{1E8013AF-9B8B-462B-8550-5ECE0BC4694C}">
      <dsp:nvSpPr>
        <dsp:cNvPr id="0" name=""/>
        <dsp:cNvSpPr/>
      </dsp:nvSpPr>
      <dsp:spPr>
        <a:xfrm>
          <a:off x="2458" y="820157"/>
          <a:ext cx="840480" cy="1260720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8750" b="18750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BD4624-57E2-4A46-969F-4A9CCD7B9CCF}">
      <dsp:nvSpPr>
        <dsp:cNvPr id="0" name=""/>
        <dsp:cNvSpPr/>
      </dsp:nvSpPr>
      <dsp:spPr>
        <a:xfrm>
          <a:off x="4384946" y="993589"/>
          <a:ext cx="3842194" cy="12006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265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>
              <a:latin typeface="+mn-lt"/>
              <a:cs typeface="+mn-cs"/>
            </a:rPr>
            <a:t>Активна участь у роботі професійної спільноти (представників приватних та комунальних інвентаризаторів)</a:t>
          </a:r>
          <a:endParaRPr lang="uk-UA" sz="1700" kern="1200" dirty="0"/>
        </a:p>
      </dsp:txBody>
      <dsp:txXfrm>
        <a:off x="4384946" y="993589"/>
        <a:ext cx="3842194" cy="1200685"/>
      </dsp:txXfrm>
    </dsp:sp>
    <dsp:sp modelId="{312BE5C1-AE9F-43B7-89E9-B14B676F9920}">
      <dsp:nvSpPr>
        <dsp:cNvPr id="0" name=""/>
        <dsp:cNvSpPr/>
      </dsp:nvSpPr>
      <dsp:spPr>
        <a:xfrm>
          <a:off x="4224855" y="820157"/>
          <a:ext cx="840480" cy="1260720"/>
        </a:xfrm>
        <a:prstGeom prst="rect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16667" b="16667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C8C4F-96AE-477D-9447-86CB246E9CA6}">
      <dsp:nvSpPr>
        <dsp:cNvPr id="0" name=""/>
        <dsp:cNvSpPr/>
      </dsp:nvSpPr>
      <dsp:spPr>
        <a:xfrm>
          <a:off x="2273748" y="2505119"/>
          <a:ext cx="3842194" cy="12006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265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>
              <a:latin typeface="+mn-lt"/>
              <a:cs typeface="+mn-cs"/>
            </a:rPr>
            <a:t>Активна участь, відкритість та бажання до співпраці  майбутнього адміністратора електронної системи</a:t>
          </a:r>
          <a:endParaRPr lang="uk-UA" sz="1700" kern="1200" dirty="0"/>
        </a:p>
      </dsp:txBody>
      <dsp:txXfrm>
        <a:off x="2273748" y="2505119"/>
        <a:ext cx="3842194" cy="1200685"/>
      </dsp:txXfrm>
    </dsp:sp>
    <dsp:sp modelId="{A0D1D6AA-471A-4236-AA13-48EA2D53E40B}">
      <dsp:nvSpPr>
        <dsp:cNvPr id="0" name=""/>
        <dsp:cNvSpPr/>
      </dsp:nvSpPr>
      <dsp:spPr>
        <a:xfrm>
          <a:off x="2113657" y="2331687"/>
          <a:ext cx="840480" cy="1260720"/>
        </a:xfrm>
        <a:prstGeom prst="rect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 t="16667" b="16667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1052736"/>
            <a:ext cx="3958208" cy="424847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4705350" cy="56673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3D5086-2A1D-4BEF-A3F7-9EDDA9AD0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E89FE-FBA6-428F-83E6-972FB4B187CD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D01557-92D1-4989-8D00-38C8041B3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85F88-9612-46E2-B91D-3615AA6E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1FA1-9127-419E-97D5-C15F097BA1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708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83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6099192"/>
            <a:ext cx="3684000" cy="57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spections.gov.ua/" TargetMode="External"/><Relationship Id="rId2" Type="http://schemas.openxmlformats.org/officeDocument/2006/relationships/hyperlink" Target="https://regulation.gov.u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p.land.gov.ua/kadastrova-karta" TargetMode="External"/><Relationship Id="rId4" Type="http://schemas.openxmlformats.org/officeDocument/2006/relationships/hyperlink" Target="http://pmap.minregion.gov.u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C:\Users\Home\Desktop\План.jpg">
            <a:extLst>
              <a:ext uri="{FF2B5EF4-FFF2-40B4-BE49-F238E27FC236}">
                <a16:creationId xmlns:a16="http://schemas.microsoft.com/office/drawing/2014/main" id="{F58E84B5-C943-48E0-AB5F-B4048E26B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50" y="2171706"/>
            <a:ext cx="3600000" cy="33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Заголовок 1">
            <a:extLst>
              <a:ext uri="{FF2B5EF4-FFF2-40B4-BE49-F238E27FC236}">
                <a16:creationId xmlns:a16="http://schemas.microsoft.com/office/drawing/2014/main" id="{CBEBB3A7-C73B-4914-957E-DF45346DA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669" y="123824"/>
            <a:ext cx="7929562" cy="192881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uk-UA" altLang="ru-RU" sz="3200" b="1" dirty="0"/>
              <a:t>Створення Державної електронної системи технічної інвентаризації нерухомості: перспективи та існуюча практика в Україні </a:t>
            </a:r>
            <a:endParaRPr lang="ru-RU" altLang="ru-RU" sz="32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7ABE878-7516-4149-A02D-26B8DA60C5B2}"/>
              </a:ext>
            </a:extLst>
          </p:cNvPr>
          <p:cNvSpPr txBox="1">
            <a:spLocks/>
          </p:cNvSpPr>
          <p:nvPr/>
        </p:nvSpPr>
        <p:spPr>
          <a:xfrm>
            <a:off x="1000125" y="2500313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7E3459F-4306-4032-BBD7-5AAFE20DEC84}"/>
              </a:ext>
            </a:extLst>
          </p:cNvPr>
          <p:cNvSpPr txBox="1">
            <a:spLocks/>
          </p:cNvSpPr>
          <p:nvPr/>
        </p:nvSpPr>
        <p:spPr>
          <a:xfrm>
            <a:off x="642938" y="3571875"/>
            <a:ext cx="3929062" cy="1643063"/>
          </a:xfrm>
          <a:prstGeom prst="rect">
            <a:avLst/>
          </a:prstGeo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>
                <a:latin typeface="+mj-lt"/>
                <a:ea typeface="+mj-ea"/>
                <a:cs typeface="+mj-cs"/>
              </a:rPr>
              <a:t>Підготував: </a:t>
            </a:r>
            <a:endParaRPr lang="en-US" b="1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latin typeface="+mj-lt"/>
                <a:ea typeface="+mj-ea"/>
                <a:cs typeface="+mj-cs"/>
              </a:rPr>
              <a:t>експерт сектору </a:t>
            </a:r>
            <a:r>
              <a:rPr lang="uk-UA" dirty="0" err="1">
                <a:latin typeface="+mj-lt"/>
                <a:ea typeface="+mj-ea"/>
                <a:cs typeface="+mj-cs"/>
              </a:rPr>
              <a:t>“Будівництво”</a:t>
            </a:r>
            <a:r>
              <a:rPr lang="uk-UA" dirty="0">
                <a:latin typeface="+mj-lt"/>
                <a:ea typeface="+mj-ea"/>
                <a:cs typeface="+mj-cs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latin typeface="+mj-lt"/>
                <a:ea typeface="+mj-ea"/>
                <a:cs typeface="+mj-cs"/>
              </a:rPr>
              <a:t>Офісу ефективного регулювання (</a:t>
            </a:r>
            <a:r>
              <a:rPr lang="en-US" dirty="0">
                <a:latin typeface="+mj-lt"/>
                <a:ea typeface="+mj-ea"/>
                <a:cs typeface="+mj-cs"/>
              </a:rPr>
              <a:t>BRDO) </a:t>
            </a:r>
            <a:r>
              <a:rPr lang="uk-UA" dirty="0">
                <a:latin typeface="+mj-lt"/>
                <a:ea typeface="+mj-ea"/>
                <a:cs typeface="+mj-cs"/>
              </a:rPr>
              <a:t>Пілат Олег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6F2BDC0-9513-4A0C-ABA3-EFA269E2130D}"/>
              </a:ext>
            </a:extLst>
          </p:cNvPr>
          <p:cNvSpPr txBox="1">
            <a:spLocks/>
          </p:cNvSpPr>
          <p:nvPr/>
        </p:nvSpPr>
        <p:spPr>
          <a:xfrm>
            <a:off x="4286250" y="4786313"/>
            <a:ext cx="4429125" cy="1571625"/>
          </a:xfrm>
          <a:prstGeom prst="rect">
            <a:avLst/>
          </a:prstGeo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400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62530B52-2A9A-4F3F-8ECA-6226DF1CF7F8}"/>
              </a:ext>
            </a:extLst>
          </p:cNvPr>
          <p:cNvSpPr txBox="1">
            <a:spLocks/>
          </p:cNvSpPr>
          <p:nvPr/>
        </p:nvSpPr>
        <p:spPr>
          <a:xfrm>
            <a:off x="642938" y="5072063"/>
            <a:ext cx="4643437" cy="714375"/>
          </a:xfrm>
          <a:prstGeom prst="rect">
            <a:avLst/>
          </a:prstGeo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>
                <a:latin typeface="+mj-lt"/>
                <a:ea typeface="+mj-ea"/>
                <a:cs typeface="+mj-cs"/>
              </a:rPr>
              <a:t>Кв</a:t>
            </a:r>
            <a:r>
              <a:rPr lang="uk-UA" b="1" dirty="0" err="1">
                <a:latin typeface="+mj-lt"/>
                <a:ea typeface="+mj-ea"/>
                <a:cs typeface="+mj-cs"/>
              </a:rPr>
              <a:t>ітень</a:t>
            </a:r>
            <a:r>
              <a:rPr lang="uk-UA" b="1" dirty="0">
                <a:latin typeface="+mj-lt"/>
                <a:ea typeface="+mj-ea"/>
                <a:cs typeface="+mj-cs"/>
              </a:rPr>
              <a:t> 2018 року </a:t>
            </a:r>
            <a:endParaRPr lang="ru-RU" b="1" dirty="0">
              <a:latin typeface="+mj-lt"/>
              <a:ea typeface="+mj-ea"/>
              <a:cs typeface="+mj-cs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B1E82468-2609-4C08-AFA6-FAAB4CAD5DA5}"/>
              </a:ext>
            </a:extLst>
          </p:cNvPr>
          <p:cNvCxnSpPr>
            <a:cxnSpLocks/>
          </p:cNvCxnSpPr>
          <p:nvPr/>
        </p:nvCxnSpPr>
        <p:spPr>
          <a:xfrm>
            <a:off x="503238" y="2052637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B7D51114-885F-42B2-A2FD-D31B1004F951}"/>
              </a:ext>
            </a:extLst>
          </p:cNvPr>
          <p:cNvCxnSpPr>
            <a:cxnSpLocks/>
          </p:cNvCxnSpPr>
          <p:nvPr/>
        </p:nvCxnSpPr>
        <p:spPr>
          <a:xfrm>
            <a:off x="503238" y="18864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0" name="Picture 17" descr="C:\Users\Home\Desktop\План2.jpg">
            <a:extLst>
              <a:ext uri="{FF2B5EF4-FFF2-40B4-BE49-F238E27FC236}">
                <a16:creationId xmlns:a16="http://schemas.microsoft.com/office/drawing/2014/main" id="{F3EBEB4D-5259-4EC0-B932-4BE5E464A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037" y="4036706"/>
            <a:ext cx="2160000" cy="135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CC0831F-2300-4F58-8A6B-F339799753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46" y="6039584"/>
            <a:ext cx="1440000" cy="6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5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80681-5939-45E2-9858-BA5E308BE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Autofit/>
          </a:bodyPr>
          <a:lstStyle/>
          <a:p>
            <a:pPr algn="l"/>
            <a:r>
              <a:rPr lang="uk-UA" altLang="ru-RU" sz="2900" dirty="0"/>
              <a:t>ЯКІ КОНКРЕТНІ КРОКИ НЕОБХІДНО ЗРОБИТИ ДЛЯ СТВОРЕННЯ ЕЛЕКТРОННОЇ СИСТЕМИ? </a:t>
            </a:r>
            <a:endParaRPr lang="uk-UA" sz="2900" dirty="0"/>
          </a:p>
        </p:txBody>
      </p:sp>
      <p:sp>
        <p:nvSpPr>
          <p:cNvPr id="4" name="Прямоугольник 5">
            <a:extLst>
              <a:ext uri="{FF2B5EF4-FFF2-40B4-BE49-F238E27FC236}">
                <a16:creationId xmlns:a16="http://schemas.microsoft.com/office/drawing/2014/main" id="{1DCF1FFC-A906-48AC-A34E-A2520535E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16" y="1700808"/>
            <a:ext cx="8786812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uk-UA" altLang="ru-RU" sz="2200" b="1" dirty="0"/>
              <a:t>Створити нормативно-правову базу</a:t>
            </a:r>
            <a:r>
              <a:rPr lang="uk-UA" altLang="ru-RU" sz="2200" dirty="0"/>
              <a:t>: закон, постанову КМУ та наказ </a:t>
            </a:r>
            <a:r>
              <a:rPr lang="uk-UA" altLang="ru-RU" sz="2200" dirty="0" err="1"/>
              <a:t>Мінрегіону</a:t>
            </a:r>
            <a:r>
              <a:rPr lang="uk-UA" altLang="ru-RU" sz="2200" dirty="0"/>
              <a:t>.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uk-UA" altLang="ru-RU" sz="2200" b="1" dirty="0"/>
              <a:t>Визначити відповідальний структурний </a:t>
            </a:r>
            <a:r>
              <a:rPr lang="uk-UA" altLang="ru-RU" sz="2200" dirty="0"/>
              <a:t>підрозділ у </a:t>
            </a:r>
            <a:r>
              <a:rPr lang="uk-UA" altLang="ru-RU" sz="2200" dirty="0" err="1"/>
              <a:t>Мінрегіоні</a:t>
            </a:r>
            <a:r>
              <a:rPr lang="uk-UA" altLang="ru-RU" sz="2200" dirty="0"/>
              <a:t>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uk-UA" altLang="ru-RU" sz="2200" b="1" dirty="0"/>
              <a:t>Визначити адміністратора електронної системи </a:t>
            </a:r>
            <a:r>
              <a:rPr lang="uk-UA" altLang="ru-RU" sz="2200" dirty="0"/>
              <a:t>(зазвичай це підприємство).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uk-UA" altLang="ru-RU" sz="2200" b="1" dirty="0"/>
              <a:t>Забезпечити фінансування </a:t>
            </a:r>
            <a:r>
              <a:rPr lang="uk-UA" altLang="ru-RU" sz="2200" dirty="0"/>
              <a:t>з Державного бюджету України  (як альтернативи на початковому етапі – технічна допомога, а на етапі експлуатації – самоокупність системи).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uk-UA" altLang="ru-RU" sz="2200" b="1" dirty="0"/>
              <a:t>Створити та погодити технічне завдання </a:t>
            </a:r>
            <a:r>
              <a:rPr lang="uk-UA" altLang="ru-RU" sz="2200" dirty="0"/>
              <a:t>на створення системи.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uk-UA" altLang="ru-RU" sz="2200" b="1" dirty="0"/>
              <a:t>Створити програмне забезпечення </a:t>
            </a:r>
            <a:r>
              <a:rPr lang="uk-UA" altLang="ru-RU" sz="2200" dirty="0"/>
              <a:t>та провести його тестування.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uk-UA" altLang="ru-RU" sz="2200" b="1" dirty="0"/>
              <a:t>Придбати техніку</a:t>
            </a:r>
            <a:r>
              <a:rPr lang="uk-UA" altLang="ru-RU" sz="2200" dirty="0"/>
              <a:t>: центри обробки даних та робочі станції.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uk-UA" altLang="ru-RU" sz="2200" b="1" dirty="0"/>
              <a:t>Створити комплексу систему захисту інформації</a:t>
            </a:r>
            <a:r>
              <a:rPr lang="uk-UA" altLang="ru-RU" sz="2200" dirty="0"/>
              <a:t> (КСЗІ).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uk-UA" altLang="ru-RU" sz="2000" dirty="0"/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uk-UA" altLang="ru-RU" sz="2000" dirty="0"/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uk-UA" altLang="ru-RU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2900" dirty="0"/>
          </a:p>
        </p:txBody>
      </p:sp>
    </p:spTree>
    <p:extLst>
      <p:ext uri="{BB962C8B-B14F-4D97-AF65-F5344CB8AC3E}">
        <p14:creationId xmlns:p14="http://schemas.microsoft.com/office/powerpoint/2010/main" val="2387092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EE3CF5-D4BC-4E29-8C1F-E2E8496BE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Autofit/>
          </a:bodyPr>
          <a:lstStyle/>
          <a:p>
            <a:pPr algn="l"/>
            <a:r>
              <a:rPr lang="uk-UA" altLang="ru-RU" sz="3000" dirty="0"/>
              <a:t>ЯКУ КОМАНДУ ДЛЯ РОЗРОБЛЕННЯ </a:t>
            </a:r>
            <a:br>
              <a:rPr lang="uk-UA" altLang="ru-RU" sz="3000" dirty="0"/>
            </a:br>
            <a:r>
              <a:rPr lang="uk-UA" altLang="ru-RU" sz="3000" dirty="0"/>
              <a:t>ЕЛЕКТРОННОЇ СИСТЕМИ ОБРАТИ? </a:t>
            </a:r>
            <a:endParaRPr lang="uk-UA" sz="30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3732023-02F6-4765-8FBD-5A83B1A16837}"/>
              </a:ext>
            </a:extLst>
          </p:cNvPr>
          <p:cNvSpPr/>
          <p:nvPr/>
        </p:nvSpPr>
        <p:spPr>
          <a:xfrm>
            <a:off x="357188" y="1484784"/>
            <a:ext cx="8786812" cy="66944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+mn-lt"/>
                <a:cs typeface="+mn-cs"/>
              </a:rPr>
              <a:t>У державному секторі  є такі команди: </a:t>
            </a:r>
          </a:p>
          <a:p>
            <a:pPr marL="514350" indent="-334963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000" dirty="0">
                <a:latin typeface="+mn-lt"/>
                <a:cs typeface="+mn-cs"/>
              </a:rPr>
              <a:t>Мін’юст та ДП  “Національні інформаційні системи”.  </a:t>
            </a:r>
          </a:p>
          <a:p>
            <a:pPr marL="514350" indent="-334963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000" dirty="0" err="1">
                <a:latin typeface="+mn-lt"/>
                <a:cs typeface="+mn-cs"/>
              </a:rPr>
              <a:t>Держгеокадастр</a:t>
            </a:r>
            <a:r>
              <a:rPr lang="uk-UA" sz="2000" dirty="0">
                <a:latin typeface="+mn-lt"/>
                <a:cs typeface="+mn-cs"/>
              </a:rPr>
              <a:t> та </a:t>
            </a:r>
            <a:r>
              <a:rPr lang="uk-UA" sz="2000" dirty="0" err="1">
                <a:latin typeface="+mn-lt"/>
                <a:cs typeface="+mn-cs"/>
              </a:rPr>
              <a:t>ДП</a:t>
            </a:r>
            <a:r>
              <a:rPr lang="uk-UA" sz="2000" dirty="0">
                <a:latin typeface="+mn-lt"/>
                <a:cs typeface="+mn-cs"/>
              </a:rPr>
              <a:t> </a:t>
            </a:r>
            <a:r>
              <a:rPr lang="uk-UA" sz="2000" dirty="0" err="1">
                <a:latin typeface="+mn-lt"/>
                <a:cs typeface="+mn-cs"/>
              </a:rPr>
              <a:t>“Центр</a:t>
            </a:r>
            <a:r>
              <a:rPr lang="uk-UA" sz="2000" dirty="0">
                <a:latin typeface="+mn-lt"/>
                <a:cs typeface="+mn-cs"/>
              </a:rPr>
              <a:t> Державного земельного </a:t>
            </a:r>
            <a:r>
              <a:rPr lang="uk-UA" sz="2000" dirty="0" err="1">
                <a:latin typeface="+mn-lt"/>
                <a:cs typeface="+mn-cs"/>
              </a:rPr>
              <a:t>кадастру”</a:t>
            </a:r>
            <a:r>
              <a:rPr lang="uk-UA" sz="2000" dirty="0">
                <a:latin typeface="+mn-lt"/>
                <a:cs typeface="+mn-cs"/>
              </a:rPr>
              <a:t>.  </a:t>
            </a:r>
          </a:p>
          <a:p>
            <a:pPr marL="514350" indent="-334963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000" dirty="0" err="1">
                <a:latin typeface="+mn-lt"/>
                <a:cs typeface="+mn-cs"/>
              </a:rPr>
              <a:t>Держгеокадастр</a:t>
            </a:r>
            <a:r>
              <a:rPr lang="uk-UA" sz="2000" dirty="0">
                <a:latin typeface="+mn-lt"/>
                <a:cs typeface="+mn-cs"/>
              </a:rPr>
              <a:t> та  Державний інститут геодезії та картографії. </a:t>
            </a:r>
          </a:p>
          <a:p>
            <a:pPr marL="514350" indent="-334963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2000" dirty="0">
                <a:latin typeface="+mn-lt"/>
                <a:cs typeface="+mn-cs"/>
              </a:rPr>
              <a:t>Мінекономіки та </a:t>
            </a:r>
            <a:r>
              <a:rPr lang="uk-UA" sz="2000" dirty="0" err="1">
                <a:latin typeface="+mn-lt"/>
                <a:cs typeface="+mn-cs"/>
              </a:rPr>
              <a:t>ДП</a:t>
            </a:r>
            <a:r>
              <a:rPr lang="uk-UA" sz="2000" dirty="0">
                <a:latin typeface="+mn-lt"/>
                <a:cs typeface="+mn-cs"/>
              </a:rPr>
              <a:t> </a:t>
            </a:r>
            <a:r>
              <a:rPr lang="uk-UA" sz="2000" dirty="0" err="1">
                <a:latin typeface="+mn-lt"/>
                <a:cs typeface="+mn-cs"/>
              </a:rPr>
              <a:t>“Прозорро”</a:t>
            </a:r>
            <a:r>
              <a:rPr lang="uk-UA" sz="2000" dirty="0">
                <a:latin typeface="+mn-lt"/>
                <a:cs typeface="+mn-cs"/>
              </a:rPr>
              <a:t>.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+mn-lt"/>
              <a:cs typeface="+mn-cs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+mn-lt"/>
                <a:cs typeface="+mn-cs"/>
              </a:rPr>
              <a:t>У приватному секторі в Україні є такі команди: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+mn-lt"/>
                <a:cs typeface="+mn-cs"/>
              </a:rPr>
              <a:t> </a:t>
            </a:r>
            <a:r>
              <a:rPr lang="uk-UA" sz="2000" dirty="0" err="1">
                <a:latin typeface="+mn-lt"/>
                <a:cs typeface="+mn-cs"/>
              </a:rPr>
              <a:t>Soft</a:t>
            </a:r>
            <a:r>
              <a:rPr lang="uk-UA" sz="2000" dirty="0">
                <a:latin typeface="+mn-lt"/>
                <a:cs typeface="+mn-cs"/>
              </a:rPr>
              <a:t> </a:t>
            </a:r>
            <a:r>
              <a:rPr lang="uk-UA" sz="2000" dirty="0" err="1">
                <a:latin typeface="+mn-lt"/>
                <a:cs typeface="+mn-cs"/>
              </a:rPr>
              <a:t>Pro</a:t>
            </a:r>
            <a:r>
              <a:rPr lang="uk-UA" sz="2000" dirty="0">
                <a:latin typeface="+mn-lt"/>
                <a:cs typeface="+mn-cs"/>
              </a:rPr>
              <a:t>, </a:t>
            </a:r>
            <a:r>
              <a:rPr lang="uk-UA" sz="2000" dirty="0" err="1">
                <a:latin typeface="+mn-lt"/>
                <a:cs typeface="+mn-cs"/>
              </a:rPr>
              <a:t>Ecomm</a:t>
            </a:r>
            <a:r>
              <a:rPr lang="uk-UA" sz="2000" dirty="0">
                <a:latin typeface="+mn-lt"/>
                <a:cs typeface="+mn-cs"/>
              </a:rPr>
              <a:t>, Авіаційно розрахунковий центр,  Кадастровий офіс, ГІС «</a:t>
            </a:r>
            <a:r>
              <a:rPr lang="uk-UA" sz="2000" dirty="0" err="1">
                <a:latin typeface="+mn-lt"/>
                <a:cs typeface="+mn-cs"/>
              </a:rPr>
              <a:t>Арта</a:t>
            </a:r>
            <a:r>
              <a:rPr lang="uk-UA" sz="2000" dirty="0">
                <a:latin typeface="+mn-lt"/>
                <a:cs typeface="+mn-cs"/>
              </a:rPr>
              <a:t>», </a:t>
            </a:r>
            <a:r>
              <a:rPr lang="uk-UA" sz="2000" dirty="0" err="1">
                <a:latin typeface="+mn-lt"/>
                <a:cs typeface="+mn-cs"/>
              </a:rPr>
              <a:t>StarGis</a:t>
            </a:r>
            <a:r>
              <a:rPr lang="uk-UA" sz="2000" dirty="0">
                <a:latin typeface="+mn-lt"/>
                <a:cs typeface="+mn-cs"/>
              </a:rPr>
              <a:t>, </a:t>
            </a:r>
            <a:r>
              <a:rPr lang="uk-UA" sz="2000" dirty="0" err="1">
                <a:latin typeface="+mn-lt"/>
                <a:cs typeface="+mn-cs"/>
              </a:rPr>
              <a:t>Shels</a:t>
            </a:r>
            <a:r>
              <a:rPr lang="uk-UA" sz="2000" dirty="0">
                <a:latin typeface="+mn-lt"/>
                <a:cs typeface="+mn-cs"/>
              </a:rPr>
              <a:t>, </a:t>
            </a:r>
            <a:r>
              <a:rPr lang="uk-UA" sz="2000" dirty="0" err="1">
                <a:latin typeface="+mn-lt"/>
                <a:cs typeface="+mn-cs"/>
              </a:rPr>
              <a:t>Digital</a:t>
            </a:r>
            <a:r>
              <a:rPr lang="uk-UA" sz="2000" dirty="0">
                <a:latin typeface="+mn-lt"/>
                <a:cs typeface="+mn-cs"/>
              </a:rPr>
              <a:t>, </a:t>
            </a:r>
            <a:r>
              <a:rPr lang="uk-UA" sz="2000" dirty="0" err="1">
                <a:latin typeface="+mn-lt"/>
                <a:cs typeface="+mn-cs"/>
              </a:rPr>
              <a:t>Magellan</a:t>
            </a:r>
            <a:r>
              <a:rPr lang="uk-UA" sz="2000" dirty="0">
                <a:latin typeface="+mn-lt"/>
                <a:cs typeface="+mn-cs"/>
              </a:rPr>
              <a:t> GIS, </a:t>
            </a:r>
            <a:r>
              <a:rPr lang="uk-UA" sz="2000" dirty="0" err="1">
                <a:latin typeface="+mn-lt"/>
                <a:cs typeface="+mn-cs"/>
              </a:rPr>
              <a:t>Visicom</a:t>
            </a:r>
            <a:r>
              <a:rPr lang="uk-UA" sz="2000" dirty="0">
                <a:latin typeface="+mn-lt"/>
                <a:cs typeface="+mn-cs"/>
              </a:rPr>
              <a:t>, </a:t>
            </a:r>
            <a:r>
              <a:rPr lang="uk-UA" sz="2000" dirty="0" err="1">
                <a:latin typeface="+mn-lt"/>
                <a:cs typeface="+mn-cs"/>
              </a:rPr>
              <a:t>Innola</a:t>
            </a:r>
            <a:r>
              <a:rPr lang="uk-UA" sz="2000" dirty="0">
                <a:latin typeface="+mn-lt"/>
                <a:cs typeface="+mn-cs"/>
              </a:rPr>
              <a:t> </a:t>
            </a:r>
            <a:r>
              <a:rPr lang="uk-UA" sz="2000" dirty="0" err="1">
                <a:latin typeface="+mn-lt"/>
                <a:cs typeface="+mn-cs"/>
              </a:rPr>
              <a:t>Solution</a:t>
            </a:r>
            <a:r>
              <a:rPr lang="uk-UA" sz="2000" dirty="0">
                <a:latin typeface="+mn-lt"/>
                <a:cs typeface="+mn-cs"/>
              </a:rPr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err="1">
                <a:latin typeface="+mn-lt"/>
                <a:cs typeface="+mn-cs"/>
              </a:rPr>
              <a:t>Інкомсервіс</a:t>
            </a:r>
            <a:r>
              <a:rPr lang="uk-UA" sz="2000" dirty="0">
                <a:latin typeface="+mn-lt"/>
                <a:cs typeface="+mn-cs"/>
              </a:rPr>
              <a:t> та Приватна межа.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Т</a:t>
            </a:r>
            <a:r>
              <a:rPr lang="uk-UA" sz="2000" b="1" dirty="0" err="1">
                <a:latin typeface="+mn-lt"/>
                <a:cs typeface="+mn-cs"/>
              </a:rPr>
              <a:t>реба</a:t>
            </a:r>
            <a:r>
              <a:rPr lang="uk-UA" sz="2000" b="1" dirty="0">
                <a:latin typeface="+mn-lt"/>
                <a:cs typeface="+mn-cs"/>
              </a:rPr>
              <a:t> пам’ятати, </a:t>
            </a:r>
            <a:r>
              <a:rPr lang="uk-UA" sz="2000" dirty="0">
                <a:latin typeface="+mn-lt"/>
                <a:cs typeface="+mn-cs"/>
              </a:rPr>
              <a:t>що ми до цих пір перебуваємо у практиці коли через 1 рік після виборів чи після зміни складу КМУ: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2000" dirty="0">
                <a:latin typeface="+mn-lt"/>
                <a:cs typeface="+mn-cs"/>
              </a:rPr>
              <a:t> змінюють керівника державного підприємства (адміністратора системи);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sz="2000" dirty="0">
                <a:latin typeface="+mn-lt"/>
                <a:cs typeface="+mn-cs"/>
              </a:rPr>
              <a:t> розривають договори із приватною компанією (розробником системи).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+mn-lt"/>
              <a:cs typeface="+mn-cs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+mn-lt"/>
              <a:cs typeface="+mn-cs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uk-UA" sz="2000" dirty="0">
              <a:latin typeface="+mn-lt"/>
              <a:cs typeface="+mn-cs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uk-UA" sz="2000" dirty="0">
              <a:latin typeface="+mn-lt"/>
              <a:cs typeface="+mn-cs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9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9963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B91E3-417E-44BF-9F79-A3F7D1C41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Autofit/>
          </a:bodyPr>
          <a:lstStyle/>
          <a:p>
            <a:pPr algn="l"/>
            <a:r>
              <a:rPr lang="uk-UA" altLang="ru-RU" sz="3000" dirty="0"/>
              <a:t>ЧИ ДІЙСНО КРУПНА ТА ДОСВІДЧЕНА КОМАНДА ЦЕ ЗАПОРУКА УСПІХУ? </a:t>
            </a:r>
            <a:endParaRPr lang="uk-UA" sz="3000" dirty="0"/>
          </a:p>
        </p:txBody>
      </p:sp>
      <p:sp>
        <p:nvSpPr>
          <p:cNvPr id="4" name="Прямоугольник 4">
            <a:extLst>
              <a:ext uri="{FF2B5EF4-FFF2-40B4-BE49-F238E27FC236}">
                <a16:creationId xmlns:a16="http://schemas.microsoft.com/office/drawing/2014/main" id="{0279076A-A824-4C93-8A5C-93E6ADDE8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773971"/>
            <a:ext cx="8358187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ru-RU" sz="1800" dirty="0"/>
              <a:t>Існує міф про економію коштів на програмне та технічне забезпечення за рахунок того, що електронні системи буде адмініструвати один </a:t>
            </a:r>
            <a:r>
              <a:rPr lang="uk-UA" altLang="ru-RU" sz="1800" dirty="0" err="1"/>
              <a:t>суб</a:t>
            </a:r>
            <a:r>
              <a:rPr lang="en-US" altLang="ru-RU" sz="1800" dirty="0"/>
              <a:t>’</a:t>
            </a:r>
            <a:r>
              <a:rPr lang="uk-UA" altLang="ru-RU" sz="1800" dirty="0" err="1"/>
              <a:t>єкт</a:t>
            </a:r>
            <a:r>
              <a:rPr lang="uk-UA" altLang="ru-RU" sz="18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ru-RU" sz="1800" dirty="0"/>
              <a:t>У реальності – чим більше у </a:t>
            </a:r>
            <a:r>
              <a:rPr lang="uk-UA" altLang="ru-RU" sz="1800" dirty="0" err="1"/>
              <a:t>суб</a:t>
            </a:r>
            <a:r>
              <a:rPr lang="en-US" altLang="ru-RU" sz="1800" dirty="0"/>
              <a:t>’</a:t>
            </a:r>
            <a:r>
              <a:rPr lang="uk-UA" altLang="ru-RU" sz="1800" dirty="0" err="1"/>
              <a:t>єкта</a:t>
            </a:r>
            <a:r>
              <a:rPr lang="uk-UA" altLang="ru-RU" sz="1800" dirty="0"/>
              <a:t> напрямків для створення електронних систем, тим повільніше він їх розробляє та тим більше державних коштів він витрачає.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uk-UA" altLang="ru-RU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ru-RU" sz="1800" dirty="0"/>
              <a:t>Найкращий розробник, це той, який може приділити вам та професійній спільноті </a:t>
            </a:r>
            <a:r>
              <a:rPr lang="uk-UA" altLang="ru-RU" sz="1800" b="1" dirty="0"/>
              <a:t>не 20 %, а 80 % свого часу та уваги для створення електронної системи.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uk-UA" altLang="ru-RU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ru-RU" sz="1800" dirty="0"/>
              <a:t>Навіть, якщо у органах влади чи адміністратора створюється окремий підрозділ для вашої електронної системи, </a:t>
            </a:r>
            <a:r>
              <a:rPr lang="uk-UA" altLang="ru-RU" sz="1800" dirty="0" err="1"/>
              <a:t>пам</a:t>
            </a:r>
            <a:r>
              <a:rPr lang="en-US" altLang="ru-RU" sz="1800" dirty="0"/>
              <a:t>’</a:t>
            </a:r>
            <a:r>
              <a:rPr lang="ru-RU" altLang="ru-RU" sz="1800" dirty="0" err="1"/>
              <a:t>ятайте</a:t>
            </a:r>
            <a:r>
              <a:rPr lang="ru-RU" altLang="ru-RU" sz="1800" dirty="0"/>
              <a:t> </a:t>
            </a:r>
            <a:r>
              <a:rPr lang="ru-RU" altLang="ru-RU" sz="1800" dirty="0" err="1"/>
              <a:t>що</a:t>
            </a:r>
            <a:r>
              <a:rPr lang="ru-RU" altLang="ru-RU" sz="1800" dirty="0"/>
              <a:t> є </a:t>
            </a:r>
            <a:r>
              <a:rPr lang="ru-RU" altLang="ru-RU" sz="1800" dirty="0" err="1"/>
              <a:t>щонайменше</a:t>
            </a:r>
            <a:r>
              <a:rPr lang="ru-RU" altLang="ru-RU" sz="1800" dirty="0"/>
              <a:t> </a:t>
            </a:r>
            <a:r>
              <a:rPr lang="ru-RU" altLang="ru-RU" sz="1800" b="1" dirty="0"/>
              <a:t>8 </a:t>
            </a:r>
            <a:r>
              <a:rPr lang="ru-RU" altLang="ru-RU" sz="1800" b="1" dirty="0" err="1"/>
              <a:t>вузьких</a:t>
            </a:r>
            <a:r>
              <a:rPr lang="ru-RU" altLang="ru-RU" sz="1800" b="1" dirty="0"/>
              <a:t> м</a:t>
            </a:r>
            <a:r>
              <a:rPr lang="uk-UA" altLang="ru-RU" sz="1800" b="1" dirty="0" err="1"/>
              <a:t>ісць</a:t>
            </a:r>
            <a:r>
              <a:rPr lang="uk-UA" altLang="ru-RU" sz="1800" b="1" dirty="0"/>
              <a:t> для впровадження у життя ваших ініціатив:</a:t>
            </a:r>
            <a:r>
              <a:rPr lang="uk-UA" altLang="ru-RU" sz="1800" dirty="0"/>
              <a:t> </a:t>
            </a:r>
            <a:r>
              <a:rPr lang="ru-RU" altLang="ru-RU" sz="1800" dirty="0" err="1"/>
              <a:t>кер</a:t>
            </a:r>
            <a:r>
              <a:rPr lang="uk-UA" altLang="ru-RU" sz="1800" dirty="0" err="1"/>
              <a:t>івник</a:t>
            </a:r>
            <a:r>
              <a:rPr lang="uk-UA" altLang="ru-RU" sz="1800" dirty="0"/>
              <a:t>, профільний заступник керівника, фінансово-економічний підрозділ, бухгалтерія, юридичний підрозділ, технічні адміністратори, програмісти та спеціалісти СУБД, господарський підрозділ і спеціалісти з КСЗІ.  </a:t>
            </a:r>
          </a:p>
        </p:txBody>
      </p:sp>
    </p:spTree>
    <p:extLst>
      <p:ext uri="{BB962C8B-B14F-4D97-AF65-F5344CB8AC3E}">
        <p14:creationId xmlns:p14="http://schemas.microsoft.com/office/powerpoint/2010/main" val="2077394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26B91-00EE-462A-8922-BC1062AD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Autofit/>
          </a:bodyPr>
          <a:lstStyle/>
          <a:p>
            <a:pPr algn="l"/>
            <a:r>
              <a:rPr lang="uk-UA" altLang="ru-RU" sz="2900" dirty="0"/>
              <a:t>РЕКОМЕНДАЦІЇ ЩОДО РОЗПОДІЛУ ПОВНОВАЖЕНЬ ІЗ СТВОРЕННЯ ДЕРЖАВНИХ ЕЛЕКТРОННИХ СИСТЕМ </a:t>
            </a:r>
            <a:endParaRPr lang="uk-UA" sz="29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178D9CB-EDAF-4921-88CA-64397DE195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628295"/>
              </p:ext>
            </p:extLst>
          </p:nvPr>
        </p:nvGraphicFramePr>
        <p:xfrm>
          <a:off x="457200" y="2257037"/>
          <a:ext cx="8229600" cy="3633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7">
            <a:extLst>
              <a:ext uri="{FF2B5EF4-FFF2-40B4-BE49-F238E27FC236}">
                <a16:creationId xmlns:a16="http://schemas.microsoft.com/office/drawing/2014/main" id="{1FC05355-610B-4EC7-BF40-0DF1B55F0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72816"/>
            <a:ext cx="8358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При </a:t>
            </a:r>
            <a:r>
              <a:rPr lang="uk-UA" altLang="ru-RU" sz="2400"/>
              <a:t>існуючій ситуації в Україні рекомендується визначити, що:  </a:t>
            </a:r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val="3601994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BB48FD-56C6-4B2D-AA1E-73D867DEB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Autofit/>
          </a:bodyPr>
          <a:lstStyle/>
          <a:p>
            <a:pPr algn="l"/>
            <a:r>
              <a:rPr lang="uk-UA" altLang="ru-RU" sz="2900" dirty="0"/>
              <a:t>ЩО ВАЖЛИВО НЕ ЗАБУТИ </a:t>
            </a:r>
            <a:br>
              <a:rPr lang="uk-UA" altLang="ru-RU" sz="2900" dirty="0"/>
            </a:br>
            <a:r>
              <a:rPr lang="uk-UA" altLang="ru-RU" sz="2900" dirty="0"/>
              <a:t>ПРИ СТВОРЕННІ</a:t>
            </a:r>
            <a:br>
              <a:rPr lang="uk-UA" altLang="ru-RU" sz="2900" dirty="0"/>
            </a:br>
            <a:r>
              <a:rPr lang="uk-UA" altLang="ru-RU" sz="2900" dirty="0"/>
              <a:t>ЕЛЕКТРОННОЇ СИСТЕМИ? </a:t>
            </a:r>
            <a:endParaRPr lang="uk-UA" sz="2900" dirty="0"/>
          </a:p>
        </p:txBody>
      </p:sp>
      <p:sp>
        <p:nvSpPr>
          <p:cNvPr id="4" name="Содержимое 2">
            <a:extLst>
              <a:ext uri="{FF2B5EF4-FFF2-40B4-BE49-F238E27FC236}">
                <a16:creationId xmlns:a16="http://schemas.microsoft.com/office/drawing/2014/main" id="{DABF0F81-864A-4F3E-AB87-58C93AC98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926012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uk-UA" altLang="ru-RU" sz="2000" b="1" dirty="0"/>
              <a:t>Розробити вимоги до електронних документів </a:t>
            </a:r>
            <a:r>
              <a:rPr lang="uk-UA" altLang="ru-RU" sz="2000" dirty="0"/>
              <a:t>для технічних відомостей про об</a:t>
            </a:r>
            <a:r>
              <a:rPr lang="en-US" altLang="ru-RU" sz="2000" dirty="0"/>
              <a:t>’</a:t>
            </a:r>
            <a:r>
              <a:rPr lang="uk-UA" altLang="ru-RU" sz="2000" dirty="0" err="1"/>
              <a:t>єкти</a:t>
            </a:r>
            <a:r>
              <a:rPr lang="uk-UA" altLang="ru-RU" sz="2000" dirty="0"/>
              <a:t> нерухомості, що відмінні від земельних ділянок.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uk-UA" altLang="ru-RU" sz="2000" b="1" dirty="0"/>
              <a:t>Розробити механізм перевірки електронних документів: </a:t>
            </a:r>
            <a:r>
              <a:rPr lang="uk-UA" altLang="ru-RU" sz="2000" dirty="0"/>
              <a:t>автоматичний, прозорий та зрозумілий.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uk-UA" altLang="ru-RU" sz="2000" b="1" dirty="0"/>
              <a:t>Розробити механізм оцифрування паперових матеріалів </a:t>
            </a:r>
            <a:r>
              <a:rPr lang="uk-UA" altLang="ru-RU" sz="2000" dirty="0"/>
              <a:t>інвентаризації та проведення таких робіт протягом 5-7 років.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uk-UA" altLang="ru-RU" sz="2000" b="1" dirty="0"/>
              <a:t>Розробити механізм </a:t>
            </a:r>
            <a:r>
              <a:rPr lang="uk-UA" altLang="ru-RU" sz="2000" b="1" dirty="0" err="1"/>
              <a:t>прив</a:t>
            </a:r>
            <a:r>
              <a:rPr lang="en-US" altLang="ru-RU" sz="2000" b="1" dirty="0"/>
              <a:t>’</a:t>
            </a:r>
            <a:r>
              <a:rPr lang="ru-RU" altLang="ru-RU" sz="2000" b="1" dirty="0" err="1"/>
              <a:t>язки</a:t>
            </a:r>
            <a:r>
              <a:rPr lang="ru-RU" altLang="ru-RU" sz="2000" b="1" dirty="0"/>
              <a:t> план</a:t>
            </a:r>
            <a:r>
              <a:rPr lang="uk-UA" altLang="ru-RU" sz="2000" b="1" dirty="0" err="1"/>
              <a:t>ів</a:t>
            </a:r>
            <a:r>
              <a:rPr lang="uk-UA" altLang="ru-RU" sz="2000" b="1" dirty="0"/>
              <a:t> будівель</a:t>
            </a:r>
            <a:r>
              <a:rPr lang="uk-UA" altLang="ru-RU" sz="2000" dirty="0"/>
              <a:t> та споруд до топографічних карт та планів.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uk-UA" altLang="ru-RU" sz="2000" b="1" dirty="0"/>
              <a:t>Розробити технології взаємодії державної електронної системи</a:t>
            </a:r>
            <a:r>
              <a:rPr lang="uk-UA" altLang="ru-RU" sz="2000" dirty="0"/>
              <a:t> для інвентаризаторів  і програмних продуктів, які вже використовують інвентаризатори і місцеві містобудівні кадастри.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uk-UA" altLang="ru-RU" sz="2000" b="1" dirty="0"/>
              <a:t>Розробити механізм самоокупності електронної системи</a:t>
            </a:r>
            <a:r>
              <a:rPr lang="uk-UA" altLang="ru-RU" sz="2000" dirty="0"/>
              <a:t>, в тому числі передачу частини плати за користування відомостями інвентаризаторам, які створили відповідні дані. </a:t>
            </a:r>
          </a:p>
        </p:txBody>
      </p:sp>
    </p:spTree>
    <p:extLst>
      <p:ext uri="{BB962C8B-B14F-4D97-AF65-F5344CB8AC3E}">
        <p14:creationId xmlns:p14="http://schemas.microsoft.com/office/powerpoint/2010/main" val="3246536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F8C9D-B8D8-4D13-99F0-C46FBD15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uk-UA" altLang="ru-RU" sz="3200" dirty="0">
                <a:latin typeface="Arial" panose="020B0604020202020204" pitchFamily="34" charset="0"/>
              </a:rPr>
              <a:t>ПРОПОЗИЦІЇ ГРОМАДСЬКОСТІ ДО ЕЛЕКТРОННОЇ СИСТЕМИ </a:t>
            </a:r>
            <a:endParaRPr lang="uk-UA" sz="32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C3CA2A9-E497-4AD9-B670-7768164E60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016346"/>
              </p:ext>
            </p:extLst>
          </p:nvPr>
        </p:nvGraphicFramePr>
        <p:xfrm>
          <a:off x="457200" y="1484313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438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55014-6B9B-4E39-8FA9-47B6C3D18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Autofit/>
          </a:bodyPr>
          <a:lstStyle/>
          <a:p>
            <a:pPr algn="l"/>
            <a:r>
              <a:rPr lang="uk-UA" altLang="ru-RU" sz="3000" dirty="0"/>
              <a:t>В ЧОМУ ЗАПОРУКА УСПІХУ ПРИ СТВОРЕННІ ЕЛЕКТРОННОЇ СИСТЕМИ? </a:t>
            </a:r>
            <a:endParaRPr lang="uk-UA" sz="30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DE44178-5E01-4ED2-965C-144819738C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5165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08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878DE9-F942-44BF-AEB4-DA7C16948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uk-UA" altLang="ru-RU" sz="3200" dirty="0"/>
              <a:t>ГО “ОФІС ЕФЕКТИВЕНОГО РЕГУЛЮВАННЯ” (</a:t>
            </a:r>
            <a:r>
              <a:rPr lang="en-US" altLang="ru-RU" sz="3200" dirty="0"/>
              <a:t>BRDO) </a:t>
            </a:r>
            <a:endParaRPr lang="uk-UA" sz="320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E871D30-9C76-42BC-8836-3A2EF5E7C87D}"/>
              </a:ext>
            </a:extLst>
          </p:cNvPr>
          <p:cNvSpPr txBox="1">
            <a:spLocks/>
          </p:cNvSpPr>
          <p:nvPr/>
        </p:nvSpPr>
        <p:spPr>
          <a:xfrm>
            <a:off x="466775" y="3213397"/>
            <a:ext cx="8567737" cy="93637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uk-UA" sz="1600" b="1" dirty="0"/>
              <a:t>Структура: </a:t>
            </a:r>
          </a:p>
          <a:p>
            <a:pPr marL="342900" indent="-342900" algn="l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/>
              <a:t>6 галузевих секторів: будівництво, енергетика, </a:t>
            </a:r>
            <a:r>
              <a:rPr lang="en-US" sz="1600" dirty="0"/>
              <a:t>IT-</a:t>
            </a:r>
            <a:r>
              <a:rPr lang="uk-UA" sz="1600" dirty="0" err="1"/>
              <a:t>телеком</a:t>
            </a:r>
            <a:r>
              <a:rPr lang="uk-UA" sz="1600" dirty="0"/>
              <a:t>, транспорт, сільське господарство, контроль та нагляд; </a:t>
            </a:r>
          </a:p>
          <a:p>
            <a:pPr marL="342900" indent="-342900" algn="l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1600" dirty="0"/>
              <a:t>4 горизонтальні підрозділи: комунікації, юристів, програмістів та аналітиків. </a:t>
            </a:r>
            <a:r>
              <a:rPr lang="en-US" sz="1600" dirty="0"/>
              <a:t> </a:t>
            </a:r>
            <a:r>
              <a:rPr lang="uk-UA" sz="1600" dirty="0"/>
              <a:t>Всього 65 осіб.   </a:t>
            </a:r>
            <a:endParaRPr lang="ru-RU" sz="1600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5224D44-8A19-48DE-BF0F-9A76141BC641}"/>
              </a:ext>
            </a:extLst>
          </p:cNvPr>
          <p:cNvSpPr txBox="1">
            <a:spLocks/>
          </p:cNvSpPr>
          <p:nvPr/>
        </p:nvSpPr>
        <p:spPr>
          <a:xfrm>
            <a:off x="467544" y="4149253"/>
            <a:ext cx="8567737" cy="135731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uk-UA" sz="1600" b="1" dirty="0"/>
              <a:t>Фінансування: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uk-UA" sz="1600" dirty="0"/>
              <a:t>Офіс працює з вересня 2015 року на основі технічної допомоги: </a:t>
            </a:r>
          </a:p>
          <a:p>
            <a:pPr marL="342900" indent="-342900" algn="l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EDGE (</a:t>
            </a:r>
            <a:r>
              <a:rPr lang="uk-UA" sz="1600" dirty="0"/>
              <a:t>Канада) у 2015 – 2016 роках; </a:t>
            </a:r>
          </a:p>
          <a:p>
            <a:pPr marL="342900" indent="-342900" algn="l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GFA Consulting Group</a:t>
            </a:r>
            <a:r>
              <a:rPr lang="ru-RU" sz="1600" dirty="0"/>
              <a:t> (Н</a:t>
            </a:r>
            <a:r>
              <a:rPr lang="uk-UA" sz="1600" dirty="0" err="1"/>
              <a:t>імеччина</a:t>
            </a:r>
            <a:r>
              <a:rPr lang="uk-UA" sz="1600" dirty="0"/>
              <a:t>) </a:t>
            </a:r>
            <a:r>
              <a:rPr lang="ru-RU" sz="1600" dirty="0"/>
              <a:t>з 2016 року та до </a:t>
            </a:r>
            <a:r>
              <a:rPr lang="ru-RU" sz="1600" dirty="0" err="1"/>
              <a:t>цього</a:t>
            </a:r>
            <a:r>
              <a:rPr lang="ru-RU" sz="1600" dirty="0"/>
              <a:t> часу. 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B3AFB3B-E2DA-4F66-9BDD-A57BB36A9CB3}"/>
              </a:ext>
            </a:extLst>
          </p:cNvPr>
          <p:cNvSpPr txBox="1">
            <a:spLocks/>
          </p:cNvSpPr>
          <p:nvPr/>
        </p:nvSpPr>
        <p:spPr bwMode="auto">
          <a:xfrm>
            <a:off x="467544" y="5373216"/>
            <a:ext cx="8567737" cy="6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1600" b="1" dirty="0"/>
              <a:t>По питаннях технічної інвентаризації </a:t>
            </a:r>
            <a:r>
              <a:rPr lang="uk-UA" altLang="ru-RU" sz="1600" dirty="0"/>
              <a:t>працює сектор “Будівництво” </a:t>
            </a:r>
            <a:r>
              <a:rPr lang="en-US" altLang="ru-RU" sz="1600" dirty="0"/>
              <a:t>BRDO</a:t>
            </a:r>
            <a:r>
              <a:rPr lang="uk-UA" altLang="ru-RU" sz="1600" dirty="0"/>
              <a:t> у зв’язку із запрошенням від експертної групи громадської ради при </a:t>
            </a:r>
            <a:r>
              <a:rPr lang="uk-UA" altLang="ru-RU" sz="1600" dirty="0" err="1"/>
              <a:t>Мінрегіоні</a:t>
            </a:r>
            <a:r>
              <a:rPr lang="uk-UA" altLang="ru-RU" sz="1600" dirty="0"/>
              <a:t>.   </a:t>
            </a:r>
            <a:r>
              <a:rPr lang="uk-UA" altLang="ru-RU" sz="1600" b="1" dirty="0"/>
              <a:t> </a:t>
            </a:r>
            <a:endParaRPr lang="ru-RU" altLang="ru-RU" sz="1600" b="1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261D47D-2775-4A8C-BB72-BBF7E348B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171" y="1413397"/>
            <a:ext cx="6196944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77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878DE9-F942-44BF-AEB4-DA7C16948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uk-UA" altLang="ru-RU" sz="3200" dirty="0"/>
              <a:t>УЧАСТЬ ЧЛЕНІВ </a:t>
            </a:r>
            <a:r>
              <a:rPr lang="en-US" altLang="ru-RU" sz="3200" dirty="0"/>
              <a:t>BRDO</a:t>
            </a:r>
            <a:br>
              <a:rPr lang="uk-UA" altLang="ru-RU" sz="3200" dirty="0"/>
            </a:br>
            <a:r>
              <a:rPr lang="uk-UA" altLang="ru-RU" sz="3200" dirty="0"/>
              <a:t>У СТВОРЕННІ ДЕРЖАВНИХ ЕЛЕКТРОННИХ СИСТЕМ </a:t>
            </a:r>
            <a:endParaRPr lang="uk-UA" sz="3200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E043203-0767-440D-9255-E550BD469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1584325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9600" b="1" dirty="0">
                <a:latin typeface="+mj-lt"/>
              </a:rPr>
              <a:t>Приймали участь у створенні: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5600" dirty="0"/>
              <a:t>Єдиного державного реєстру юридичних осіб, фізичних осіб-підприємців та громадських формувань.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5600" dirty="0"/>
              <a:t>Державного земельного кадастру.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sz="5600" dirty="0"/>
              <a:t>Національної інфраструктури </a:t>
            </a:r>
            <a:r>
              <a:rPr lang="uk-UA" sz="5600" dirty="0" err="1"/>
              <a:t>геопросторових</a:t>
            </a:r>
            <a:r>
              <a:rPr lang="uk-UA" sz="5600" dirty="0"/>
              <a:t> даних.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56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 </a:t>
            </a:r>
            <a:endParaRPr lang="ru-RU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55FF4C0F-BA39-496A-81A6-792D8750E325}"/>
              </a:ext>
            </a:extLst>
          </p:cNvPr>
          <p:cNvSpPr txBox="1">
            <a:spLocks/>
          </p:cNvSpPr>
          <p:nvPr/>
        </p:nvSpPr>
        <p:spPr>
          <a:xfrm>
            <a:off x="457200" y="2925242"/>
            <a:ext cx="8229600" cy="4318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/>
              <a:t>Зараз приймають участь в розробці та вдосконаленні: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dirty="0"/>
              <a:t> </a:t>
            </a:r>
            <a:endParaRPr lang="ru-RU" sz="2400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696BA2D-B907-4ABD-83E9-8C4CA260C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147745"/>
              </p:ext>
            </p:extLst>
          </p:nvPr>
        </p:nvGraphicFramePr>
        <p:xfrm>
          <a:off x="457200" y="3357141"/>
          <a:ext cx="8496300" cy="2930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2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/>
                        <a:t>Платформи ефективного регулювання </a:t>
                      </a:r>
                    </a:p>
                  </a:txBody>
                  <a:tcPr marL="91433" marR="91433" marT="45693" marB="4569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2"/>
                        </a:rPr>
                        <a:t>https://regulation.gov.ua/</a:t>
                      </a:r>
                      <a:endParaRPr lang="ru-RU" sz="1400" dirty="0"/>
                    </a:p>
                  </a:txBody>
                  <a:tcPr marL="91433" marR="91433" marT="45693" marB="4569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97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dirty="0"/>
                        <a:t>Модулю для </a:t>
                      </a:r>
                      <a:r>
                        <a:rPr lang="ru-RU" sz="1400" dirty="0" err="1"/>
                        <a:t>планування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заходів</a:t>
                      </a:r>
                      <a:r>
                        <a:rPr lang="ru-RU" sz="1400" dirty="0"/>
                        <a:t> державного </a:t>
                      </a:r>
                      <a:r>
                        <a:rPr lang="ru-RU" sz="1400" dirty="0" err="1"/>
                        <a:t>нагляду</a:t>
                      </a:r>
                      <a:r>
                        <a:rPr lang="ru-RU" sz="1400" dirty="0"/>
                        <a:t> (контролю) </a:t>
                      </a:r>
                    </a:p>
                  </a:txBody>
                  <a:tcPr marL="91433" marR="91433" marT="45693" marB="4569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https://inspections.gov.ua/</a:t>
                      </a:r>
                      <a:endParaRPr lang="ru-RU" sz="1400" dirty="0"/>
                    </a:p>
                  </a:txBody>
                  <a:tcPr marL="91433" marR="91433" marT="45693" marB="4569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uk-UA" sz="1400" dirty="0"/>
                        <a:t>Реєстру містобудівних документації онлайн </a:t>
                      </a:r>
                      <a:endParaRPr lang="ru-RU" sz="1400" dirty="0"/>
                    </a:p>
                  </a:txBody>
                  <a:tcPr marL="91433" marR="91433" marT="45693" marB="4569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hlinkClick r:id="rId4"/>
                        </a:rPr>
                        <a:t>http://pmap.minregion.gov.ua/</a:t>
                      </a:r>
                      <a:r>
                        <a:rPr lang="uk-UA" sz="1400" dirty="0"/>
                        <a:t> </a:t>
                      </a:r>
                    </a:p>
                    <a:p>
                      <a:endParaRPr lang="ru-RU" sz="1400" dirty="0"/>
                    </a:p>
                  </a:txBody>
                  <a:tcPr marL="91433" marR="91433" marT="45693" marB="4569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7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/>
                        <a:t>Містобудівного кадастру державного рівня (створення) </a:t>
                      </a:r>
                    </a:p>
                  </a:txBody>
                  <a:tcPr marL="91433" marR="91433" marT="45693" marB="45693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Поки</a:t>
                      </a:r>
                      <a:r>
                        <a:rPr lang="uk-UA" sz="1400" baseline="0" dirty="0"/>
                        <a:t> що в</a:t>
                      </a:r>
                      <a:r>
                        <a:rPr lang="uk-UA" sz="1400" dirty="0"/>
                        <a:t>ідсутній веб-ресурс</a:t>
                      </a:r>
                      <a:endParaRPr lang="ru-RU" sz="1400" dirty="0"/>
                    </a:p>
                  </a:txBody>
                  <a:tcPr marL="91433" marR="91433" marT="45693" marB="45693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97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uk-UA" sz="1400" dirty="0"/>
                        <a:t>Державного земельного кадастру (вдосконалення) </a:t>
                      </a:r>
                      <a:endParaRPr lang="ru-RU" sz="1400" dirty="0"/>
                    </a:p>
                  </a:txBody>
                  <a:tcPr marL="91433" marR="91433" marT="45693" marB="45693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/>
                        </a:rPr>
                        <a:t>http://map.land.gov.ua/kadastrova-karta</a:t>
                      </a:r>
                      <a:r>
                        <a:rPr lang="uk-UA" sz="1400" dirty="0"/>
                        <a:t> </a:t>
                      </a:r>
                      <a:endParaRPr lang="ru-RU" sz="1400" dirty="0"/>
                    </a:p>
                  </a:txBody>
                  <a:tcPr marL="91433" marR="91433" marT="45693" marB="4569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911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878DE9-F942-44BF-AEB4-DA7C16948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uk-UA" altLang="ru-RU" sz="3200" dirty="0"/>
              <a:t>ЩО ЗА ЕЛЕКТРОННУ СИСТЕМУ </a:t>
            </a:r>
            <a:br>
              <a:rPr lang="uk-UA" altLang="ru-RU" sz="3200" dirty="0"/>
            </a:br>
            <a:r>
              <a:rPr lang="uk-UA" altLang="ru-RU" sz="3200" dirty="0"/>
              <a:t>ПРОПОНУЮТЬСЯ СТВОРИТИ? </a:t>
            </a:r>
            <a:endParaRPr lang="ru-RU" altLang="ru-RU" sz="3200" dirty="0"/>
          </a:p>
        </p:txBody>
      </p:sp>
      <p:sp>
        <p:nvSpPr>
          <p:cNvPr id="6" name="Прямоугольник 6">
            <a:extLst>
              <a:ext uri="{FF2B5EF4-FFF2-40B4-BE49-F238E27FC236}">
                <a16:creationId xmlns:a16="http://schemas.microsoft.com/office/drawing/2014/main" id="{A0633886-D309-476A-B456-A393314DC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773238"/>
            <a:ext cx="842486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 dirty="0"/>
              <a:t>Державну єдину електронну систему для обліку, зберігання та використання технічних відомостей про об’єкти нерухомого майна, відмінних від земельних ділянок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dirty="0"/>
              <a:t>(далі по тексту презентації – Електронна система).</a:t>
            </a:r>
            <a:r>
              <a:rPr lang="uk-UA" altLang="ru-RU" sz="2400" b="1" dirty="0"/>
              <a:t> </a:t>
            </a:r>
            <a:endParaRPr lang="ru-RU" altLang="ru-RU" sz="2400" dirty="0"/>
          </a:p>
        </p:txBody>
      </p:sp>
      <p:sp>
        <p:nvSpPr>
          <p:cNvPr id="7" name="Прямоугольник 7">
            <a:extLst>
              <a:ext uri="{FF2B5EF4-FFF2-40B4-BE49-F238E27FC236}">
                <a16:creationId xmlns:a16="http://schemas.microsoft.com/office/drawing/2014/main" id="{1AAB08B7-642A-4B52-A0B2-C26395ABD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500438"/>
            <a:ext cx="8064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 dirty="0"/>
              <a:t>Мова в першу чергу про відомості, які містяться у матеріалах інвентаризації будівель та приміщень.  </a:t>
            </a:r>
            <a:endParaRPr lang="ru-RU" altLang="ru-RU" sz="2400" dirty="0"/>
          </a:p>
        </p:txBody>
      </p:sp>
      <p:sp>
        <p:nvSpPr>
          <p:cNvPr id="8" name="Прямоугольник 8">
            <a:extLst>
              <a:ext uri="{FF2B5EF4-FFF2-40B4-BE49-F238E27FC236}">
                <a16:creationId xmlns:a16="http://schemas.microsoft.com/office/drawing/2014/main" id="{99D0E18B-EFE2-432D-B37A-A04ADC729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80645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dirty="0"/>
              <a:t>Не слід цю електронну систему плутати з Державним реєстром речових прав на нерухоме майно та обтяжень. Разом з тим, ми не відкидаємо варіант створення електронної системи на базі цього реєстру або взаємодії з ним.  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45110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878DE9-F942-44BF-AEB4-DA7C16948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uk-UA" altLang="ru-RU" sz="3200" dirty="0"/>
              <a:t>ЯКА КОРИСТЬ ВІД ЕЛЕКТРОННОЇ СИСТЕМИ?  </a:t>
            </a:r>
            <a:endParaRPr lang="ru-RU" altLang="ru-RU" sz="3200" dirty="0"/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AF1A7FAD-3C58-4B79-BA3D-4EACD57DC1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822284"/>
              </p:ext>
            </p:extLst>
          </p:nvPr>
        </p:nvGraphicFramePr>
        <p:xfrm>
          <a:off x="457200" y="1340768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6005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878DE9-F942-44BF-AEB4-DA7C16948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uk-UA" altLang="ru-RU" sz="3200" dirty="0"/>
              <a:t>ЧИМ КОРИСНА ЕЛЕКТРОННА СИСТЕМА САМЕ ДЛЯ ІНВЕНТАРИЗАТОРІВ ? </a:t>
            </a:r>
            <a:endParaRPr lang="ru-RU" altLang="ru-RU" sz="3200" dirty="0"/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C834367E-1F1A-4F55-8A8F-FC7BF2761B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76394"/>
              </p:ext>
            </p:extLst>
          </p:nvPr>
        </p:nvGraphicFramePr>
        <p:xfrm>
          <a:off x="457200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3617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878DE9-F942-44BF-AEB4-DA7C16948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uk-UA" altLang="ru-RU" sz="3200" dirty="0"/>
              <a:t>ЧИМ НЕ ПОВИННА СТАТИ ЕЛЕКТРОННА СИСТЕМА?   </a:t>
            </a:r>
            <a:endParaRPr lang="ru-RU" altLang="ru-RU" sz="3200" dirty="0"/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AE8DE1E0-26D7-4BEB-ADF1-3797E7CAE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619774"/>
              </p:ext>
            </p:extLst>
          </p:nvPr>
        </p:nvGraphicFramePr>
        <p:xfrm>
          <a:off x="457200" y="14351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7533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878DE9-F942-44BF-AEB4-DA7C16948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uk-UA" altLang="ru-RU" sz="3200" dirty="0"/>
              <a:t>СТРОКИ СТВОРЕННЯ </a:t>
            </a:r>
            <a:br>
              <a:rPr lang="uk-UA" altLang="ru-RU" sz="3200" dirty="0"/>
            </a:br>
            <a:r>
              <a:rPr lang="uk-UA" altLang="ru-RU" sz="3200" dirty="0"/>
              <a:t>ДЕРЖАВНИХ ЕЛЕКТРОННИХ СИСТЕМ В УКРАЇНІ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6322423-8572-4FE6-BBB9-A3A866B66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643063"/>
            <a:ext cx="806450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uk-UA" altLang="ru-RU" sz="2200" b="1" dirty="0"/>
              <a:t>Державний реєстр речових прав на нерухоме майно та обтяжень – 15 років </a:t>
            </a:r>
            <a:r>
              <a:rPr lang="uk-UA" altLang="ru-RU" sz="2200" dirty="0"/>
              <a:t>(з 1998 року по 2013 рік).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uk-UA" altLang="ru-RU" sz="2200" b="1" dirty="0"/>
              <a:t>Державний земельний кадастр – 16 років </a:t>
            </a:r>
            <a:r>
              <a:rPr lang="uk-UA" altLang="ru-RU" sz="2200" dirty="0"/>
              <a:t>(з 1997 по 2013 рік). 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uk-UA" altLang="ru-RU" sz="2200" b="1" dirty="0"/>
              <a:t>Єдиний адресний реєстр </a:t>
            </a:r>
            <a:r>
              <a:rPr lang="uk-UA" altLang="ru-RU" sz="2200" dirty="0"/>
              <a:t>– </a:t>
            </a:r>
            <a:r>
              <a:rPr lang="uk-UA" altLang="ru-RU" sz="2200" b="1" dirty="0"/>
              <a:t>11 років </a:t>
            </a:r>
            <a:r>
              <a:rPr lang="uk-UA" altLang="ru-RU" sz="2200" dirty="0"/>
              <a:t>(з 2007 року та до цього часу не створений). 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uk-UA" altLang="ru-RU" sz="2200" b="1" dirty="0"/>
              <a:t>Національна інфраструктура </a:t>
            </a:r>
            <a:r>
              <a:rPr lang="uk-UA" altLang="ru-RU" sz="2200" b="1" dirty="0" err="1"/>
              <a:t>геопросторових</a:t>
            </a:r>
            <a:r>
              <a:rPr lang="uk-UA" altLang="ru-RU" sz="2200" b="1" dirty="0"/>
              <a:t> даних </a:t>
            </a:r>
            <a:r>
              <a:rPr lang="uk-UA" altLang="ru-RU" sz="2200" dirty="0"/>
              <a:t>– </a:t>
            </a:r>
            <a:r>
              <a:rPr lang="uk-UA" altLang="ru-RU" sz="2200" b="1" dirty="0"/>
              <a:t>11 років </a:t>
            </a:r>
            <a:r>
              <a:rPr lang="uk-UA" altLang="ru-RU" sz="2200" dirty="0"/>
              <a:t>(з 2007 року та до цього часу не створена). 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uk-UA" altLang="ru-RU" sz="2200" b="1" dirty="0"/>
              <a:t>Містобудівний кадастр державного рівня – 7 років </a:t>
            </a:r>
            <a:r>
              <a:rPr lang="uk-UA" altLang="ru-RU" sz="2200" dirty="0"/>
              <a:t>(з 2011 року та до цього часу не створена).</a:t>
            </a:r>
            <a:endParaRPr lang="uk-UA" altLang="ru-RU" sz="2200" b="1" dirty="0"/>
          </a:p>
        </p:txBody>
      </p:sp>
      <p:sp>
        <p:nvSpPr>
          <p:cNvPr id="7" name="Прямоугольник 8">
            <a:extLst>
              <a:ext uri="{FF2B5EF4-FFF2-40B4-BE49-F238E27FC236}">
                <a16:creationId xmlns:a16="http://schemas.microsoft.com/office/drawing/2014/main" id="{65BEE518-6B51-4DE0-AE86-4DFDDF570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5143500"/>
            <a:ext cx="7715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 dirty="0"/>
              <a:t>Строк створення </a:t>
            </a:r>
            <a:r>
              <a:rPr lang="uk-UA" altLang="ru-RU" sz="2400" dirty="0"/>
              <a:t>електронної системи від початку розробки закону до повноцінного впровадження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dirty="0"/>
              <a:t>системи </a:t>
            </a:r>
            <a:r>
              <a:rPr lang="uk-UA" altLang="ru-RU" sz="2400" b="1" dirty="0"/>
              <a:t>не менше 2,5 роки.</a:t>
            </a:r>
          </a:p>
        </p:txBody>
      </p:sp>
    </p:spTree>
    <p:extLst>
      <p:ext uri="{BB962C8B-B14F-4D97-AF65-F5344CB8AC3E}">
        <p14:creationId xmlns:p14="http://schemas.microsoft.com/office/powerpoint/2010/main" val="3350286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59C4C-509D-4237-8613-B609514F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Autofit/>
          </a:bodyPr>
          <a:lstStyle/>
          <a:p>
            <a:pPr algn="l"/>
            <a:r>
              <a:rPr lang="uk-UA" altLang="ru-RU" sz="2900" dirty="0"/>
              <a:t>СТВОРЕННЯ ДЕРЖАВНОЇ ЕЛЕКТРОННОЇ СИСТЕМИ </a:t>
            </a:r>
            <a:br>
              <a:rPr lang="uk-UA" altLang="ru-RU" sz="2900" dirty="0"/>
            </a:br>
            <a:r>
              <a:rPr lang="ru-RU" altLang="ru-RU" sz="2900" dirty="0"/>
              <a:t>ЦЕ ЗАВЖДИ</a:t>
            </a:r>
            <a:r>
              <a:rPr lang="uk-UA" altLang="ru-RU" sz="2900" dirty="0"/>
              <a:t> КОМПЛЕКС ЗАХОДІВ </a:t>
            </a:r>
            <a:endParaRPr lang="uk-UA" sz="29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D8C3EBD-AD6A-41F6-B408-699DDDE5B037}"/>
              </a:ext>
            </a:extLst>
          </p:cNvPr>
          <p:cNvSpPr/>
          <p:nvPr/>
        </p:nvSpPr>
        <p:spPr>
          <a:xfrm>
            <a:off x="323528" y="1422796"/>
            <a:ext cx="8429625" cy="54625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+mn-lt"/>
                <a:cs typeface="+mn-cs"/>
              </a:rPr>
              <a:t>Створення державної електронної системи це не просто розроблення програмного забезпечення, це цілий  комплекс заходів: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2000" b="1" dirty="0">
                <a:latin typeface="+mn-lt"/>
                <a:cs typeface="+mn-cs"/>
              </a:rPr>
              <a:t>Ідеологічних</a:t>
            </a:r>
            <a:r>
              <a:rPr lang="uk-UA" sz="2000" dirty="0">
                <a:latin typeface="+mn-lt"/>
                <a:cs typeface="+mn-cs"/>
              </a:rPr>
              <a:t>  - слайди 5-7 цієї презентації.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2000" b="1" dirty="0">
                <a:latin typeface="+mn-lt"/>
                <a:cs typeface="+mn-cs"/>
              </a:rPr>
              <a:t>Правових</a:t>
            </a:r>
            <a:r>
              <a:rPr lang="uk-UA" sz="2000" dirty="0">
                <a:latin typeface="+mn-lt"/>
                <a:cs typeface="+mn-cs"/>
              </a:rPr>
              <a:t> – розроблення нормативно-правових актів.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2000" b="1" dirty="0">
                <a:latin typeface="+mn-lt"/>
                <a:cs typeface="+mn-cs"/>
              </a:rPr>
              <a:t>Політичних</a:t>
            </a:r>
            <a:r>
              <a:rPr lang="uk-UA" sz="2000" dirty="0">
                <a:latin typeface="+mn-lt"/>
                <a:cs typeface="+mn-cs"/>
              </a:rPr>
              <a:t> – </a:t>
            </a:r>
            <a:r>
              <a:rPr lang="uk-UA" sz="2000" dirty="0" err="1">
                <a:latin typeface="+mn-lt"/>
                <a:cs typeface="+mn-cs"/>
              </a:rPr>
              <a:t>адвокація</a:t>
            </a:r>
            <a:r>
              <a:rPr lang="uk-UA" sz="2000" dirty="0">
                <a:latin typeface="+mn-lt"/>
                <a:cs typeface="+mn-cs"/>
              </a:rPr>
              <a:t> проектів актів та отримання фінансування. 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2000" b="1" dirty="0">
                <a:latin typeface="+mn-lt"/>
                <a:cs typeface="+mn-cs"/>
              </a:rPr>
              <a:t>Організаційних</a:t>
            </a:r>
            <a:r>
              <a:rPr lang="uk-UA" sz="2000" dirty="0">
                <a:latin typeface="+mn-lt"/>
                <a:cs typeface="+mn-cs"/>
              </a:rPr>
              <a:t>  - менеджмент команди, яка відповідає за систему. 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2000" b="1" dirty="0">
                <a:latin typeface="+mn-lt"/>
                <a:cs typeface="+mn-cs"/>
              </a:rPr>
              <a:t>Кадрових </a:t>
            </a:r>
            <a:r>
              <a:rPr lang="uk-UA" sz="2000" dirty="0">
                <a:latin typeface="+mn-lt"/>
                <a:cs typeface="+mn-cs"/>
              </a:rPr>
              <a:t>– пошук працівників для створення та підтримки системи.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2000" b="1" dirty="0">
                <a:latin typeface="+mn-lt"/>
                <a:cs typeface="+mn-cs"/>
              </a:rPr>
              <a:t>Фінансових </a:t>
            </a:r>
            <a:r>
              <a:rPr lang="uk-UA" sz="2000" dirty="0">
                <a:latin typeface="+mn-lt"/>
                <a:cs typeface="+mn-cs"/>
              </a:rPr>
              <a:t>–  обґрунтування та отримання коштів, фінансові звіти.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2000" b="1" dirty="0">
                <a:latin typeface="+mn-lt"/>
                <a:cs typeface="+mn-cs"/>
              </a:rPr>
              <a:t>Технічних</a:t>
            </a:r>
            <a:r>
              <a:rPr lang="uk-UA" sz="2000" dirty="0">
                <a:latin typeface="+mn-lt"/>
                <a:cs typeface="+mn-cs"/>
              </a:rPr>
              <a:t> – придбання та обслуговування техніки.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2000" b="1" dirty="0">
                <a:latin typeface="+mn-lt"/>
                <a:cs typeface="+mn-cs"/>
              </a:rPr>
              <a:t>Програмних</a:t>
            </a:r>
            <a:r>
              <a:rPr lang="uk-UA" sz="2000" dirty="0">
                <a:latin typeface="+mn-lt"/>
                <a:cs typeface="+mn-cs"/>
              </a:rPr>
              <a:t> – створення, підтримка та розвиток </a:t>
            </a:r>
            <a:r>
              <a:rPr lang="uk-UA" sz="2000" dirty="0" err="1">
                <a:latin typeface="+mn-lt"/>
                <a:cs typeface="+mn-cs"/>
              </a:rPr>
              <a:t>комп</a:t>
            </a:r>
            <a:r>
              <a:rPr lang="uk-UA" sz="2000" dirty="0">
                <a:latin typeface="+mn-lt"/>
                <a:cs typeface="+mn-cs"/>
              </a:rPr>
              <a:t>. програми. 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2000" b="1" dirty="0">
                <a:latin typeface="+mn-lt"/>
                <a:cs typeface="+mn-cs"/>
              </a:rPr>
              <a:t>Інформаційних</a:t>
            </a:r>
            <a:r>
              <a:rPr lang="uk-UA" sz="2000" dirty="0">
                <a:latin typeface="+mn-lt"/>
                <a:cs typeface="+mn-cs"/>
              </a:rPr>
              <a:t> – робота з даними та базами даних. 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2000" b="1" dirty="0">
                <a:latin typeface="+mn-lt"/>
                <a:cs typeface="+mn-cs"/>
              </a:rPr>
              <a:t>Комунікаційних</a:t>
            </a:r>
            <a:r>
              <a:rPr lang="uk-UA" sz="2000" dirty="0">
                <a:latin typeface="+mn-lt"/>
                <a:cs typeface="+mn-cs"/>
              </a:rPr>
              <a:t> – інформування користувачів та робота з їх відгуками.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uk-UA" sz="2000" dirty="0">
              <a:latin typeface="+mn-lt"/>
              <a:cs typeface="+mn-cs"/>
            </a:endParaRPr>
          </a:p>
          <a:p>
            <a:pPr indent="449263" algn="just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uk-UA" sz="2000" dirty="0">
                <a:latin typeface="+mn-lt"/>
                <a:cs typeface="+mn-cs"/>
              </a:rPr>
              <a:t>Якщо не вистачає хоча б одного із цих складових, створення електронної системи дуже повільне, або взагалі зупиняється. 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uk-UA" sz="2000" dirty="0">
              <a:latin typeface="+mn-lt"/>
              <a:cs typeface="+mn-cs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9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960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BRDO Corporate Presentation Шаблон</Template>
  <TotalTime>288</TotalTime>
  <Words>1461</Words>
  <Application>Microsoft Office PowerPoint</Application>
  <PresentationFormat>Экран (4:3)</PresentationFormat>
  <Paragraphs>149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Myriad Pro</vt:lpstr>
      <vt:lpstr>Wingdings</vt:lpstr>
      <vt:lpstr>Тема Office</vt:lpstr>
      <vt:lpstr>Створення Державної електронної системи технічної інвентаризації нерухомості: перспективи та існуюча практика в Україні </vt:lpstr>
      <vt:lpstr>ГО “ОФІС ЕФЕКТИВЕНОГО РЕГУЛЮВАННЯ” (BRDO) </vt:lpstr>
      <vt:lpstr>УЧАСТЬ ЧЛЕНІВ BRDO У СТВОРЕННІ ДЕРЖАВНИХ ЕЛЕКТРОННИХ СИСТЕМ </vt:lpstr>
      <vt:lpstr>ЩО ЗА ЕЛЕКТРОННУ СИСТЕМУ  ПРОПОНУЮТЬСЯ СТВОРИТИ? </vt:lpstr>
      <vt:lpstr>ЯКА КОРИСТЬ ВІД ЕЛЕКТРОННОЇ СИСТЕМИ?  </vt:lpstr>
      <vt:lpstr>ЧИМ КОРИСНА ЕЛЕКТРОННА СИСТЕМА САМЕ ДЛЯ ІНВЕНТАРИЗАТОРІВ ? </vt:lpstr>
      <vt:lpstr>ЧИМ НЕ ПОВИННА СТАТИ ЕЛЕКТРОННА СИСТЕМА?   </vt:lpstr>
      <vt:lpstr>СТРОКИ СТВОРЕННЯ  ДЕРЖАВНИХ ЕЛЕКТРОННИХ СИСТЕМ В УКРАЇНІ </vt:lpstr>
      <vt:lpstr>СТВОРЕННЯ ДЕРЖАВНОЇ ЕЛЕКТРОННОЇ СИСТЕМИ  ЦЕ ЗАВЖДИ КОМПЛЕКС ЗАХОДІВ </vt:lpstr>
      <vt:lpstr>ЯКІ КОНКРЕТНІ КРОКИ НЕОБХІДНО ЗРОБИТИ ДЛЯ СТВОРЕННЯ ЕЛЕКТРОННОЇ СИСТЕМИ? </vt:lpstr>
      <vt:lpstr>ЯКУ КОМАНДУ ДЛЯ РОЗРОБЛЕННЯ  ЕЛЕКТРОННОЇ СИСТЕМИ ОБРАТИ? </vt:lpstr>
      <vt:lpstr>ЧИ ДІЙСНО КРУПНА ТА ДОСВІДЧЕНА КОМАНДА ЦЕ ЗАПОРУКА УСПІХУ? </vt:lpstr>
      <vt:lpstr>РЕКОМЕНДАЦІЇ ЩОДО РОЗПОДІЛУ ПОВНОВАЖЕНЬ ІЗ СТВОРЕННЯ ДЕРЖАВНИХ ЕЛЕКТРОННИХ СИСТЕМ </vt:lpstr>
      <vt:lpstr>ЩО ВАЖЛИВО НЕ ЗАБУТИ  ПРИ СТВОРЕННІ ЕЛЕКТРОННОЇ СИСТЕМИ? </vt:lpstr>
      <vt:lpstr>ПРОПОЗИЦІЇ ГРОМАДСЬКОСТІ ДО ЕЛЕКТРОННОЇ СИСТЕМИ </vt:lpstr>
      <vt:lpstr>В ЧОМУ ЗАПОРУКА УСПІХУ ПРИ СТВОРЕННІ ЕЛЕКТРОННОЇ СИСТЕМИ?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Створення Державної електронної системи технічної інвентаризації нерухомості: перспективи та існуюча практика в Україні</dc:title>
  <dc:creator>Vitalii Bezgin</dc:creator>
  <cp:lastModifiedBy>Vitalii Bezgin</cp:lastModifiedBy>
  <cp:revision>11</cp:revision>
  <dcterms:created xsi:type="dcterms:W3CDTF">2018-04-18T08:52:15Z</dcterms:created>
  <dcterms:modified xsi:type="dcterms:W3CDTF">2018-04-18T13:59:52Z</dcterms:modified>
</cp:coreProperties>
</file>