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0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76" r:id="rId18"/>
    <p:sldId id="271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"/>
    <p:restoredTop sz="92163"/>
  </p:normalViewPr>
  <p:slideViewPr>
    <p:cSldViewPr snapToGrid="0">
      <p:cViewPr varScale="1">
        <p:scale>
          <a:sx n="67" d="100"/>
          <a:sy n="67" d="100"/>
        </p:scale>
        <p:origin x="11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170FF-142F-4F3A-842F-C5BF4E0E06A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CCD5A-DF49-46DA-895C-7EE514CA2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CCD5A-DF49-46DA-895C-7EE514CA2D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4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809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181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295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856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89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783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245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43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1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2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68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0D4118-1A2C-440E-AFF7-AB2A8F355DD4}" type="datetimeFigureOut">
              <a:rPr lang="uk-UA" smtClean="0"/>
              <a:t>26.09.2018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C9FFE26-70AE-4864-96D6-8FEAC00B58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69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3266A-48F1-41A2-8FCA-8DC7CF14C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650" y="1654799"/>
            <a:ext cx="7056444" cy="2592831"/>
          </a:xfrm>
        </p:spPr>
        <p:txBody>
          <a:bodyPr>
            <a:normAutofit fontScale="90000"/>
          </a:bodyPr>
          <a:lstStyle/>
          <a:p>
            <a:pPr algn="r"/>
            <a:r>
              <a:rPr lang="uk-UA" altLang="en-US" sz="6000" dirty="0">
                <a:solidFill>
                  <a:srgbClr val="00B0F0"/>
                </a:solidFill>
              </a:rPr>
              <a:t>Регламент будівельних виробів </a:t>
            </a:r>
            <a:r>
              <a:rPr lang="en-US" altLang="en-US" sz="6000" dirty="0">
                <a:solidFill>
                  <a:srgbClr val="00B0F0"/>
                </a:solidFill>
              </a:rPr>
              <a:t>– </a:t>
            </a:r>
            <a:r>
              <a:rPr lang="uk-UA" altLang="en-US" sz="6000" dirty="0">
                <a:solidFill>
                  <a:srgbClr val="00B0F0"/>
                </a:solidFill>
              </a:rPr>
              <a:t>практичний досвід з </a:t>
            </a:r>
            <a:r>
              <a:rPr lang="en-US" altLang="en-US" sz="6000" dirty="0">
                <a:solidFill>
                  <a:srgbClr val="00B0F0"/>
                </a:solidFill>
              </a:rPr>
              <a:t>1/07/2013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C6E1D9-E4C0-4BBA-A24A-34F3E4644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>
            <a:normAutofit/>
          </a:bodyPr>
          <a:lstStyle/>
          <a:p>
            <a:r>
              <a:rPr lang="uk-UA" sz="1800" b="1" dirty="0" err="1">
                <a:solidFill>
                  <a:schemeClr val="bg1"/>
                </a:solidFill>
              </a:rPr>
              <a:t>Себастіан</a:t>
            </a:r>
            <a:r>
              <a:rPr lang="uk-UA" sz="1800" b="1" dirty="0">
                <a:solidFill>
                  <a:schemeClr val="bg1"/>
                </a:solidFill>
              </a:rPr>
              <a:t> </a:t>
            </a:r>
            <a:r>
              <a:rPr lang="uk-UA" sz="1800" b="1" dirty="0" err="1">
                <a:solidFill>
                  <a:schemeClr val="bg1"/>
                </a:solidFill>
              </a:rPr>
              <a:t>Волл</a:t>
            </a:r>
            <a:endParaRPr lang="ru-RU" sz="1800" b="1" dirty="0">
              <a:solidFill>
                <a:schemeClr val="bg1"/>
              </a:solidFill>
            </a:endParaRPr>
          </a:p>
          <a:p>
            <a:pPr algn="r"/>
            <a:endParaRPr lang="uk-UA" sz="18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3AAFC0-16BC-4F67-9A6C-244369DD5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02" y="202824"/>
            <a:ext cx="3600000" cy="8928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6719B7-19D1-4065-ADE3-B3D40D1D0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59" y="5462247"/>
            <a:ext cx="2520000" cy="15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1E0CB-D9DF-49A1-86B9-1DFA65EA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Європейське технічне ухвалення </a:t>
            </a:r>
            <a:r>
              <a:rPr lang="pl-PL" b="1" dirty="0">
                <a:solidFill>
                  <a:schemeClr val="bg1"/>
                </a:solidFill>
              </a:rPr>
              <a:t>(ETA)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A512F-98AE-4733-8895-0DECA939B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ts val="2400"/>
              </a:lnSpc>
              <a:spcBef>
                <a:spcPts val="900"/>
              </a:spcBef>
              <a:buFont typeface="Wingdings" pitchFamily="2" charset="2"/>
              <a:buChar char="Ø"/>
              <a:defRPr/>
            </a:pPr>
            <a:r>
              <a:rPr lang="uk-UA" sz="2400" dirty="0">
                <a:solidFill>
                  <a:schemeClr val="bg2">
                    <a:lumMod val="50000"/>
                  </a:schemeClr>
                </a:solidFill>
              </a:rPr>
              <a:t>Задокументоване оцінювання експлуатаційних властивостей будівельного виробу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відношенні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його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основних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характеристик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згідно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відповідним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Європейським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оцінювальним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документом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EAD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lnSpc>
                <a:spcPts val="2400"/>
              </a:lnSpc>
              <a:spcBef>
                <a:spcPts val="900"/>
              </a:spcBef>
              <a:buFont typeface="Wingdings" pitchFamily="2" charset="2"/>
              <a:buChar char="Ø"/>
              <a:defRPr/>
            </a:pPr>
            <a:r>
              <a:rPr lang="uk-UA" sz="2400" dirty="0">
                <a:solidFill>
                  <a:schemeClr val="bg2">
                    <a:lumMod val="50000"/>
                  </a:schemeClr>
                </a:solidFill>
              </a:rPr>
              <a:t>Може бути виданим лише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</a:rPr>
              <a:t>TAB -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членом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Європейської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організації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технічного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ухвалення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EOTA</a:t>
            </a:r>
            <a:r>
              <a:rPr lang="uk-UA" sz="2400" dirty="0">
                <a:solidFill>
                  <a:schemeClr val="bg2">
                    <a:lumMod val="50000"/>
                  </a:schemeClr>
                </a:solidFill>
              </a:rPr>
              <a:t>, зазначеним в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CPR </a:t>
            </a:r>
            <a:r>
              <a:rPr lang="uk-UA" sz="2400" dirty="0">
                <a:solidFill>
                  <a:schemeClr val="bg2">
                    <a:lumMod val="50000"/>
                  </a:schemeClr>
                </a:solidFill>
              </a:rPr>
              <a:t>с.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29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B1F93D-68A7-4A4D-955B-66DC84141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3ADD8B-05E8-410A-B8A8-FFFCA0815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6396887D-78BD-49C3-8EFE-B0F8538CF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5833" y="4910138"/>
            <a:ext cx="3295650" cy="1947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024310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FD8B0-1DA8-4F6C-9707-0AC1A2D8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Органи технічного ухвалення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55B0E5-CA62-4DE8-A8C0-4F94287B8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DB2E68-D81C-40A7-B4D1-6D15885451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D9BCC64-6924-4171-AAFD-51106CA4A76C}"/>
              </a:ext>
            </a:extLst>
          </p:cNvPr>
          <p:cNvSpPr/>
          <p:nvPr/>
        </p:nvSpPr>
        <p:spPr>
          <a:xfrm>
            <a:off x="3819524" y="1148786"/>
            <a:ext cx="65246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8000">
              <a:buFont typeface="Arial" charset="0"/>
              <a:buChar char="•"/>
              <a:defRPr/>
            </a:pP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Список наявний на сайті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EOTA</a:t>
            </a:r>
          </a:p>
          <a:p>
            <a:pPr indent="-288000">
              <a:buFont typeface="Arial" charset="0"/>
              <a:buChar char="•"/>
              <a:defRPr/>
            </a:pP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  <a:p>
            <a:pPr indent="-288000">
              <a:buFont typeface="Arial" charset="0"/>
              <a:buChar char="•"/>
              <a:defRPr/>
            </a:pP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Діють в рамках призначення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див.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CPR </a:t>
            </a: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Додаток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IV)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9025" indent="0">
              <a:buFont typeface="Arial" charset="0"/>
              <a:buNone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75139F-7AB8-479B-B9D9-B080F466D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3471" y="2247899"/>
            <a:ext cx="5688012" cy="461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78056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D1FC9-7E36-4C37-B6C7-E700835C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1123837"/>
            <a:ext cx="3257549" cy="4601183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Ключові питання для виробників, які стосуються </a:t>
            </a:r>
            <a:r>
              <a:rPr lang="ru-RU" b="1" dirty="0" err="1">
                <a:solidFill>
                  <a:schemeClr val="bg1"/>
                </a:solidFill>
              </a:rPr>
              <a:t>Європейського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технічного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ухвалення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ETAs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4184D0-D5A4-401E-92EB-127A27C12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 до органів технічного ухвалення 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Час та кошти на Європейського технічного ухвалення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включаючи тестування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Необхідність в додатковому часі за потреби у видачі Європейського оцінювального документу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EAD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Для виробів системи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1+, 1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необхідна додаткова сертифікація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час та кошти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З іншого боку… доступ до ринку ЄС задля інноваційних рішень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5DB86F-1820-42B0-8C7C-F0A5F5C4A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094AD2-412C-43D3-835A-54FEE5CA1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876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D633455C-3209-4D08-AB64-923654811CAF}"/>
              </a:ext>
            </a:extLst>
          </p:cNvPr>
          <p:cNvSpPr txBox="1"/>
          <p:nvPr/>
        </p:nvSpPr>
        <p:spPr>
          <a:xfrm>
            <a:off x="1776413" y="1054100"/>
            <a:ext cx="53276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Декларація про експлуатаційні властивості </a:t>
            </a:r>
            <a:r>
              <a:rPr lang="de-DE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DoP</a:t>
            </a:r>
            <a:endParaRPr lang="pl-PL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 eaLnBrk="1" hangingPunct="1">
              <a:defRPr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No ………………</a:t>
            </a:r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D63434AF-6D5E-4FD4-8A38-B951269BA647}"/>
              </a:ext>
            </a:extLst>
          </p:cNvPr>
          <p:cNvSpPr txBox="1"/>
          <p:nvPr/>
        </p:nvSpPr>
        <p:spPr>
          <a:xfrm>
            <a:off x="479425" y="1846263"/>
            <a:ext cx="6481763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Унікальний ідентифікаційний код типу виробу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Цільове призначення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Виробник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Офіційний представник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Система/-и </a:t>
            </a:r>
            <a:r>
              <a:rPr lang="ru-RU" dirty="0" err="1">
                <a:latin typeface="Arial Narrow" pitchFamily="34" charset="0"/>
                <a:cs typeface="Arial" charset="0"/>
              </a:rPr>
              <a:t>оцінки</a:t>
            </a:r>
            <a:r>
              <a:rPr lang="ru-RU" dirty="0">
                <a:latin typeface="Arial Narrow" pitchFamily="34" charset="0"/>
                <a:cs typeface="Arial" charset="0"/>
              </a:rPr>
              <a:t> і </a:t>
            </a:r>
            <a:r>
              <a:rPr lang="ru-RU" dirty="0" err="1">
                <a:latin typeface="Arial Narrow" pitchFamily="34" charset="0"/>
                <a:cs typeface="Arial" charset="0"/>
              </a:rPr>
              <a:t>перевірки</a:t>
            </a:r>
            <a:r>
              <a:rPr lang="ru-RU" dirty="0">
                <a:latin typeface="Arial Narrow" pitchFamily="34" charset="0"/>
                <a:cs typeface="Arial" charset="0"/>
              </a:rPr>
              <a:t> </a:t>
            </a:r>
            <a:r>
              <a:rPr lang="ru-RU" dirty="0" err="1">
                <a:latin typeface="Arial Narrow" pitchFamily="34" charset="0"/>
                <a:cs typeface="Arial" charset="0"/>
              </a:rPr>
              <a:t>сталості</a:t>
            </a:r>
            <a:r>
              <a:rPr lang="ru-RU" dirty="0">
                <a:latin typeface="Arial Narrow" pitchFamily="34" charset="0"/>
                <a:cs typeface="Arial" charset="0"/>
              </a:rPr>
              <a:t> </a:t>
            </a:r>
            <a:r>
              <a:rPr lang="ru-RU" dirty="0" err="1">
                <a:latin typeface="Arial Narrow" pitchFamily="34" charset="0"/>
                <a:cs typeface="Arial" charset="0"/>
              </a:rPr>
              <a:t>експлуатаційних</a:t>
            </a:r>
            <a:r>
              <a:rPr lang="ru-RU" dirty="0">
                <a:latin typeface="Arial Narrow" pitchFamily="34" charset="0"/>
                <a:cs typeface="Arial" charset="0"/>
              </a:rPr>
              <a:t> </a:t>
            </a:r>
            <a:r>
              <a:rPr lang="ru-RU" dirty="0" err="1">
                <a:latin typeface="Arial Narrow" pitchFamily="34" charset="0"/>
                <a:cs typeface="Arial" charset="0"/>
              </a:rPr>
              <a:t>властивостей</a:t>
            </a:r>
            <a:r>
              <a:rPr lang="ru-RU" dirty="0">
                <a:latin typeface="Arial Narrow" pitchFamily="34" charset="0"/>
                <a:cs typeface="Arial" charset="0"/>
              </a:rPr>
              <a:t> (</a:t>
            </a:r>
            <a:r>
              <a:rPr lang="en-US" dirty="0">
                <a:latin typeface="Arial Narrow" pitchFamily="34" charset="0"/>
                <a:cs typeface="Arial" charset="0"/>
              </a:rPr>
              <a:t>AVCP</a:t>
            </a:r>
            <a:r>
              <a:rPr lang="uk-UA" dirty="0">
                <a:latin typeface="Arial Narrow" pitchFamily="34" charset="0"/>
                <a:cs typeface="Arial" charset="0"/>
              </a:rPr>
              <a:t>)</a:t>
            </a:r>
            <a:r>
              <a:rPr lang="ru-RU" dirty="0">
                <a:latin typeface="Arial Narrow" pitchFamily="34" charset="0"/>
                <a:cs typeface="Arial" charset="0"/>
              </a:rPr>
              <a:t>:</a:t>
            </a:r>
            <a:r>
              <a:rPr lang="en-US" dirty="0">
                <a:latin typeface="Arial Narrow" pitchFamily="34" charset="0"/>
                <a:cs typeface="Arial" charset="0"/>
              </a:rPr>
              <a:t>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a) </a:t>
            </a:r>
            <a:r>
              <a:rPr lang="uk-UA" dirty="0">
                <a:latin typeface="Arial Narrow" pitchFamily="34" charset="0"/>
                <a:cs typeface="Arial" charset="0"/>
              </a:rPr>
              <a:t>Гармонізований стандарт</a:t>
            </a:r>
            <a:r>
              <a:rPr lang="en-US" dirty="0">
                <a:latin typeface="Arial Narrow" pitchFamily="34" charset="0"/>
                <a:cs typeface="Arial" charset="0"/>
              </a:rPr>
              <a:t>:  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           </a:t>
            </a:r>
            <a:r>
              <a:rPr lang="uk-UA" dirty="0">
                <a:latin typeface="Arial Narrow" pitchFamily="34" charset="0"/>
                <a:cs typeface="Arial" charset="0"/>
              </a:rPr>
              <a:t>Нотифікований орган/-и:</a:t>
            </a:r>
            <a:endParaRPr lang="en-US" dirty="0">
              <a:latin typeface="Arial Narrow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       b) </a:t>
            </a:r>
            <a:r>
              <a:rPr lang="uk-UA" dirty="0">
                <a:latin typeface="Arial Narrow" pitchFamily="34" charset="0"/>
                <a:cs typeface="Arial" charset="0"/>
              </a:rPr>
              <a:t>Європейський оцінювальний документ </a:t>
            </a:r>
            <a:r>
              <a:rPr lang="en-US" dirty="0">
                <a:latin typeface="Arial Narrow" pitchFamily="34" charset="0"/>
                <a:cs typeface="Arial" charset="0"/>
              </a:rPr>
              <a:t>(EAD): 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            </a:t>
            </a:r>
            <a:r>
              <a:rPr lang="uk-UA" dirty="0">
                <a:latin typeface="Arial Narrow" pitchFamily="34" charset="0"/>
                <a:cs typeface="Arial" charset="0"/>
              </a:rPr>
              <a:t>Європейське технічне ухвалення </a:t>
            </a:r>
            <a:r>
              <a:rPr lang="en-US" dirty="0">
                <a:latin typeface="Arial Narrow" pitchFamily="34" charset="0"/>
                <a:cs typeface="Arial" charset="0"/>
              </a:rPr>
              <a:t>(ETA): 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            </a:t>
            </a:r>
            <a:r>
              <a:rPr lang="uk-UA" dirty="0">
                <a:latin typeface="Arial Narrow" pitchFamily="34" charset="0"/>
                <a:cs typeface="Arial" charset="0"/>
              </a:rPr>
              <a:t>Орган технічного ухвалення</a:t>
            </a:r>
            <a:r>
              <a:rPr lang="en-US" dirty="0">
                <a:latin typeface="Arial Narrow" pitchFamily="34" charset="0"/>
                <a:cs typeface="Arial" charset="0"/>
              </a:rPr>
              <a:t> (TAB): </a:t>
            </a:r>
          </a:p>
          <a:p>
            <a:pPr eaLnBrk="1" hangingPunct="1">
              <a:defRPr/>
            </a:pPr>
            <a:r>
              <a:rPr lang="en-US" dirty="0">
                <a:latin typeface="Arial Narrow" pitchFamily="34" charset="0"/>
                <a:cs typeface="Arial" charset="0"/>
              </a:rPr>
              <a:t>            </a:t>
            </a:r>
            <a:r>
              <a:rPr lang="uk-UA" dirty="0">
                <a:latin typeface="Arial Narrow" pitchFamily="34" charset="0"/>
                <a:cs typeface="Arial" charset="0"/>
              </a:rPr>
              <a:t>Нотифікований орган/-и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marL="342900" indent="-342900" eaLnBrk="1" hangingPunct="1">
              <a:buFont typeface="+mj-lt"/>
              <a:buAutoNum type="arabicPeriod" startAt="7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Заявлені експлуатаційні властивості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marL="342900" indent="-342900" eaLnBrk="1" hangingPunct="1">
              <a:buFont typeface="+mj-lt"/>
              <a:buAutoNum type="arabicPeriod" startAt="7"/>
              <a:defRPr/>
            </a:pPr>
            <a:r>
              <a:rPr lang="uk-UA" dirty="0">
                <a:latin typeface="Arial Narrow" pitchFamily="34" charset="0"/>
                <a:cs typeface="Arial" charset="0"/>
              </a:rPr>
              <a:t>Відповідна технічна документація та/або Особлива технічна документація </a:t>
            </a:r>
            <a:r>
              <a:rPr lang="en-US" dirty="0">
                <a:latin typeface="Arial Narrow" pitchFamily="34" charset="0"/>
                <a:cs typeface="Arial" charset="0"/>
              </a:rPr>
              <a:t>: </a:t>
            </a:r>
          </a:p>
          <a:p>
            <a:pPr eaLnBrk="1" hangingPunct="1">
              <a:defRPr/>
            </a:pPr>
            <a:endParaRPr lang="en-US" dirty="0">
              <a:latin typeface="Arial Narrow" pitchFamily="34" charset="0"/>
              <a:cs typeface="Arial" charset="0"/>
            </a:endParaRPr>
          </a:p>
        </p:txBody>
      </p:sp>
      <p:cxnSp>
        <p:nvCxnSpPr>
          <p:cNvPr id="6" name="Łącznik prosty ze strzałką 4">
            <a:extLst>
              <a:ext uri="{FF2B5EF4-FFF2-40B4-BE49-F238E27FC236}">
                <a16:creationId xmlns:a16="http://schemas.microsoft.com/office/drawing/2014/main" id="{496DBB7E-78B6-4598-A3E9-2DAC4F791DE1}"/>
              </a:ext>
            </a:extLst>
          </p:cNvPr>
          <p:cNvCxnSpPr/>
          <p:nvPr/>
        </p:nvCxnSpPr>
        <p:spPr>
          <a:xfrm flipH="1" flipV="1">
            <a:off x="4872038" y="1557338"/>
            <a:ext cx="1296987" cy="288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5">
            <a:extLst>
              <a:ext uri="{FF2B5EF4-FFF2-40B4-BE49-F238E27FC236}">
                <a16:creationId xmlns:a16="http://schemas.microsoft.com/office/drawing/2014/main" id="{2D0BAE2C-9B14-4FFC-965B-22A59EBA97F9}"/>
              </a:ext>
            </a:extLst>
          </p:cNvPr>
          <p:cNvCxnSpPr/>
          <p:nvPr/>
        </p:nvCxnSpPr>
        <p:spPr>
          <a:xfrm flipH="1">
            <a:off x="5024438" y="1854200"/>
            <a:ext cx="1144587" cy="207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pole tekstowe 8">
            <a:extLst>
              <a:ext uri="{FF2B5EF4-FFF2-40B4-BE49-F238E27FC236}">
                <a16:creationId xmlns:a16="http://schemas.microsoft.com/office/drawing/2014/main" id="{CF3E9506-CA50-4788-8EE6-44E28C62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5" y="1589088"/>
            <a:ext cx="3095625" cy="3698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uk-UA" dirty="0">
                <a:latin typeface="Arial Narrow" pitchFamily="34" charset="0"/>
              </a:rPr>
              <a:t>Номер може бути однаковим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9" name="pole tekstowe 3">
            <a:extLst>
              <a:ext uri="{FF2B5EF4-FFF2-40B4-BE49-F238E27FC236}">
                <a16:creationId xmlns:a16="http://schemas.microsoft.com/office/drawing/2014/main" id="{2D651D78-A482-4093-AC0E-7707BC3F95CC}"/>
              </a:ext>
            </a:extLst>
          </p:cNvPr>
          <p:cNvSpPr txBox="1"/>
          <p:nvPr/>
        </p:nvSpPr>
        <p:spPr>
          <a:xfrm>
            <a:off x="6169025" y="1962150"/>
            <a:ext cx="3095625" cy="3540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uk-UA" sz="1700" dirty="0">
                <a:solidFill>
                  <a:schemeClr val="tx1"/>
                </a:solidFill>
                <a:latin typeface="Arial Narrow" pitchFamily="34" charset="0"/>
              </a:rPr>
              <a:t>Згідно з</a:t>
            </a:r>
            <a:r>
              <a:rPr lang="en-US" sz="17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uk-UA" sz="1700" dirty="0">
                <a:solidFill>
                  <a:schemeClr val="tx1"/>
                </a:solidFill>
                <a:latin typeface="Arial Narrow" pitchFamily="34" charset="0"/>
              </a:rPr>
              <a:t>Додатком </a:t>
            </a:r>
            <a:r>
              <a:rPr lang="en-US" sz="1700" dirty="0">
                <a:solidFill>
                  <a:schemeClr val="tx1"/>
                </a:solidFill>
                <a:latin typeface="Arial Narrow" pitchFamily="34" charset="0"/>
              </a:rPr>
              <a:t>ZA </a:t>
            </a:r>
            <a:r>
              <a:rPr lang="en-US" sz="1700" dirty="0" err="1">
                <a:solidFill>
                  <a:schemeClr val="tx1"/>
                </a:solidFill>
                <a:latin typeface="Arial Narrow" pitchFamily="34" charset="0"/>
              </a:rPr>
              <a:t>hEN</a:t>
            </a:r>
            <a:r>
              <a:rPr lang="en-US" sz="17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uk-UA" sz="1700" dirty="0">
                <a:solidFill>
                  <a:schemeClr val="tx1"/>
                </a:solidFill>
                <a:latin typeface="Arial Narrow" pitchFamily="34" charset="0"/>
              </a:rPr>
              <a:t>чи </a:t>
            </a:r>
            <a:r>
              <a:rPr lang="en-US" sz="1700" dirty="0">
                <a:solidFill>
                  <a:schemeClr val="tx1"/>
                </a:solidFill>
                <a:latin typeface="Arial Narrow" pitchFamily="34" charset="0"/>
              </a:rPr>
              <a:t>ETA</a:t>
            </a:r>
          </a:p>
        </p:txBody>
      </p:sp>
      <p:sp>
        <p:nvSpPr>
          <p:cNvPr id="10" name="pole tekstowe 7">
            <a:extLst>
              <a:ext uri="{FF2B5EF4-FFF2-40B4-BE49-F238E27FC236}">
                <a16:creationId xmlns:a16="http://schemas.microsoft.com/office/drawing/2014/main" id="{A5E1B689-1EA6-4F51-A6D8-30C9D9F2D5BA}"/>
              </a:ext>
            </a:extLst>
          </p:cNvPr>
          <p:cNvSpPr txBox="1"/>
          <p:nvPr/>
        </p:nvSpPr>
        <p:spPr>
          <a:xfrm>
            <a:off x="6169025" y="2339975"/>
            <a:ext cx="30956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uk-UA" dirty="0">
                <a:latin typeface="Arial Narrow" pitchFamily="34" charset="0"/>
              </a:rPr>
              <a:t>Ім’я та адреса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1" name="pole tekstowe 9">
            <a:extLst>
              <a:ext uri="{FF2B5EF4-FFF2-40B4-BE49-F238E27FC236}">
                <a16:creationId xmlns:a16="http://schemas.microsoft.com/office/drawing/2014/main" id="{C778F7AF-FF28-4263-82FC-87424B7C62A6}"/>
              </a:ext>
            </a:extLst>
          </p:cNvPr>
          <p:cNvSpPr txBox="1"/>
          <p:nvPr/>
        </p:nvSpPr>
        <p:spPr>
          <a:xfrm>
            <a:off x="6167438" y="3502025"/>
            <a:ext cx="30956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dirty="0">
                <a:latin typeface="Arial Narrow" pitchFamily="34" charset="0"/>
              </a:rPr>
              <a:t>1488 Instytut Techniki Budowlanej</a:t>
            </a:r>
          </a:p>
        </p:txBody>
      </p:sp>
      <p:cxnSp>
        <p:nvCxnSpPr>
          <p:cNvPr id="12" name="Łącznik prosty ze strzałką 12">
            <a:extLst>
              <a:ext uri="{FF2B5EF4-FFF2-40B4-BE49-F238E27FC236}">
                <a16:creationId xmlns:a16="http://schemas.microsoft.com/office/drawing/2014/main" id="{28AC42D6-920B-48BF-952A-B5B88F09725C}"/>
              </a:ext>
            </a:extLst>
          </p:cNvPr>
          <p:cNvCxnSpPr/>
          <p:nvPr/>
        </p:nvCxnSpPr>
        <p:spPr>
          <a:xfrm>
            <a:off x="4440238" y="3686175"/>
            <a:ext cx="172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pole tekstowe 20">
            <a:extLst>
              <a:ext uri="{FF2B5EF4-FFF2-40B4-BE49-F238E27FC236}">
                <a16:creationId xmlns:a16="http://schemas.microsoft.com/office/drawing/2014/main" id="{39072D20-D9CF-4A4E-B57B-3353C4E5914E}"/>
              </a:ext>
            </a:extLst>
          </p:cNvPr>
          <p:cNvSpPr txBox="1"/>
          <p:nvPr/>
        </p:nvSpPr>
        <p:spPr>
          <a:xfrm>
            <a:off x="6169025" y="4794250"/>
            <a:ext cx="3108325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dirty="0">
                <a:latin typeface="Arial Narrow" pitchFamily="34" charset="0"/>
              </a:rPr>
              <a:t>Всі характеристики </a:t>
            </a:r>
            <a:r>
              <a:rPr lang="uk-UA" dirty="0" err="1">
                <a:latin typeface="Arial Narrow" pitchFamily="34" charset="0"/>
              </a:rPr>
              <a:t>вкл</a:t>
            </a:r>
            <a:r>
              <a:rPr lang="uk-UA" dirty="0">
                <a:latin typeface="Arial Narrow" pitchFamily="34" charset="0"/>
              </a:rPr>
              <a:t>. розробку нових продуктів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746A069-1D8B-412F-81BB-D5A803B110E9}"/>
              </a:ext>
            </a:extLst>
          </p:cNvPr>
          <p:cNvSpPr txBox="1"/>
          <p:nvPr/>
        </p:nvSpPr>
        <p:spPr>
          <a:xfrm>
            <a:off x="6169025" y="4254500"/>
            <a:ext cx="30956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dirty="0">
                <a:latin typeface="Arial Narrow" pitchFamily="34" charset="0"/>
              </a:rPr>
              <a:t>Instytut Techniki Budowlanej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644161A0-4ED1-4B89-B7D6-222D6D2D55E8}"/>
              </a:ext>
            </a:extLst>
          </p:cNvPr>
          <p:cNvCxnSpPr/>
          <p:nvPr/>
        </p:nvCxnSpPr>
        <p:spPr>
          <a:xfrm>
            <a:off x="4656138" y="4518025"/>
            <a:ext cx="15128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pole tekstowe 8">
            <a:extLst>
              <a:ext uri="{FF2B5EF4-FFF2-40B4-BE49-F238E27FC236}">
                <a16:creationId xmlns:a16="http://schemas.microsoft.com/office/drawing/2014/main" id="{53EB9BBC-9438-4572-9A47-8024B13CC4B1}"/>
              </a:ext>
            </a:extLst>
          </p:cNvPr>
          <p:cNvSpPr txBox="1"/>
          <p:nvPr/>
        </p:nvSpPr>
        <p:spPr>
          <a:xfrm>
            <a:off x="361950" y="261938"/>
            <a:ext cx="5473700" cy="6461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uk-UA" altLang="pl-PL" dirty="0"/>
              <a:t>Форма</a:t>
            </a:r>
            <a:r>
              <a:rPr lang="en-US" altLang="pl-PL" dirty="0"/>
              <a:t> </a:t>
            </a:r>
            <a:r>
              <a:rPr lang="uk-UA" altLang="pl-PL" dirty="0"/>
              <a:t>Декларації про експлуатаційні властивості </a:t>
            </a:r>
            <a:r>
              <a:rPr lang="en-US" altLang="pl-PL" dirty="0" err="1"/>
              <a:t>DoP</a:t>
            </a:r>
            <a:r>
              <a:rPr lang="en-US" altLang="pl-PL" dirty="0"/>
              <a:t> </a:t>
            </a:r>
            <a:r>
              <a:rPr lang="uk-UA" altLang="pl-PL" dirty="0"/>
              <a:t>згідно з Регламентом </a:t>
            </a:r>
            <a:r>
              <a:rPr lang="en-US" altLang="pl-PL" dirty="0"/>
              <a:t>574/2014 (</a:t>
            </a:r>
            <a:r>
              <a:rPr lang="uk-UA" altLang="pl-PL" dirty="0"/>
              <a:t>чинна з </a:t>
            </a:r>
            <a:r>
              <a:rPr lang="en-US" altLang="pl-PL" dirty="0"/>
              <a:t>2014</a:t>
            </a:r>
            <a:r>
              <a:rPr lang="uk-UA" altLang="pl-PL" dirty="0"/>
              <a:t>р.</a:t>
            </a:r>
            <a:r>
              <a:rPr lang="en-US" altLang="pl-PL" dirty="0"/>
              <a:t>)</a:t>
            </a:r>
            <a:endParaRPr lang="en-US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5B91623-75EE-4EB7-8165-CE1886FA0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B9CC817-2DA5-4328-8315-C1F3AC82D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68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0517C-B592-4A7A-8DB9-324C794C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Ключові питання для виробників, які стосуються </a:t>
            </a:r>
            <a:r>
              <a:rPr lang="ru-RU" b="1" dirty="0" err="1">
                <a:solidFill>
                  <a:schemeClr val="bg1"/>
                </a:solidFill>
              </a:rPr>
              <a:t>Декларації</a:t>
            </a:r>
            <a:r>
              <a:rPr lang="ru-RU" b="1" dirty="0">
                <a:solidFill>
                  <a:schemeClr val="bg1"/>
                </a:solidFill>
              </a:rPr>
              <a:t> про </a:t>
            </a:r>
            <a:r>
              <a:rPr lang="ru-RU" b="1" dirty="0" err="1">
                <a:solidFill>
                  <a:schemeClr val="bg1"/>
                </a:solidFill>
              </a:rPr>
              <a:t>експлуатаційні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властивості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DoP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A8B9D3-D6BA-4E3E-A756-EA5C1A95D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Доступність Декларації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DoP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додатково до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CE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маркування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Декларація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DoP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видана в неправильній формі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Декларація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DoP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мовами, які вимагаються країнами-членами, де реалізується виріб 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Тип продукту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vs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категорія продукту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приклади старого підходу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Ідентифікація виробника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юридичне значення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Ідентифікація органу технічного ухвалення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або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NB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Які основні характеристики та заявлені експлуатаційні властивості (проблеми із застосуванням гармонізованих технічних стандартів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HTS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7615D0-437E-440A-89A5-B6AF1F0AB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5D7F8B-0156-490E-92D3-5177BFF2F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367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6C58D-3D03-4547-A408-35580366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</a:rPr>
              <a:t>CE </a:t>
            </a:r>
            <a:r>
              <a:rPr lang="ru-RU" b="1" dirty="0" err="1">
                <a:solidFill>
                  <a:schemeClr val="bg1"/>
                </a:solidFill>
              </a:rPr>
              <a:t>маркування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E4D374-535E-4B0E-BCB9-DD4061DD13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GB" sz="1000" dirty="0"/>
              <a:t>CE </a:t>
            </a:r>
            <a:r>
              <a:rPr lang="ru-RU" sz="1000" dirty="0" err="1"/>
              <a:t>маркування</a:t>
            </a:r>
            <a:r>
              <a:rPr lang="ru-RU" sz="1000" dirty="0"/>
              <a:t> </a:t>
            </a:r>
            <a:r>
              <a:rPr lang="ru-RU" sz="1000" dirty="0" err="1"/>
              <a:t>ма</a:t>
            </a:r>
            <a:r>
              <a:rPr lang="uk-UA" sz="1000" dirty="0"/>
              <a:t>є</a:t>
            </a:r>
            <a:r>
              <a:rPr lang="ru-RU" sz="1000" dirty="0"/>
              <a:t> бути видно, бути </a:t>
            </a:r>
            <a:r>
              <a:rPr lang="ru-RU" sz="1000" dirty="0" err="1"/>
              <a:t>чітким</a:t>
            </a:r>
            <a:r>
              <a:rPr lang="ru-RU" sz="1000" dirty="0"/>
              <a:t> та не </a:t>
            </a:r>
            <a:r>
              <a:rPr lang="ru-RU" sz="1000" dirty="0" err="1"/>
              <a:t>стиратися</a:t>
            </a:r>
            <a:r>
              <a:rPr lang="ru-RU" sz="1000" dirty="0"/>
              <a:t>. </a:t>
            </a:r>
            <a:r>
              <a:rPr lang="ru-RU" sz="1000" dirty="0" err="1"/>
              <a:t>Воно</a:t>
            </a:r>
            <a:r>
              <a:rPr lang="ru-RU" sz="1000" dirty="0"/>
              <a:t> </a:t>
            </a:r>
            <a:r>
              <a:rPr lang="ru-RU" sz="1000" dirty="0" err="1"/>
              <a:t>має</a:t>
            </a:r>
            <a:r>
              <a:rPr lang="ru-RU" sz="1000" dirty="0"/>
              <a:t> </a:t>
            </a:r>
            <a:r>
              <a:rPr lang="ru-RU" sz="1000" dirty="0" err="1"/>
              <a:t>поміщатися</a:t>
            </a:r>
            <a:r>
              <a:rPr lang="ru-RU" sz="1000" dirty="0"/>
              <a:t> 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будівельний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виріб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етикетку</a:t>
            </a:r>
            <a:r>
              <a:rPr lang="ru-RU" sz="1000" dirty="0"/>
              <a:t>. </a:t>
            </a:r>
            <a:r>
              <a:rPr lang="uk-UA" sz="1000" dirty="0"/>
              <a:t>Якщо помістити </a:t>
            </a:r>
            <a:r>
              <a:rPr lang="en-GB" sz="1000" dirty="0"/>
              <a:t>CE </a:t>
            </a:r>
            <a:r>
              <a:rPr lang="ru-RU" sz="1000" dirty="0" err="1"/>
              <a:t>маркування</a:t>
            </a:r>
            <a:r>
              <a:rPr lang="ru-RU" sz="1000" dirty="0"/>
              <a:t> не </a:t>
            </a:r>
            <a:r>
              <a:rPr lang="ru-RU" sz="1000" dirty="0" err="1"/>
              <a:t>можливо</a:t>
            </a:r>
            <a:r>
              <a:rPr lang="ru-RU" sz="1000" dirty="0"/>
              <a:t> </a:t>
            </a:r>
            <a:r>
              <a:rPr lang="ru-RU" sz="1000" dirty="0" err="1"/>
              <a:t>або</a:t>
            </a:r>
            <a:r>
              <a:rPr lang="ru-RU" sz="1000" dirty="0"/>
              <a:t> не </a:t>
            </a:r>
            <a:r>
              <a:rPr lang="ru-RU" sz="1000" dirty="0" err="1"/>
              <a:t>виправдано</a:t>
            </a:r>
            <a:r>
              <a:rPr lang="ru-RU" sz="1000" dirty="0"/>
              <a:t> через природу </a:t>
            </a:r>
            <a:r>
              <a:rPr lang="ru-RU" sz="1000" dirty="0" err="1"/>
              <a:t>виробу</a:t>
            </a:r>
            <a:r>
              <a:rPr lang="ru-RU" sz="1000" dirty="0"/>
              <a:t>, то </a:t>
            </a:r>
            <a:r>
              <a:rPr lang="ru-RU" sz="1000" dirty="0" err="1"/>
              <a:t>необхідно</a:t>
            </a:r>
            <a:r>
              <a:rPr lang="ru-RU" sz="1000" dirty="0"/>
              <a:t> </a:t>
            </a:r>
            <a:r>
              <a:rPr lang="ru-RU" sz="1000" dirty="0" err="1"/>
              <a:t>його</a:t>
            </a:r>
            <a:r>
              <a:rPr lang="ru-RU" sz="1000" dirty="0"/>
              <a:t> </a:t>
            </a:r>
            <a:r>
              <a:rPr lang="ru-RU" sz="1000" dirty="0" err="1"/>
              <a:t>додати</a:t>
            </a:r>
            <a:r>
              <a:rPr lang="ru-RU" sz="1000" dirty="0"/>
              <a:t> 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пакування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супровідні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</a:t>
            </a:r>
            <a:r>
              <a:rPr lang="ru-RU" sz="1000" dirty="0"/>
              <a:t>.</a:t>
            </a:r>
            <a:r>
              <a:rPr lang="pl-PL" sz="1000" dirty="0"/>
              <a:t> </a:t>
            </a: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GB" sz="1000" dirty="0"/>
              <a:t>CE </a:t>
            </a:r>
            <a:r>
              <a:rPr lang="uk-UA" sz="1000" dirty="0"/>
              <a:t>маркування має супроводжуватися</a:t>
            </a:r>
            <a:r>
              <a:rPr lang="pl-PL" sz="1000" dirty="0"/>
              <a:t>: 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двома останніми цифрами року, коли воно було вперше поставлене</a:t>
            </a:r>
            <a:r>
              <a:rPr lang="en-GB" sz="1000" dirty="0"/>
              <a:t>, </a:t>
            </a:r>
            <a:endParaRPr lang="pl-PL" sz="1000" dirty="0"/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назву та юридичну адресу виробника або ідентифікаційне позначення, яке дозволяє ідентифікувати назву та адресу виробника,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унікальний ідентифікаційний код типу виробу</a:t>
            </a:r>
            <a:r>
              <a:rPr lang="en-GB" sz="1000" dirty="0"/>
              <a:t>, </a:t>
            </a:r>
            <a:endParaRPr lang="pl-PL" sz="1000" dirty="0"/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реєстраційний номер Декларації про експлуатаційні властивості</a:t>
            </a:r>
            <a:r>
              <a:rPr lang="en-GB" sz="1000" dirty="0"/>
              <a:t>, </a:t>
            </a:r>
            <a:endParaRPr lang="pl-PL" sz="1000" dirty="0"/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рівень або клас заявлених експлуатаційних властивостей</a:t>
            </a:r>
            <a:r>
              <a:rPr lang="en-GB" sz="1000" dirty="0"/>
              <a:t>, </a:t>
            </a:r>
            <a:endParaRPr lang="pl-PL" sz="1000" dirty="0"/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посилання на застосовану гармонізовану технічну специфікацію</a:t>
            </a:r>
            <a:r>
              <a:rPr lang="en-GB" sz="1000" dirty="0"/>
              <a:t>, </a:t>
            </a:r>
            <a:endParaRPr lang="pl-PL" sz="1000" dirty="0"/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ідентифікаційний номер нотифікованого органу, якщо передбачено</a:t>
            </a:r>
            <a:r>
              <a:rPr lang="pl-PL" sz="1000" dirty="0"/>
              <a:t>,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uk-UA" sz="1000" dirty="0"/>
              <a:t>цільове призначення як зазначено в гармонізованій технічній специфікації</a:t>
            </a:r>
            <a:r>
              <a:rPr lang="pl-PL" sz="1000" dirty="0"/>
              <a:t>,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B8FC72-AD6A-42F8-95E9-557650805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E007CC-434F-4C46-BB49-C09B7D37A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graphicFrame>
        <p:nvGraphicFramePr>
          <p:cNvPr id="11" name="Tabela 4">
            <a:extLst>
              <a:ext uri="{FF2B5EF4-FFF2-40B4-BE49-F238E27FC236}">
                <a16:creationId xmlns:a16="http://schemas.microsoft.com/office/drawing/2014/main" id="{CD4C806C-6299-40E9-B0B9-C905BB8FE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0922"/>
              </p:ext>
            </p:extLst>
          </p:nvPr>
        </p:nvGraphicFramePr>
        <p:xfrm>
          <a:off x="7734311" y="882642"/>
          <a:ext cx="3527425" cy="5267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1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pl-PL" sz="1400" dirty="0">
                          <a:effectLst/>
                        </a:rPr>
                      </a:b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1488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53" marR="6295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Prod Sp. Z o.o., ul. XX m. X, 00-000, Warszawa, Polska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16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00001-CPR-201</a:t>
                      </a:r>
                      <a:r>
                        <a:rPr lang="pl-PL" sz="1400" b="1" dirty="0">
                          <a:effectLst/>
                        </a:rPr>
                        <a:t>6</a:t>
                      </a:r>
                      <a:r>
                        <a:rPr lang="en-US" sz="1400" b="1" dirty="0">
                          <a:effectLst/>
                        </a:rPr>
                        <a:t>/06/12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53" marR="6295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EN XXXXX: 2015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EN 123456-1: 2018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Для структурного використання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Основна характеристика </a:t>
                      </a:r>
                      <a:r>
                        <a:rPr lang="pl-PL" sz="1400" b="1" dirty="0">
                          <a:effectLst/>
                        </a:rPr>
                        <a:t>1: X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Основна характеристика </a:t>
                      </a:r>
                      <a:r>
                        <a:rPr lang="pl-PL" sz="1400" b="1" dirty="0">
                          <a:effectLst/>
                        </a:rPr>
                        <a:t>2: Y</a:t>
                      </a:r>
                      <a:endParaRPr lang="en-GB" sz="1400" b="1" dirty="0">
                        <a:effectLst/>
                      </a:endParaRPr>
                    </a:p>
                  </a:txBody>
                  <a:tcPr marL="62953" marR="6295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695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EFB5B-3AE0-4897-BFEB-6FC4C3B9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Ключові питання для виробників, які стосуються </a:t>
            </a:r>
            <a:r>
              <a:rPr lang="en-US" b="1" dirty="0">
                <a:solidFill>
                  <a:schemeClr val="bg1"/>
                </a:solidFill>
              </a:rPr>
              <a:t>CE </a:t>
            </a:r>
            <a:r>
              <a:rPr lang="uk-UA" b="1" dirty="0">
                <a:solidFill>
                  <a:schemeClr val="bg1"/>
                </a:solidFill>
              </a:rPr>
              <a:t>маркування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C8750-5B88-496D-A6F9-A697EDB0D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7271" indent="-327271" defTabSz="872722">
              <a:defRPr/>
            </a:pP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Мова 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CE </a:t>
            </a: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маркування</a:t>
            </a:r>
            <a:endParaRPr lang="en-US" sz="2500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Розміщення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 CE </a:t>
            </a: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маркування 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vs </a:t>
            </a: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форма випуску виробу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або канал дистрибуції </a:t>
            </a:r>
          </a:p>
          <a:p>
            <a:pPr marL="327271" indent="-327271" defTabSz="872722">
              <a:defRPr/>
            </a:pP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Повтор інформації з Декларації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bg2">
                    <a:lumMod val="50000"/>
                  </a:schemeClr>
                </a:solidFill>
              </a:rPr>
              <a:t>DoP</a:t>
            </a:r>
            <a:endParaRPr lang="en-US" sz="2500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Спрощене 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CE </a:t>
            </a:r>
            <a:r>
              <a:rPr lang="uk-UA" sz="2500" b="1" dirty="0">
                <a:solidFill>
                  <a:schemeClr val="bg2">
                    <a:lumMod val="50000"/>
                  </a:schemeClr>
                </a:solidFill>
              </a:rPr>
              <a:t>маркування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F603C7-640A-43C2-AB3D-158460FF3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4340EC-9F3C-4894-8D1C-9AEB1ACA2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025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9D0DC-2484-4CD6-AE99-22F552C5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Контакт-центри з питань будівельних виробів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DA7B86-0DE1-4DB7-B23C-7D6FA7124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B6640B-A572-48D7-9A5E-6A9B89758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sp>
        <p:nvSpPr>
          <p:cNvPr id="6" name="Symbol zastępczy zawartości 3">
            <a:extLst>
              <a:ext uri="{FF2B5EF4-FFF2-40B4-BE49-F238E27FC236}">
                <a16:creationId xmlns:a16="http://schemas.microsoft.com/office/drawing/2014/main" id="{F40CAD80-AC64-42C7-910A-6CD52A9433A7}"/>
              </a:ext>
            </a:extLst>
          </p:cNvPr>
          <p:cNvSpPr txBox="1">
            <a:spLocks/>
          </p:cNvSpPr>
          <p:nvPr/>
        </p:nvSpPr>
        <p:spPr>
          <a:xfrm>
            <a:off x="3654446" y="725935"/>
            <a:ext cx="8101013" cy="2765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altLang="en-US" dirty="0"/>
              <a:t>Створені для надання чіткими та зрозумілими термінами інформації про положення, які діють </a:t>
            </a:r>
            <a:r>
              <a:rPr lang="ru-RU" altLang="en-US" dirty="0"/>
              <a:t>на </a:t>
            </a:r>
            <a:r>
              <a:rPr lang="ru-RU" altLang="en-US" dirty="0" err="1"/>
              <a:t>їхній</a:t>
            </a:r>
            <a:r>
              <a:rPr lang="ru-RU" altLang="en-US" dirty="0"/>
              <a:t> </a:t>
            </a:r>
            <a:r>
              <a:rPr lang="ru-RU" altLang="en-US" dirty="0" err="1"/>
              <a:t>території</a:t>
            </a:r>
            <a:r>
              <a:rPr lang="ru-RU" altLang="en-US" dirty="0"/>
              <a:t>. Контакт-</a:t>
            </a:r>
            <a:r>
              <a:rPr lang="ru-RU" altLang="en-US" dirty="0" err="1"/>
              <a:t>центри</a:t>
            </a:r>
            <a:r>
              <a:rPr lang="ru-RU" altLang="en-US" dirty="0"/>
              <a:t> </a:t>
            </a:r>
            <a:r>
              <a:rPr lang="ru-RU" altLang="en-US" dirty="0" err="1"/>
              <a:t>спрямовані</a:t>
            </a:r>
            <a:r>
              <a:rPr lang="ru-RU" altLang="en-US" dirty="0"/>
              <a:t> на </a:t>
            </a:r>
            <a:r>
              <a:rPr lang="ru-RU" altLang="en-US" dirty="0" err="1"/>
              <a:t>виконання</a:t>
            </a:r>
            <a:r>
              <a:rPr lang="ru-RU" altLang="en-US" dirty="0"/>
              <a:t> </a:t>
            </a:r>
            <a:r>
              <a:rPr lang="ru-RU" altLang="en-US" dirty="0" err="1"/>
              <a:t>основних</a:t>
            </a:r>
            <a:r>
              <a:rPr lang="ru-RU" altLang="en-US" dirty="0"/>
              <a:t> </a:t>
            </a:r>
            <a:r>
              <a:rPr lang="ru-RU" altLang="en-US" dirty="0" err="1"/>
              <a:t>вимог</a:t>
            </a:r>
            <a:r>
              <a:rPr lang="ru-RU" altLang="en-US" dirty="0"/>
              <a:t> до </a:t>
            </a:r>
            <a:r>
              <a:rPr lang="ru-RU" altLang="en-US" dirty="0" err="1"/>
              <a:t>будівельних</a:t>
            </a:r>
            <a:r>
              <a:rPr lang="ru-RU" altLang="en-US" dirty="0"/>
              <a:t> </a:t>
            </a:r>
            <a:r>
              <a:rPr lang="ru-RU" altLang="en-US" dirty="0" err="1"/>
              <a:t>робіт</a:t>
            </a:r>
            <a:r>
              <a:rPr lang="ru-RU" altLang="en-US" dirty="0"/>
              <a:t>, </a:t>
            </a:r>
            <a:r>
              <a:rPr lang="ru-RU" altLang="en-US" dirty="0" err="1"/>
              <a:t>які</a:t>
            </a:r>
            <a:r>
              <a:rPr lang="ru-RU" altLang="en-US" dirty="0"/>
              <a:t> </a:t>
            </a:r>
            <a:r>
              <a:rPr lang="ru-RU" altLang="en-US" dirty="0" err="1"/>
              <a:t>застосовуються</a:t>
            </a:r>
            <a:r>
              <a:rPr lang="ru-RU" altLang="en-US" dirty="0"/>
              <a:t> для </a:t>
            </a:r>
            <a:r>
              <a:rPr lang="ru-RU" altLang="en-US" dirty="0" err="1"/>
              <a:t>цільового</a:t>
            </a:r>
            <a:r>
              <a:rPr lang="ru-RU" altLang="en-US" dirty="0"/>
              <a:t> </a:t>
            </a:r>
            <a:r>
              <a:rPr lang="ru-RU" altLang="en-US" dirty="0" err="1"/>
              <a:t>призначення</a:t>
            </a:r>
            <a:r>
              <a:rPr lang="ru-RU" altLang="en-US" dirty="0"/>
              <a:t> кожного </a:t>
            </a:r>
            <a:r>
              <a:rPr lang="ru-RU" altLang="en-US" dirty="0" err="1"/>
              <a:t>будівельного</a:t>
            </a:r>
            <a:r>
              <a:rPr lang="ru-RU" altLang="en-US" dirty="0"/>
              <a:t> </a:t>
            </a:r>
            <a:r>
              <a:rPr lang="ru-RU" altLang="en-US" dirty="0" err="1"/>
              <a:t>виробу</a:t>
            </a:r>
            <a:r>
              <a:rPr lang="ru-RU" altLang="en-US" dirty="0"/>
              <a:t>. </a:t>
            </a:r>
            <a:endParaRPr lang="pl-PL" altLang="en-US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8478D0EE-E318-4D26-B652-99ABE89A5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65484" y="2997200"/>
            <a:ext cx="4356100" cy="266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E22BF375-17A5-4EF1-A8E0-A70F88D8E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0572" y="3429000"/>
            <a:ext cx="4068762" cy="298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75BF4065-6CB6-48FD-BDE5-8ABA76242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93184" y="4125913"/>
            <a:ext cx="3384550" cy="2732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825422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DD541-4B90-452B-BE7A-6E036243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Підсумки щодо труднощів у застосуванні Регламенту будівельних виробів </a:t>
            </a:r>
            <a:r>
              <a:rPr lang="en-US" b="1" dirty="0">
                <a:solidFill>
                  <a:schemeClr val="bg1"/>
                </a:solidFill>
              </a:rPr>
              <a:t>CPR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662893-5749-45ED-926B-E8039BDC5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Доступність гармонізованих європейський стандартів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hENs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національною мовою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Доступність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NBs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Доступність органів технічного ухвалення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TABs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Встановлення заводського виробничого контролю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FPC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 згідно з гармонізованими технічними стандартами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HTS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Тестування відповідно до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HTS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Європейське технічне ухвалення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ETA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добровільне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CE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маркування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Сертифікація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система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1+, 1, 2+)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Розробка технічної документації 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Правильна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Декларація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про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експлуатаційні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властивості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DoP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!!!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Правильне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CE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маркування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!!!</a:t>
            </a:r>
            <a:endParaRPr lang="pl-PL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1EB3217-AE1B-45B1-B675-66DF6A7BE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1DE86F5-3918-4FD2-A2A8-1C6C7B83F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889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A87D727-E7F1-4068-9147-E303D137F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УВАГУ!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97C6C9-6525-4E5A-9238-EAA9764E4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570" y="0"/>
            <a:ext cx="2880000" cy="71424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AA105B-34A0-4693-981C-CBD37C706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98148"/>
            <a:ext cx="2520000" cy="15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1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DD541-4B90-452B-BE7A-6E036243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Сфери застосування </a:t>
            </a:r>
            <a:r>
              <a:rPr lang="en-US" b="1" dirty="0">
                <a:solidFill>
                  <a:schemeClr val="bg1"/>
                </a:solidFill>
              </a:rPr>
              <a:t>CPR*?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662893-5749-45ED-926B-E8039BDC5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872722">
              <a:buNone/>
              <a:defRPr/>
            </a:pPr>
            <a:r>
              <a:rPr lang="en-US" b="1" i="1" dirty="0"/>
              <a:t>*CPR - </a:t>
            </a:r>
            <a:r>
              <a:rPr lang="uk-UA" b="1" i="1" dirty="0"/>
              <a:t>РЕГЛАМЕНТ</a:t>
            </a:r>
            <a:r>
              <a:rPr lang="en-US" b="1" i="1" dirty="0"/>
              <a:t> (EU) 305/2011 </a:t>
            </a:r>
            <a:r>
              <a:rPr lang="uk-UA" b="1" i="1" dirty="0"/>
              <a:t>Європейського Парламенту</a:t>
            </a:r>
            <a:r>
              <a:rPr lang="en-US" b="1" i="1" dirty="0"/>
              <a:t> </a:t>
            </a:r>
            <a:r>
              <a:rPr lang="uk-UA" b="1" i="1" dirty="0"/>
              <a:t>та Ради від 9 березня 2011р.,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встановлює</a:t>
            </a:r>
            <a:r>
              <a:rPr lang="ru-RU" b="1" i="1" dirty="0"/>
              <a:t> </a:t>
            </a:r>
            <a:r>
              <a:rPr lang="ru-RU" b="1" i="1" dirty="0" err="1"/>
              <a:t>узгоджені</a:t>
            </a:r>
            <a:r>
              <a:rPr lang="ru-RU" b="1" i="1" dirty="0"/>
              <a:t> </a:t>
            </a:r>
            <a:r>
              <a:rPr lang="ru-RU" b="1" i="1" dirty="0" err="1"/>
              <a:t>умови</a:t>
            </a:r>
            <a:r>
              <a:rPr lang="ru-RU" b="1" i="1" dirty="0"/>
              <a:t> для </a:t>
            </a:r>
            <a:r>
              <a:rPr lang="ru-RU" b="1" i="1" dirty="0" err="1"/>
              <a:t>збуту</a:t>
            </a:r>
            <a:r>
              <a:rPr lang="ru-RU" b="1" i="1" dirty="0"/>
              <a:t> </a:t>
            </a:r>
            <a:r>
              <a:rPr lang="ru-RU" b="1" i="1" dirty="0" err="1"/>
              <a:t>будівельної</a:t>
            </a:r>
            <a:r>
              <a:rPr lang="ru-RU" b="1" i="1" dirty="0"/>
              <a:t> </a:t>
            </a:r>
            <a:r>
              <a:rPr lang="ru-RU" b="1" i="1" dirty="0" err="1"/>
              <a:t>продукції</a:t>
            </a:r>
            <a:r>
              <a:rPr lang="ru-RU" b="1" i="1" dirty="0"/>
              <a:t> та </a:t>
            </a:r>
            <a:r>
              <a:rPr lang="ru-RU" b="1" i="1" dirty="0" err="1"/>
              <a:t>скасовує</a:t>
            </a:r>
            <a:r>
              <a:rPr lang="ru-RU" b="1" i="1" dirty="0"/>
              <a:t> Директиву Ради № 89/106/ЕЕС</a:t>
            </a:r>
            <a:endParaRPr lang="en-US" sz="2800" dirty="0"/>
          </a:p>
          <a:p>
            <a:pPr marL="0" indent="0" defTabSz="872722">
              <a:buNone/>
              <a:defRPr/>
            </a:pPr>
            <a:r>
              <a:rPr lang="uk-UA" sz="3200" dirty="0"/>
              <a:t>З</a:t>
            </a:r>
            <a:r>
              <a:rPr lang="en-US" sz="3200" dirty="0"/>
              <a:t> 1/07/2013 </a:t>
            </a:r>
            <a:r>
              <a:rPr lang="uk-UA" sz="3200" dirty="0"/>
              <a:t>визначає умови для постачання/ розміщення на ринку будівельних виробів охоплених:</a:t>
            </a:r>
            <a:endParaRPr lang="en-US" sz="3200" dirty="0"/>
          </a:p>
          <a:p>
            <a:pPr marL="327271" indent="-327271" defTabSz="872722">
              <a:buFont typeface="Arial" charset="0"/>
              <a:buChar char="•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Гармонізованими стандартами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hEN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800" dirty="0"/>
              <a:t>,</a:t>
            </a:r>
          </a:p>
          <a:p>
            <a:pPr marL="327271" indent="-327271" defTabSz="872722">
              <a:buFont typeface="Arial" charset="0"/>
              <a:buChar char="•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Європейське технічне ухвалення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(ETA)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видається </a:t>
            </a:r>
            <a:r>
              <a:rPr lang="ru-RU" sz="2800" b="1" dirty="0">
                <a:solidFill>
                  <a:srgbClr val="00B0F0"/>
                </a:solidFill>
              </a:rPr>
              <a:t>на </a:t>
            </a:r>
            <a:r>
              <a:rPr lang="ru-RU" sz="2800" b="1" dirty="0" err="1">
                <a:solidFill>
                  <a:srgbClr val="00B0F0"/>
                </a:solidFill>
              </a:rPr>
              <a:t>конкретний</a:t>
            </a:r>
            <a:r>
              <a:rPr lang="ru-RU" sz="2800" b="1" dirty="0">
                <a:solidFill>
                  <a:srgbClr val="00B0F0"/>
                </a:solidFill>
              </a:rPr>
              <a:t> продукт на запит </a:t>
            </a:r>
            <a:r>
              <a:rPr lang="ru-RU" sz="2800" b="1" dirty="0" err="1">
                <a:solidFill>
                  <a:srgbClr val="00B0F0"/>
                </a:solidFill>
              </a:rPr>
              <a:t>виробника</a:t>
            </a:r>
            <a:r>
              <a:rPr lang="ru-RU" sz="2800" b="1" dirty="0">
                <a:solidFill>
                  <a:srgbClr val="00B0F0"/>
                </a:solidFill>
              </a:rPr>
              <a:t> </a:t>
            </a:r>
            <a:endParaRPr lang="en-US" sz="2800" b="1" dirty="0">
              <a:solidFill>
                <a:srgbClr val="00B0F0"/>
              </a:solidFill>
            </a:endParaRPr>
          </a:p>
          <a:p>
            <a:endParaRPr lang="uk-UA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1EB3217-AE1B-45B1-B675-66DF6A7BE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1DE86F5-3918-4FD2-A2A8-1C6C7B83F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</p:spPr>
      </p:pic>
      <p:sp>
        <p:nvSpPr>
          <p:cNvPr id="9" name="pole tekstowe 3">
            <a:extLst>
              <a:ext uri="{FF2B5EF4-FFF2-40B4-BE49-F238E27FC236}">
                <a16:creationId xmlns:a16="http://schemas.microsoft.com/office/drawing/2014/main" id="{BA477A41-EAF5-41F5-95A6-C7E3F71DD9A2}"/>
              </a:ext>
            </a:extLst>
          </p:cNvPr>
          <p:cNvSpPr txBox="1"/>
          <p:nvPr/>
        </p:nvSpPr>
        <p:spPr>
          <a:xfrm>
            <a:off x="3600450" y="5491999"/>
            <a:ext cx="8043863" cy="1077913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24" tIns="45712" rIns="91424" bIns="45712">
            <a:spAutoFit/>
          </a:bodyPr>
          <a:lstStyle/>
          <a:p>
            <a:pPr algn="ctr" eaLnBrk="1" hangingPunct="1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Декларація про експлуатаційні властивості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маркування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27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DD541-4B90-452B-BE7A-6E03624322D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Будівельні вироби в Польщі до/після</a:t>
            </a:r>
            <a:r>
              <a:rPr lang="en-US" b="1" dirty="0">
                <a:solidFill>
                  <a:schemeClr val="bg1"/>
                </a:solidFill>
              </a:rPr>
              <a:t> 1/07/2013 </a:t>
            </a:r>
            <a:r>
              <a:rPr lang="uk-UA" b="1" dirty="0">
                <a:solidFill>
                  <a:schemeClr val="bg1"/>
                </a:solidFill>
              </a:rPr>
              <a:t>та після </a:t>
            </a:r>
            <a:r>
              <a:rPr lang="en-US" b="1" dirty="0">
                <a:solidFill>
                  <a:schemeClr val="bg1"/>
                </a:solidFill>
              </a:rPr>
              <a:t>2016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1EB3217-AE1B-45B1-B675-66DF6A7BE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1DE86F5-3918-4FD2-A2A8-1C6C7B83F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sp>
        <p:nvSpPr>
          <p:cNvPr id="7" name="Prostokąt zaokrąglony 2">
            <a:extLst>
              <a:ext uri="{FF2B5EF4-FFF2-40B4-BE49-F238E27FC236}">
                <a16:creationId xmlns:a16="http://schemas.microsoft.com/office/drawing/2014/main" id="{79A66721-E584-44A7-981A-AC587FE49F33}"/>
              </a:ext>
            </a:extLst>
          </p:cNvPr>
          <p:cNvSpPr/>
          <p:nvPr/>
        </p:nvSpPr>
        <p:spPr>
          <a:xfrm>
            <a:off x="7638544" y="1172482"/>
            <a:ext cx="2114550" cy="540067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7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A99A5DA-F262-4403-83F8-0FD87D3DEB2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632194" y="2220232"/>
            <a:ext cx="2133600" cy="64770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l-PL" b="1" dirty="0" err="1"/>
              <a:t>hEN</a:t>
            </a:r>
            <a:r>
              <a:rPr lang="pl-PL" b="1" dirty="0"/>
              <a:t>, ETA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CC85062-B303-4517-AEB0-14371228D44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7631" y="2232932"/>
            <a:ext cx="2209800" cy="64611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en-US" b="1"/>
              <a:t>PN, PN-EN</a:t>
            </a:r>
            <a:r>
              <a:rPr lang="pl-PL" altLang="en-US" b="1" dirty="0"/>
              <a:t>, AT</a:t>
            </a:r>
          </a:p>
          <a:p>
            <a:pPr algn="ctr" eaLnBrk="1" hangingPunct="1">
              <a:defRPr/>
            </a:pPr>
            <a:endParaRPr lang="en-US" altLang="en-US" b="1" dirty="0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EEB605B-F800-4DE9-AB9B-29C528AACCCA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5417631" y="1609044"/>
            <a:ext cx="4343400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1600" b="1" dirty="0">
                <a:cs typeface="Arial" charset="0"/>
              </a:rPr>
              <a:t>Технічні специфікації будівельного виробу</a:t>
            </a:r>
            <a:endParaRPr lang="en-US" sz="1600" b="1" dirty="0">
              <a:cs typeface="Arial" charset="0"/>
            </a:endParaRPr>
          </a:p>
          <a:p>
            <a:pPr algn="ctr">
              <a:defRPr/>
            </a:pPr>
            <a:r>
              <a:rPr lang="en-US" sz="1600" b="1" dirty="0">
                <a:cs typeface="Arial" charset="0"/>
              </a:rPr>
              <a:t>    </a:t>
            </a:r>
            <a:r>
              <a:rPr lang="uk-UA" sz="1600" b="1" dirty="0">
                <a:cs typeface="Arial" charset="0"/>
              </a:rPr>
              <a:t>національні</a:t>
            </a:r>
            <a:r>
              <a:rPr lang="en-US" sz="1600" b="1" dirty="0">
                <a:cs typeface="Arial" charset="0"/>
              </a:rPr>
              <a:t>                    </a:t>
            </a:r>
            <a:r>
              <a:rPr lang="uk-UA" sz="1600" b="1" dirty="0">
                <a:cs typeface="Arial" charset="0"/>
              </a:rPr>
              <a:t>гармонізовані</a:t>
            </a:r>
            <a:r>
              <a:rPr lang="en-US" sz="1600" b="1" dirty="0">
                <a:solidFill>
                  <a:srgbClr val="C7C7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`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720ECD01-D571-421C-BE3C-DCB8E7017B7D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5417631" y="2879044"/>
            <a:ext cx="4343400" cy="852488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25000"/>
              </a:spcBef>
              <a:defRPr/>
            </a:pPr>
            <a:r>
              <a:rPr lang="pl-PL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AoC</a:t>
            </a:r>
            <a:endParaRPr lang="pl-PL" sz="1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r>
              <a:rPr lang="ru-RU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Нац</a:t>
            </a:r>
            <a:r>
              <a:rPr lang="uk-UA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ru-RU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ональний</a:t>
            </a:r>
            <a:r>
              <a:rPr lang="pl-PL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uk-UA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Європейський</a:t>
            </a:r>
            <a:endParaRPr lang="pl-PL" sz="1600" b="1" dirty="0"/>
          </a:p>
          <a:p>
            <a:pPr>
              <a:defRPr/>
            </a:pPr>
            <a:endParaRPr lang="pl-PL" sz="1600" b="1" dirty="0"/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1952F54D-F891-4B9F-9FE3-D21D0B6B0A3D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5417631" y="5012644"/>
            <a:ext cx="43434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en-US" sz="1600" b="1" dirty="0"/>
          </a:p>
          <a:p>
            <a:pPr algn="ctr" eaLnBrk="1" hangingPunct="1">
              <a:spcBef>
                <a:spcPct val="50000"/>
              </a:spcBef>
              <a:defRPr/>
            </a:pPr>
            <a:endParaRPr lang="pl-PL" altLang="en-US" sz="1600" b="1" dirty="0"/>
          </a:p>
          <a:p>
            <a:pPr algn="ctr" eaLnBrk="1" hangingPunct="1">
              <a:spcBef>
                <a:spcPct val="50000"/>
              </a:spcBef>
              <a:defRPr/>
            </a:pPr>
            <a:endParaRPr lang="pl-PL" altLang="en-US" sz="1600" b="1" dirty="0"/>
          </a:p>
          <a:p>
            <a:pPr algn="ctr" eaLnBrk="1" hangingPunct="1">
              <a:spcBef>
                <a:spcPct val="50000"/>
              </a:spcBef>
              <a:defRPr/>
            </a:pPr>
            <a:endParaRPr lang="pl-PL" altLang="en-US" sz="1600" b="1" dirty="0"/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79D5260A-CD31-4DA3-98A3-FD2DE4775F5A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3587244" y="1659844"/>
            <a:ext cx="1754187" cy="294798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endParaRPr lang="uk-UA" altLang="en-US" sz="1600" b="1" dirty="0"/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endParaRPr lang="pl-PL" altLang="en-US" sz="1600" b="1" dirty="0"/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uk-UA" altLang="en-US" sz="1600" b="1" dirty="0"/>
              <a:t>Індивідуальне застосування будівельного виробу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endParaRPr lang="pl-PL" altLang="en-US" sz="1600" b="1" dirty="0"/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endParaRPr lang="pl-PL" altLang="en-US" sz="1600" b="1" dirty="0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09065360-1E4B-4568-8914-008CC5F0ABAC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9913431" y="1659844"/>
            <a:ext cx="1846658" cy="2432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sz="1600" b="1" dirty="0"/>
          </a:p>
          <a:p>
            <a:pPr algn="ctr">
              <a:spcBef>
                <a:spcPct val="50000"/>
              </a:spcBef>
              <a:defRPr/>
            </a:pPr>
            <a:r>
              <a:rPr lang="uk-UA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Список виробів, які відіграють незначну роль по відношенню до здоров’я та безпеки</a:t>
            </a:r>
            <a:r>
              <a:rPr lang="pl-PL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uk-UA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список Європейської Комісії</a:t>
            </a:r>
            <a:r>
              <a:rPr lang="pl-PL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pl-PL" sz="1600" b="1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AD9A578B-63BA-40C4-B85A-A1D26384DA6B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3741231" y="4555444"/>
            <a:ext cx="7848600" cy="339725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1600" b="1" dirty="0">
                <a:solidFill>
                  <a:schemeClr val="bg1"/>
                </a:solidFill>
              </a:rPr>
              <a:t>Завдання та зобов’язання виробника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D19476C2-A33B-4CD9-A63A-E76F800FD747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5417631" y="3869644"/>
            <a:ext cx="2209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uk-UA" altLang="en-US" sz="1400" b="1" dirty="0">
                <a:latin typeface="+mn-lt"/>
              </a:rPr>
              <a:t>Завдання  акредитованих органів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54253822-5E96-410E-9E26-39C4C4DE7E2F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7627431" y="3869644"/>
            <a:ext cx="2133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Завдання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нотифікованих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органів</a:t>
            </a:r>
            <a:endParaRPr lang="pl-PL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CF9D6D0C-A9ED-4033-BA5E-EE39163E1BBE}"/>
              </a:ext>
            </a:extLst>
          </p:cNvPr>
          <p:cNvSpPr>
            <a:spLocks noChangeShapeType="1"/>
          </p:cNvSpPr>
          <p:nvPr/>
        </p:nvSpPr>
        <p:spPr bwMode="ltGray">
          <a:xfrm>
            <a:off x="5417631" y="2193244"/>
            <a:ext cx="4343400" cy="0"/>
          </a:xfrm>
          <a:prstGeom prst="line">
            <a:avLst/>
          </a:prstGeom>
          <a:noFill/>
          <a:ln w="317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" name="Picture 17" descr="cemark">
            <a:extLst>
              <a:ext uri="{FF2B5EF4-FFF2-40B4-BE49-F238E27FC236}">
                <a16:creationId xmlns:a16="http://schemas.microsoft.com/office/drawing/2014/main" id="{92C56F33-B1D8-4FCB-A984-841CF085D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656" y="5903232"/>
            <a:ext cx="533400" cy="371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>
            <a:extLst>
              <a:ext uri="{FF2B5EF4-FFF2-40B4-BE49-F238E27FC236}">
                <a16:creationId xmlns:a16="http://schemas.microsoft.com/office/drawing/2014/main" id="{8667AB99-EE1C-4D9B-B3B8-2798D11CC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31" y="5861957"/>
            <a:ext cx="533400" cy="458787"/>
          </a:xfrm>
          <a:prstGeom prst="rect">
            <a:avLst/>
          </a:prstGeom>
          <a:solidFill>
            <a:srgbClr val="CFDBFD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" name="pole tekstowe 22">
            <a:extLst>
              <a:ext uri="{FF2B5EF4-FFF2-40B4-BE49-F238E27FC236}">
                <a16:creationId xmlns:a16="http://schemas.microsoft.com/office/drawing/2014/main" id="{F2D3B01D-47FC-4F66-AB94-000FEB6A5933}"/>
              </a:ext>
            </a:extLst>
          </p:cNvPr>
          <p:cNvSpPr txBox="1"/>
          <p:nvPr/>
        </p:nvSpPr>
        <p:spPr>
          <a:xfrm>
            <a:off x="3538379" y="1558240"/>
            <a:ext cx="1015663" cy="3049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>
              <a:defRPr/>
            </a:pPr>
            <a:endParaRPr lang="uk-UA" dirty="0"/>
          </a:p>
          <a:p>
            <a:pPr algn="ctr">
              <a:defRPr/>
            </a:pPr>
            <a:r>
              <a:rPr lang="uk-UA" dirty="0"/>
              <a:t>Індивідуальне застосування</a:t>
            </a:r>
            <a:endParaRPr lang="pl-PL" dirty="0"/>
          </a:p>
          <a:p>
            <a:pPr algn="ctr">
              <a:defRPr/>
            </a:pPr>
            <a:endParaRPr lang="pl-PL" dirty="0"/>
          </a:p>
        </p:txBody>
      </p:sp>
      <p:sp>
        <p:nvSpPr>
          <p:cNvPr id="25" name="pole tekstowe 23">
            <a:extLst>
              <a:ext uri="{FF2B5EF4-FFF2-40B4-BE49-F238E27FC236}">
                <a16:creationId xmlns:a16="http://schemas.microsoft.com/office/drawing/2014/main" id="{79D01558-06C4-462C-8A2C-9805B0346742}"/>
              </a:ext>
            </a:extLst>
          </p:cNvPr>
          <p:cNvSpPr txBox="1"/>
          <p:nvPr/>
        </p:nvSpPr>
        <p:spPr>
          <a:xfrm>
            <a:off x="4371935" y="1543158"/>
            <a:ext cx="969496" cy="30646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uk-UA" sz="1700" dirty="0">
                <a:solidFill>
                  <a:schemeClr val="tx1"/>
                </a:solidFill>
              </a:rPr>
              <a:t>Виробництво на місці застосування</a:t>
            </a:r>
            <a:r>
              <a:rPr lang="en-US" sz="1700" dirty="0"/>
              <a:t>, </a:t>
            </a:r>
            <a:r>
              <a:rPr lang="uk-UA" sz="1700" dirty="0"/>
              <a:t>індивідуальне виробництво</a:t>
            </a:r>
            <a:endParaRPr lang="en-US" sz="1700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D722451F-B724-44F6-896B-8B5EE99FEADF}"/>
              </a:ext>
            </a:extLst>
          </p:cNvPr>
          <p:cNvSpPr txBox="1"/>
          <p:nvPr/>
        </p:nvSpPr>
        <p:spPr>
          <a:xfrm>
            <a:off x="9921273" y="1830506"/>
            <a:ext cx="1846659" cy="2414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uk-UA" dirty="0"/>
              <a:t>Спрощені процедури</a:t>
            </a:r>
            <a:r>
              <a:rPr lang="en-US" dirty="0"/>
              <a:t>, </a:t>
            </a:r>
            <a:r>
              <a:rPr lang="uk-UA" dirty="0" err="1"/>
              <a:t>каскадування</a:t>
            </a:r>
            <a:r>
              <a:rPr lang="uk-UA" dirty="0"/>
              <a:t> результатів первинного технічного контролю,</a:t>
            </a:r>
            <a:r>
              <a:rPr lang="en-US" dirty="0"/>
              <a:t> </a:t>
            </a:r>
            <a:r>
              <a:rPr lang="uk-UA" dirty="0"/>
              <a:t>мікропідприємства</a:t>
            </a: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7" name="Prostokąt 3">
            <a:extLst>
              <a:ext uri="{FF2B5EF4-FFF2-40B4-BE49-F238E27FC236}">
                <a16:creationId xmlns:a16="http://schemas.microsoft.com/office/drawing/2014/main" id="{26FE8BDB-E6D2-4B18-9965-FF58C282DC98}"/>
              </a:ext>
            </a:extLst>
          </p:cNvPr>
          <p:cNvSpPr/>
          <p:nvPr/>
        </p:nvSpPr>
        <p:spPr>
          <a:xfrm>
            <a:off x="5422394" y="2880632"/>
            <a:ext cx="2209800" cy="85248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/>
              <a:t>Національний </a:t>
            </a:r>
            <a:r>
              <a:rPr lang="pl-PL" b="1" dirty="0"/>
              <a:t>AoC</a:t>
            </a:r>
            <a:endParaRPr lang="en-GB" b="1" dirty="0"/>
          </a:p>
        </p:txBody>
      </p:sp>
      <p:sp>
        <p:nvSpPr>
          <p:cNvPr id="28" name="Prostokąt 4">
            <a:extLst>
              <a:ext uri="{FF2B5EF4-FFF2-40B4-BE49-F238E27FC236}">
                <a16:creationId xmlns:a16="http://schemas.microsoft.com/office/drawing/2014/main" id="{F8ADBEC9-6C7E-424A-BF8C-3B6B6C9F284E}"/>
              </a:ext>
            </a:extLst>
          </p:cNvPr>
          <p:cNvSpPr/>
          <p:nvPr/>
        </p:nvSpPr>
        <p:spPr>
          <a:xfrm>
            <a:off x="7640131" y="2871106"/>
            <a:ext cx="2125663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/>
              <a:t>AVCP</a:t>
            </a:r>
            <a:endParaRPr lang="en-GB" sz="1400" b="1" dirty="0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4EB7D8D2-6760-4FEC-83C3-F089914F6AB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627431" y="2221820"/>
            <a:ext cx="2133600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l-PL" b="1" dirty="0" err="1"/>
              <a:t>hEN</a:t>
            </a:r>
            <a:r>
              <a:rPr lang="pl-PL" b="1" dirty="0"/>
              <a:t>, </a:t>
            </a:r>
            <a:r>
              <a:rPr lang="pl-PL" b="1" dirty="0">
                <a:solidFill>
                  <a:schemeClr val="tx1"/>
                </a:solidFill>
              </a:rPr>
              <a:t>EAD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CFB32A75-C3C5-4470-B059-190C5F38BC0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7631" y="5223782"/>
            <a:ext cx="2209800" cy="46037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en-US" sz="1200" b="1" dirty="0"/>
              <a:t>Національна Декларація про відповідність</a:t>
            </a:r>
            <a:endParaRPr lang="en-US" altLang="en-US" sz="1200" b="1" dirty="0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9301FA69-FDDD-47D7-A5D5-39A45C5000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624256" y="5193619"/>
            <a:ext cx="2133600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uk-UA" altLang="en-US" sz="1400" b="1" dirty="0"/>
              <a:t>Декларація про відповідність </a:t>
            </a:r>
            <a:r>
              <a:rPr lang="pl-PL" sz="1400" b="1" dirty="0"/>
              <a:t>(EC)</a:t>
            </a:r>
            <a:endParaRPr lang="pl-PL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311BC7C4-89A9-4251-8530-35F585D093E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613144" y="5131707"/>
            <a:ext cx="2133600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uk-UA" sz="1200" b="1" dirty="0"/>
              <a:t>Декларація про експлуатаційні властивості</a:t>
            </a:r>
            <a:endParaRPr lang="pl-PL" sz="1200" b="1" dirty="0"/>
          </a:p>
          <a:p>
            <a:pPr algn="ctr">
              <a:defRPr/>
            </a:pPr>
            <a:r>
              <a:rPr lang="pl-PL" sz="1200" b="1" dirty="0"/>
              <a:t>(DoP)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8921A54A-5E81-4832-9A20-D61402104C6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9220" y="5226955"/>
            <a:ext cx="2197100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en-US" sz="1200" b="1" dirty="0"/>
              <a:t>Національна Декларація продуктивності</a:t>
            </a:r>
            <a:endParaRPr lang="en-US" altLang="en-US" sz="1200" b="1" dirty="0"/>
          </a:p>
        </p:txBody>
      </p:sp>
      <p:sp>
        <p:nvSpPr>
          <p:cNvPr id="34" name="Prostokąt 32">
            <a:extLst>
              <a:ext uri="{FF2B5EF4-FFF2-40B4-BE49-F238E27FC236}">
                <a16:creationId xmlns:a16="http://schemas.microsoft.com/office/drawing/2014/main" id="{5D88BF2F-8AA5-434D-B451-2AFA4B25E430}"/>
              </a:ext>
            </a:extLst>
          </p:cNvPr>
          <p:cNvSpPr/>
          <p:nvPr/>
        </p:nvSpPr>
        <p:spPr>
          <a:xfrm>
            <a:off x="5428744" y="2882219"/>
            <a:ext cx="2209800" cy="8524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/>
              <a:t>Національний </a:t>
            </a:r>
            <a:r>
              <a:rPr lang="pl-PL" sz="1400" b="1" dirty="0"/>
              <a:t>AVCP</a:t>
            </a:r>
            <a:endParaRPr lang="en-GB" sz="1400" b="1" dirty="0"/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C27BCD92-6E25-4D83-BD7B-1CFC417696B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28744" y="2234519"/>
            <a:ext cx="2209800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en-US" b="1" dirty="0"/>
              <a:t>PN, PN-EN, KOT</a:t>
            </a:r>
          </a:p>
          <a:p>
            <a:pPr algn="ctr" eaLnBrk="1" hangingPunct="1">
              <a:defRPr/>
            </a:pPr>
            <a:endParaRPr lang="en-US" altLang="en-US" b="1" dirty="0"/>
          </a:p>
        </p:txBody>
      </p:sp>
      <p:pic>
        <p:nvPicPr>
          <p:cNvPr id="36" name="Picture 4" descr="C:\Users\j_tworek\AppData\Local\Microsoft\Windows\Temporary Internet Files\Content.IE5\A85Q38HT\MC900440392[1].png">
            <a:extLst>
              <a:ext uri="{FF2B5EF4-FFF2-40B4-BE49-F238E27FC236}">
                <a16:creationId xmlns:a16="http://schemas.microsoft.com/office/drawing/2014/main" id="{D9975465-D3BC-4040-B8E3-CB655C2FF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831" y="799017"/>
            <a:ext cx="10668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Wybuch 1 1">
            <a:extLst>
              <a:ext uri="{FF2B5EF4-FFF2-40B4-BE49-F238E27FC236}">
                <a16:creationId xmlns:a16="http://schemas.microsoft.com/office/drawing/2014/main" id="{BC691F74-F7F1-496B-B7D7-0C958D33D405}"/>
              </a:ext>
            </a:extLst>
          </p:cNvPr>
          <p:cNvSpPr/>
          <p:nvPr/>
        </p:nvSpPr>
        <p:spPr>
          <a:xfrm>
            <a:off x="10138856" y="4895169"/>
            <a:ext cx="1800225" cy="1677988"/>
          </a:xfrm>
          <a:prstGeom prst="irregularSeal1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Заходи перехідного характеру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8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0EBAA-2CC2-4D55-A32A-7140F6028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Головні завдання виробника відповідно до </a:t>
            </a:r>
            <a:r>
              <a:rPr lang="en-US" b="1" dirty="0">
                <a:solidFill>
                  <a:schemeClr val="bg1"/>
                </a:solidFill>
              </a:rPr>
              <a:t>CPR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4391A-AD98-44B8-8104-412FE56D1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919" y="864108"/>
            <a:ext cx="7315200" cy="5120640"/>
          </a:xfrm>
        </p:spPr>
        <p:txBody>
          <a:bodyPr>
            <a:normAutofit fontScale="92500" lnSpcReduction="10000"/>
          </a:bodyPr>
          <a:lstStyle/>
          <a:p>
            <a:pPr marL="327271" indent="-327271" defTabSz="872722">
              <a:defRPr/>
            </a:pPr>
            <a:r>
              <a:rPr lang="uk-UA" dirty="0"/>
              <a:t>Розробляє технічну документацію виробу </a:t>
            </a:r>
            <a:r>
              <a:rPr lang="en-US" dirty="0"/>
              <a:t>(</a:t>
            </a:r>
            <a:r>
              <a:rPr lang="uk-UA" dirty="0"/>
              <a:t>результати тесту</a:t>
            </a:r>
            <a:r>
              <a:rPr lang="en-US" dirty="0"/>
              <a:t>, </a:t>
            </a:r>
            <a:r>
              <a:rPr lang="uk-UA" dirty="0"/>
              <a:t>оцінювання</a:t>
            </a:r>
            <a:r>
              <a:rPr lang="en-US" dirty="0"/>
              <a:t>, </a:t>
            </a:r>
            <a:r>
              <a:rPr lang="uk-UA" dirty="0"/>
              <a:t>заводський виробничий контроль (</a:t>
            </a:r>
            <a:r>
              <a:rPr lang="en-US" dirty="0"/>
              <a:t>FPC</a:t>
            </a:r>
            <a:r>
              <a:rPr lang="uk-UA" dirty="0"/>
              <a:t>)</a:t>
            </a:r>
            <a:r>
              <a:rPr lang="en-US" dirty="0"/>
              <a:t>, </a:t>
            </a:r>
            <a:r>
              <a:rPr lang="uk-UA" dirty="0"/>
              <a:t>сертифікати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ATD, STD</a:t>
            </a:r>
            <a:r>
              <a:rPr lang="en-US" dirty="0"/>
              <a:t>)</a:t>
            </a:r>
          </a:p>
          <a:p>
            <a:pPr marL="327271" indent="-327271" defTabSz="872722">
              <a:defRPr/>
            </a:pPr>
            <a:r>
              <a:rPr lang="uk-UA" dirty="0"/>
              <a:t>Розробляє декларацію про експлуатаційні властивості </a:t>
            </a:r>
            <a:r>
              <a:rPr lang="en-US" dirty="0" err="1"/>
              <a:t>DoP</a:t>
            </a:r>
            <a:r>
              <a:rPr lang="en-US" dirty="0"/>
              <a:t>, </a:t>
            </a:r>
            <a:r>
              <a:rPr lang="uk-UA" dirty="0"/>
              <a:t>додає </a:t>
            </a:r>
            <a:r>
              <a:rPr lang="en-US" dirty="0"/>
              <a:t>CE </a:t>
            </a:r>
            <a:r>
              <a:rPr lang="uk-UA" dirty="0"/>
              <a:t>маркування</a:t>
            </a:r>
            <a:endParaRPr lang="en-US" dirty="0"/>
          </a:p>
          <a:p>
            <a:pPr marL="327271" indent="-327271" defTabSz="872722">
              <a:defRPr/>
            </a:pPr>
            <a:r>
              <a:rPr lang="uk-UA" dirty="0"/>
              <a:t>Гарантує, що всі процедури мають місце для забезпечення заявленої продуктивності серійного виробництва</a:t>
            </a:r>
            <a:endParaRPr lang="en-US" dirty="0"/>
          </a:p>
          <a:p>
            <a:pPr marL="327271" indent="-327271" defTabSz="872722">
              <a:defRPr/>
            </a:pPr>
            <a:r>
              <a:rPr lang="uk-UA" dirty="0"/>
              <a:t>Гарантує, що будівельні вироби є певного типу, мають номер партії або серійний номер чи інший елемент, який дозволяє їх ідентифікувати, та вказує свою назву, зареєстровану торгову назву чи марку і контактну адресу</a:t>
            </a:r>
            <a:endParaRPr lang="en-US" dirty="0"/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Надає копію декларації про експлуатаційні властивості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разом з виробом або розміщує її на своєму сайті 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Гарантує, що виріб супроводжується інструкцією та інформацією стосовно безпеки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разі необхідності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надає інформацію відповідно регламенту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разом з декларацією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93EB0A-B7D7-4B03-B810-F3C3A20E7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994289-D08C-48B3-8486-8953AC677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grpSp>
        <p:nvGrpSpPr>
          <p:cNvPr id="6" name="Grupa 6">
            <a:extLst>
              <a:ext uri="{FF2B5EF4-FFF2-40B4-BE49-F238E27FC236}">
                <a16:creationId xmlns:a16="http://schemas.microsoft.com/office/drawing/2014/main" id="{DA3E0AAA-1F22-40F3-BF72-35D38E5DB3C9}"/>
              </a:ext>
            </a:extLst>
          </p:cNvPr>
          <p:cNvGrpSpPr>
            <a:grpSpLocks/>
          </p:cNvGrpSpPr>
          <p:nvPr/>
        </p:nvGrpSpPr>
        <p:grpSpPr bwMode="auto">
          <a:xfrm>
            <a:off x="10742605" y="1365250"/>
            <a:ext cx="1079500" cy="719138"/>
            <a:chOff x="7524328" y="1484784"/>
            <a:chExt cx="1080120" cy="792088"/>
          </a:xfrm>
        </p:grpSpPr>
        <p:sp>
          <p:nvSpPr>
            <p:cNvPr id="7" name="Zwój pionowy 4">
              <a:extLst>
                <a:ext uri="{FF2B5EF4-FFF2-40B4-BE49-F238E27FC236}">
                  <a16:creationId xmlns:a16="http://schemas.microsoft.com/office/drawing/2014/main" id="{8485DBDA-90A9-4E68-BD67-69BFA28E871F}"/>
                </a:ext>
              </a:extLst>
            </p:cNvPr>
            <p:cNvSpPr/>
            <p:nvPr/>
          </p:nvSpPr>
          <p:spPr>
            <a:xfrm>
              <a:off x="7524328" y="1484784"/>
              <a:ext cx="1080120" cy="792088"/>
            </a:xfrm>
            <a:prstGeom prst="verticalScrol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pic>
          <p:nvPicPr>
            <p:cNvPr id="8" name="Picture 17" descr="cemark">
              <a:extLst>
                <a:ext uri="{FF2B5EF4-FFF2-40B4-BE49-F238E27FC236}">
                  <a16:creationId xmlns:a16="http://schemas.microsoft.com/office/drawing/2014/main" id="{2892228A-2315-46F9-A834-D4137DF2A1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702269" y="1669638"/>
              <a:ext cx="652230" cy="42237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sp>
        <p:nvSpPr>
          <p:cNvPr id="9" name="Schemat blokowy: wiele dokumentów 13">
            <a:extLst>
              <a:ext uri="{FF2B5EF4-FFF2-40B4-BE49-F238E27FC236}">
                <a16:creationId xmlns:a16="http://schemas.microsoft.com/office/drawing/2014/main" id="{CA9C8157-8B2F-4D9F-92C0-5C0076F2C327}"/>
              </a:ext>
            </a:extLst>
          </p:cNvPr>
          <p:cNvSpPr/>
          <p:nvPr/>
        </p:nvSpPr>
        <p:spPr>
          <a:xfrm>
            <a:off x="10660055" y="4489450"/>
            <a:ext cx="1439863" cy="576263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uk-UA" dirty="0">
                <a:solidFill>
                  <a:schemeClr val="tx1"/>
                </a:solidFill>
                <a:latin typeface="Arial Narrow" pitchFamily="34" charset="0"/>
              </a:rPr>
              <a:t>інструкції</a:t>
            </a:r>
            <a:endParaRPr lang="pl-PL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chemat blokowy: wiele dokumentów 14">
            <a:extLst>
              <a:ext uri="{FF2B5EF4-FFF2-40B4-BE49-F238E27FC236}">
                <a16:creationId xmlns:a16="http://schemas.microsoft.com/office/drawing/2014/main" id="{B2E3B468-5C5C-4F77-9633-C4607BE4C5C7}"/>
              </a:ext>
            </a:extLst>
          </p:cNvPr>
          <p:cNvSpPr/>
          <p:nvPr/>
        </p:nvSpPr>
        <p:spPr>
          <a:xfrm>
            <a:off x="10658468" y="5210175"/>
            <a:ext cx="1441450" cy="576263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pl-PL" dirty="0">
                <a:solidFill>
                  <a:schemeClr val="tx1"/>
                </a:solidFill>
                <a:latin typeface="Arial Narrow" pitchFamily="34" charset="0"/>
              </a:rPr>
              <a:t>REACH</a:t>
            </a:r>
          </a:p>
        </p:txBody>
      </p:sp>
      <p:sp>
        <p:nvSpPr>
          <p:cNvPr id="11" name="Schemat blokowy: wiele dokumentów 15">
            <a:extLst>
              <a:ext uri="{FF2B5EF4-FFF2-40B4-BE49-F238E27FC236}">
                <a16:creationId xmlns:a16="http://schemas.microsoft.com/office/drawing/2014/main" id="{F23AFECC-01D3-4DDC-9DF0-D8BE6A16C74C}"/>
              </a:ext>
            </a:extLst>
          </p:cNvPr>
          <p:cNvSpPr/>
          <p:nvPr/>
        </p:nvSpPr>
        <p:spPr>
          <a:xfrm>
            <a:off x="10658468" y="3625850"/>
            <a:ext cx="1439862" cy="576263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pl-PL">
                <a:solidFill>
                  <a:schemeClr val="tx1"/>
                </a:solidFill>
                <a:latin typeface="Arial Narrow" pitchFamily="34" charset="0"/>
              </a:rPr>
              <a:t>DoP</a:t>
            </a:r>
            <a:endParaRPr lang="pl-PL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7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945DB-D964-4FFC-BC41-BD2B70CD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18919" cy="4601183"/>
          </a:xfrm>
        </p:spPr>
        <p:txBody>
          <a:bodyPr/>
          <a:lstStyle/>
          <a:p>
            <a:r>
              <a:rPr lang="pl-PL" b="1" dirty="0">
                <a:solidFill>
                  <a:schemeClr val="bg1"/>
                </a:solidFill>
              </a:rPr>
              <a:t>CPR </a:t>
            </a:r>
            <a:r>
              <a:rPr lang="uk-UA" b="1" dirty="0">
                <a:solidFill>
                  <a:schemeClr val="bg1"/>
                </a:solidFill>
              </a:rPr>
              <a:t>гармонізовані специфікації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0135CA-99D0-4C3D-884D-58B74CAAB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9802E3-F160-4BA0-A14F-06E9D4C83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sp>
        <p:nvSpPr>
          <p:cNvPr id="7" name="Symbol zastępczy zawartości 4">
            <a:extLst>
              <a:ext uri="{FF2B5EF4-FFF2-40B4-BE49-F238E27FC236}">
                <a16:creationId xmlns:a16="http://schemas.microsoft.com/office/drawing/2014/main" id="{0AB31AAE-40A7-499A-AA23-6C20F52DFD55}"/>
              </a:ext>
            </a:extLst>
          </p:cNvPr>
          <p:cNvSpPr txBox="1">
            <a:spLocks/>
          </p:cNvSpPr>
          <p:nvPr/>
        </p:nvSpPr>
        <p:spPr>
          <a:xfrm>
            <a:off x="3478213" y="983157"/>
            <a:ext cx="8713787" cy="4741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8000">
              <a:buFont typeface="Arial" charset="0"/>
              <a:buChar char="•"/>
              <a:defRPr/>
            </a:pPr>
            <a:r>
              <a:rPr lang="en-US" sz="2200" b="1" dirty="0">
                <a:solidFill>
                  <a:srgbClr val="00B0F0"/>
                </a:solidFill>
              </a:rPr>
              <a:t>CPR </a:t>
            </a:r>
            <a:r>
              <a:rPr lang="uk-UA" sz="2200" b="1" dirty="0">
                <a:solidFill>
                  <a:srgbClr val="00B0F0"/>
                </a:solidFill>
              </a:rPr>
              <a:t>гармонізований стандарт </a:t>
            </a:r>
            <a:r>
              <a:rPr lang="en-US" sz="2200" b="1" dirty="0">
                <a:solidFill>
                  <a:srgbClr val="00B0F0"/>
                </a:solidFill>
              </a:rPr>
              <a:t>(</a:t>
            </a:r>
            <a:r>
              <a:rPr lang="en-US" sz="2200" b="1" dirty="0" err="1">
                <a:solidFill>
                  <a:srgbClr val="00B0F0"/>
                </a:solidFill>
              </a:rPr>
              <a:t>hEN</a:t>
            </a:r>
            <a:r>
              <a:rPr lang="en-US" sz="2200" b="1" dirty="0">
                <a:solidFill>
                  <a:srgbClr val="00B0F0"/>
                </a:solidFill>
              </a:rPr>
              <a:t>)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/>
              <a:t>(</a:t>
            </a:r>
            <a:r>
              <a:rPr lang="uk-UA" sz="2200" dirty="0"/>
              <a:t>див. список в офіційному журналі Європейського Союзу</a:t>
            </a:r>
            <a:r>
              <a:rPr lang="en-US" sz="2200" dirty="0"/>
              <a:t> OJEU)</a:t>
            </a:r>
          </a:p>
          <a:p>
            <a:pPr marL="39025" indent="0">
              <a:buFont typeface="Arial" charset="0"/>
              <a:buNone/>
              <a:defRPr/>
            </a:pPr>
            <a:endParaRPr lang="en-US" sz="2400" dirty="0"/>
          </a:p>
          <a:p>
            <a:pPr indent="-288000">
              <a:buFont typeface="Arial" charset="0"/>
              <a:buChar char="•"/>
              <a:defRPr/>
            </a:pPr>
            <a:endParaRPr lang="en-US" sz="2400" dirty="0"/>
          </a:p>
          <a:p>
            <a:pPr indent="-288000">
              <a:buFont typeface="Arial" charset="0"/>
              <a:buChar char="•"/>
              <a:defRPr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88000">
              <a:buFont typeface="Arial" charset="0"/>
              <a:buChar char="•"/>
              <a:defRPr/>
            </a:pPr>
            <a:r>
              <a:rPr lang="ru-RU" sz="2200" b="1" dirty="0" err="1">
                <a:solidFill>
                  <a:srgbClr val="00B0F0"/>
                </a:solidFill>
              </a:rPr>
              <a:t>Європейський</a:t>
            </a:r>
            <a:r>
              <a:rPr lang="ru-RU" sz="2200" b="1" dirty="0">
                <a:solidFill>
                  <a:srgbClr val="00B0F0"/>
                </a:solidFill>
              </a:rPr>
              <a:t> </a:t>
            </a:r>
            <a:r>
              <a:rPr lang="ru-RU" sz="2200" b="1" dirty="0" err="1">
                <a:solidFill>
                  <a:srgbClr val="00B0F0"/>
                </a:solidFill>
              </a:rPr>
              <a:t>оцінювальний</a:t>
            </a:r>
            <a:r>
              <a:rPr lang="ru-RU" sz="2200" b="1" dirty="0">
                <a:solidFill>
                  <a:srgbClr val="00B0F0"/>
                </a:solidFill>
              </a:rPr>
              <a:t> документ </a:t>
            </a:r>
            <a:r>
              <a:rPr lang="en-US" sz="2200" b="1" dirty="0">
                <a:solidFill>
                  <a:srgbClr val="00B0F0"/>
                </a:solidFill>
              </a:rPr>
              <a:t>(EAD) </a:t>
            </a:r>
            <a:r>
              <a:rPr lang="uk-UA" sz="2200" dirty="0"/>
              <a:t>для виробу, який не охоплено або не повністю охоплено гармонізованими стандартами </a:t>
            </a:r>
            <a:r>
              <a:rPr lang="en-US" sz="2200" dirty="0" err="1"/>
              <a:t>hEN</a:t>
            </a:r>
            <a:r>
              <a:rPr lang="en-US" sz="2200" dirty="0"/>
              <a:t>, </a:t>
            </a:r>
            <a:r>
              <a:rPr lang="uk-UA" sz="2200" dirty="0"/>
              <a:t>для якого експлуатаційні властивості у відношенні до його основних характеристик не можуть бути повністю оцінені згідно з </a:t>
            </a:r>
            <a:r>
              <a:rPr lang="en-US" sz="2200" dirty="0" err="1"/>
              <a:t>hEN</a:t>
            </a:r>
            <a:r>
              <a:rPr lang="en-US" sz="2200" dirty="0"/>
              <a:t> 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8" name="pole tekstowe 5">
            <a:extLst>
              <a:ext uri="{FF2B5EF4-FFF2-40B4-BE49-F238E27FC236}">
                <a16:creationId xmlns:a16="http://schemas.microsoft.com/office/drawing/2014/main" id="{DDEADEC4-E296-4166-A84F-A02D3F434578}"/>
              </a:ext>
            </a:extLst>
          </p:cNvPr>
          <p:cNvSpPr txBox="1"/>
          <p:nvPr/>
        </p:nvSpPr>
        <p:spPr>
          <a:xfrm>
            <a:off x="4361113" y="1958082"/>
            <a:ext cx="7272337" cy="120015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Розроблено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мандату ЄК</a:t>
            </a: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ПРИМІТКА: </a:t>
            </a:r>
            <a:r>
              <a:rPr lang="ru-RU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використовуватися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маркування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 та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початку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співіснування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 в 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NSB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le tekstowe 6">
            <a:extLst>
              <a:ext uri="{FF2B5EF4-FFF2-40B4-BE49-F238E27FC236}">
                <a16:creationId xmlns:a16="http://schemas.microsoft.com/office/drawing/2014/main" id="{01C900FC-0B36-4246-BB47-AFA9FF8B223F}"/>
              </a:ext>
            </a:extLst>
          </p:cNvPr>
          <p:cNvSpPr txBox="1"/>
          <p:nvPr/>
        </p:nvSpPr>
        <p:spPr>
          <a:xfrm>
            <a:off x="4361114" y="4776717"/>
            <a:ext cx="7272337" cy="1476375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4900"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Розроблений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органом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технічного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оцінювання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TAB (членом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Європейської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технічного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ухвалення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EOTA)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запиту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ухвалення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список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посилань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веб-сайті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OJEU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EOTA.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текст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веб-сайті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EOTA,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публікації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OJEU.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41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961A2-D5A3-402A-9CA2-72DB0EB1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Ключові питання для виробників, які стосуються доступності гармонізованих технічних стандартів </a:t>
            </a:r>
            <a:r>
              <a:rPr lang="en-US" b="1" dirty="0">
                <a:solidFill>
                  <a:schemeClr val="bg1"/>
                </a:solidFill>
              </a:rPr>
              <a:t>HTS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633D59-4F06-4C26-84CA-DFD720C3C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872722">
              <a:buNone/>
              <a:defRPr/>
            </a:pPr>
            <a:endParaRPr lang="uk-UA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Доступність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гармонізованих європейських стандартів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hEN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національною мовою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uk-UA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Вартість гармонізованих європейських стандартів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hEN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uk-UA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Використання гармонізованих європейських стандартів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hEN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після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початку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періоду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співіснування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Європейські оцінювальні документи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EAD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доступні лише англійською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Час для розробки Європейських оцінювальних документів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однак, це безкоштовно для виробників!)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5C7BBF-F6A0-4D2B-9877-363FAC31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906F0B-144C-44A9-B31D-270508BC1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27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D4296-6ADC-468E-8C8D-281A424CD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Розподілення завдань між виробником, нотифікованим органом з сертифікації або лабораторією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4F65C5-A898-4B2A-B5ED-4D5EFEC5D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B363CF-15AB-4BD1-869C-66E9BF195F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ela 1">
            <a:extLst>
              <a:ext uri="{FF2B5EF4-FFF2-40B4-BE49-F238E27FC236}">
                <a16:creationId xmlns:a16="http://schemas.microsoft.com/office/drawing/2014/main" id="{56075208-9471-4442-B5C4-4CF6FD686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920837"/>
              </p:ext>
            </p:extLst>
          </p:nvPr>
        </p:nvGraphicFramePr>
        <p:xfrm>
          <a:off x="3508748" y="1497213"/>
          <a:ext cx="8568952" cy="3501065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9791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AVCP</a:t>
                      </a:r>
                      <a:r>
                        <a:rPr lang="uk-UA" sz="1200" b="1" kern="1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>
                          <a:effectLst/>
                        </a:rPr>
                        <a:t>FPC 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noProof="0" dirty="0">
                          <a:effectLst/>
                        </a:rPr>
                        <a:t>Визначення типу виробу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noProof="0" dirty="0">
                          <a:effectLst/>
                        </a:rPr>
                        <a:t>Подальше тестування зразків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noProof="0" dirty="0">
                          <a:effectLst/>
                        </a:rPr>
                        <a:t>Оцінювання </a:t>
                      </a:r>
                      <a:r>
                        <a:rPr lang="uk-UA" sz="1200" kern="1200" noProof="0" dirty="0" err="1">
                          <a:effectLst/>
                        </a:rPr>
                        <a:t>експлуатацій</a:t>
                      </a:r>
                      <a:r>
                        <a:rPr lang="uk-UA" sz="1200" kern="1200" noProof="0" dirty="0">
                          <a:effectLst/>
                        </a:rPr>
                        <a:t>-них властивостей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 dirty="0">
                          <a:effectLst/>
                        </a:rPr>
                        <a:t>Сертифікат </a:t>
                      </a:r>
                      <a:r>
                        <a:rPr lang="ru-RU" sz="1100" b="1" dirty="0" err="1"/>
                        <a:t>сталості</a:t>
                      </a:r>
                      <a:r>
                        <a:rPr lang="ru-RU" sz="1100" b="1" dirty="0"/>
                        <a:t> </a:t>
                      </a:r>
                      <a:r>
                        <a:rPr lang="ru-RU" sz="1100" b="1" dirty="0" err="1"/>
                        <a:t>експлуатаційних</a:t>
                      </a:r>
                      <a:r>
                        <a:rPr lang="ru-RU" sz="1100" b="1" dirty="0"/>
                        <a:t> </a:t>
                      </a:r>
                      <a:r>
                        <a:rPr lang="ru-RU" sz="1100" b="1" dirty="0" err="1"/>
                        <a:t>властивостей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noProof="0" dirty="0">
                          <a:effectLst/>
                        </a:rPr>
                        <a:t>Аудит-тестування</a:t>
                      </a:r>
                      <a:r>
                        <a:rPr lang="de-DE" sz="1200" kern="1200" noProof="0" dirty="0">
                          <a:effectLst/>
                        </a:rPr>
                        <a:t> </a:t>
                      </a:r>
                      <a:r>
                        <a:rPr lang="uk-UA" sz="1200" kern="1200" noProof="0" dirty="0">
                          <a:effectLst/>
                        </a:rPr>
                        <a:t>зразків</a:t>
                      </a:r>
                      <a:r>
                        <a:rPr lang="uk-UA" sz="1200" kern="1200" baseline="0" noProof="0" dirty="0">
                          <a:effectLst/>
                        </a:rPr>
                        <a:t> 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noProof="0" dirty="0">
                          <a:effectLst/>
                        </a:rPr>
                        <a:t>Первинний</a:t>
                      </a:r>
                      <a:r>
                        <a:rPr lang="uk-UA" sz="1200" kern="1200" baseline="0" noProof="0" dirty="0">
                          <a:effectLst/>
                        </a:rPr>
                        <a:t> </a:t>
                      </a:r>
                      <a:r>
                        <a:rPr lang="uk-UA" sz="1200" kern="1200" noProof="0" dirty="0">
                          <a:effectLst/>
                        </a:rPr>
                        <a:t>огляд заводу виробника та виробничий контроль  </a:t>
                      </a:r>
                      <a:r>
                        <a:rPr lang="en-US" sz="1200" kern="1200" noProof="0" dirty="0">
                          <a:effectLst/>
                        </a:rPr>
                        <a:t>FPC</a:t>
                      </a: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noProof="0" dirty="0">
                          <a:effectLst/>
                        </a:rPr>
                        <a:t>Сертифікат заводського виробничого контролю</a:t>
                      </a:r>
                      <a:r>
                        <a:rPr lang="en-US" sz="1100" kern="1200" noProof="0" dirty="0">
                          <a:effectLst/>
                        </a:rPr>
                        <a:t> FPC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872722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noProof="0" dirty="0" err="1">
                          <a:effectLst/>
                        </a:rPr>
                        <a:t>Нагляд</a:t>
                      </a:r>
                      <a:r>
                        <a:rPr lang="ru-RU" sz="1100" kern="1200" noProof="0" dirty="0">
                          <a:effectLst/>
                        </a:rPr>
                        <a:t> за </a:t>
                      </a:r>
                      <a:r>
                        <a:rPr lang="uk-UA" sz="1100" kern="1200" noProof="0" dirty="0">
                          <a:effectLst/>
                        </a:rPr>
                        <a:t>заводським</a:t>
                      </a:r>
                      <a:r>
                        <a:rPr lang="uk-UA" sz="1100" kern="1200" baseline="0" noProof="0" dirty="0">
                          <a:effectLst/>
                        </a:rPr>
                        <a:t> </a:t>
                      </a:r>
                      <a:r>
                        <a:rPr lang="uk-UA" sz="1100" kern="1200" noProof="0" dirty="0">
                          <a:effectLst/>
                        </a:rPr>
                        <a:t>виробничим</a:t>
                      </a:r>
                      <a:r>
                        <a:rPr lang="uk-UA" sz="1100" kern="1200" baseline="0" noProof="0" dirty="0">
                          <a:effectLst/>
                        </a:rPr>
                        <a:t> </a:t>
                      </a:r>
                      <a:r>
                        <a:rPr lang="uk-UA" sz="1100" kern="1200" noProof="0" dirty="0">
                          <a:effectLst/>
                        </a:rPr>
                        <a:t>контролем </a:t>
                      </a:r>
                      <a:r>
                        <a:rPr lang="en-US" sz="1100" kern="1200" noProof="0" dirty="0">
                          <a:effectLst/>
                        </a:rPr>
                        <a:t> FPC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vert="vert27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marL="0" marR="0" indent="0" algn="ctr" defTabSz="8727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1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2+</a:t>
                      </a:r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0" i="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marL="0" marR="0" indent="0" algn="ctr" defTabSz="8727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10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marL="0" marR="0" indent="0" algn="ctr" defTabSz="8727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l-PL" sz="21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0" i="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pl-PL" sz="2100" b="1" i="0" dirty="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0" i="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1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pPr marL="0" marR="0" indent="0" algn="ctr" defTabSz="8727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100" kern="120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l-PL" sz="21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tc>
                  <a:txBody>
                    <a:bodyPr/>
                    <a:lstStyle/>
                    <a:p>
                      <a:endParaRPr lang="pl-PL" sz="21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1383" marR="91383" marT="47087" marB="4708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pole tekstowe 2">
            <a:extLst>
              <a:ext uri="{FF2B5EF4-FFF2-40B4-BE49-F238E27FC236}">
                <a16:creationId xmlns:a16="http://schemas.microsoft.com/office/drawing/2014/main" id="{14A30097-B46A-4FF1-8F45-78812F036B1D}"/>
              </a:ext>
            </a:extLst>
          </p:cNvPr>
          <p:cNvSpPr txBox="1"/>
          <p:nvPr/>
        </p:nvSpPr>
        <p:spPr>
          <a:xfrm>
            <a:off x="3580508" y="5025877"/>
            <a:ext cx="6408737" cy="9239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M – </a:t>
            </a:r>
            <a:r>
              <a:rPr lang="ru-RU" dirty="0">
                <a:solidFill>
                  <a:srgbClr val="00B050"/>
                </a:solidFill>
              </a:rPr>
              <a:t>В</a:t>
            </a:r>
            <a:r>
              <a:rPr lang="uk-UA" dirty="0" err="1">
                <a:solidFill>
                  <a:srgbClr val="00B050"/>
                </a:solidFill>
              </a:rPr>
              <a:t>иробник</a:t>
            </a:r>
            <a:endParaRPr lang="en-US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 – </a:t>
            </a:r>
            <a:r>
              <a:rPr lang="uk-UA" dirty="0">
                <a:solidFill>
                  <a:srgbClr val="FF0000"/>
                </a:solidFill>
              </a:rPr>
              <a:t>Нотифікований орган з сертифікації </a:t>
            </a: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B0F0"/>
                </a:solidFill>
              </a:rPr>
              <a:t>L – </a:t>
            </a:r>
            <a:r>
              <a:rPr lang="uk-UA" dirty="0">
                <a:solidFill>
                  <a:srgbClr val="00B0F0"/>
                </a:solidFill>
              </a:rPr>
              <a:t>Нотифікована лабораторія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7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7D42A-F30D-49F5-ABF5-771745E9E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Нотифіковані органи </a:t>
            </a:r>
            <a:r>
              <a:rPr lang="pl-PL" b="1" dirty="0">
                <a:solidFill>
                  <a:schemeClr val="bg1"/>
                </a:solidFill>
              </a:rPr>
              <a:t>(</a:t>
            </a:r>
            <a:r>
              <a:rPr lang="uk-UA" b="1" dirty="0">
                <a:solidFill>
                  <a:schemeClr val="bg1"/>
                </a:solidFill>
              </a:rPr>
              <a:t>система </a:t>
            </a:r>
            <a:r>
              <a:rPr lang="pl-PL" b="1" dirty="0">
                <a:solidFill>
                  <a:schemeClr val="bg1"/>
                </a:solidFill>
              </a:rPr>
              <a:t>1+, 1, 2+, 3)?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01509-A393-4371-9F2A-162E9B37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06234"/>
            <a:ext cx="7315200" cy="512064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База даних нотифікованих органів згідно з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CPR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с.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39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:  NANDO CPR</a:t>
            </a:r>
          </a:p>
          <a:p>
            <a:pPr lvl="1" indent="-288000">
              <a:buFont typeface="Arial" charset="0"/>
              <a:buChar char="–"/>
              <a:defRPr/>
            </a:pP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Відповідальні органи за діяльність згідно з гармонізованими стандартами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hEN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система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1+, 1, 2+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3)</a:t>
            </a:r>
          </a:p>
          <a:p>
            <a:pPr lvl="1" indent="-288000">
              <a:spcBef>
                <a:spcPts val="0"/>
              </a:spcBef>
              <a:buFont typeface="Arial" charset="0"/>
              <a:buChar char="–"/>
              <a:defRPr/>
            </a:pP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Відповідальні органи за діяльність згідно з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Настановами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з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Європейського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технічного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ухвалення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ETAG </a:t>
            </a: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та Європейськими оцінювальними </a:t>
            </a:r>
          </a:p>
          <a:p>
            <a:pPr marL="420025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    документами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EAD </a:t>
            </a:r>
            <a:endParaRPr lang="uk-UA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420025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sz="2000" b="1" dirty="0">
                <a:solidFill>
                  <a:schemeClr val="bg2">
                    <a:lumMod val="50000"/>
                  </a:schemeClr>
                </a:solidFill>
              </a:rPr>
              <a:t>система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1+, 1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2+)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57738D-EF57-47F0-BEBF-D7C6B2F78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16E3D8-9907-4E6D-970B-0C3A55045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A3642CC-4B74-4F77-B933-513CC8D19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8051" y="3683000"/>
            <a:ext cx="4643437" cy="3195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62913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72976-A968-4446-9910-C2F396C7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123837"/>
            <a:ext cx="3243263" cy="460118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Ключові питання для виробників, які стосуються процедур </a:t>
            </a:r>
            <a:r>
              <a:rPr lang="en-US" b="1" dirty="0">
                <a:solidFill>
                  <a:schemeClr val="bg1"/>
                </a:solidFill>
              </a:rPr>
              <a:t>AVCP </a:t>
            </a:r>
            <a:r>
              <a:rPr lang="uk-UA" b="1" dirty="0">
                <a:solidFill>
                  <a:schemeClr val="bg1"/>
                </a:solidFill>
              </a:rPr>
              <a:t>(</a:t>
            </a:r>
            <a:r>
              <a:rPr lang="ru-RU" b="1" dirty="0" err="1">
                <a:solidFill>
                  <a:schemeClr val="bg1"/>
                </a:solidFill>
              </a:rPr>
              <a:t>оцінки</a:t>
            </a:r>
            <a:r>
              <a:rPr lang="ru-RU" b="1" dirty="0">
                <a:solidFill>
                  <a:schemeClr val="bg1"/>
                </a:solidFill>
              </a:rPr>
              <a:t> і </a:t>
            </a:r>
            <a:r>
              <a:rPr lang="ru-RU" b="1" dirty="0" err="1">
                <a:solidFill>
                  <a:schemeClr val="bg1"/>
                </a:solidFill>
              </a:rPr>
              <a:t>перевірки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сталості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експлуатаційних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властивостей</a:t>
            </a:r>
            <a:r>
              <a:rPr lang="ru-RU" b="1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7BA668-5CF5-4E11-896E-E524F1F8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Доступ до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NB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інша країна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мова тощо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.)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Встановлення заводського виробничого контролю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FPC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 згідно з гармонізованими технічними стандартами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HTS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персонал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вимоги до виробів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тестування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лабораторне обладнання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!),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менеджмент виробів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Первинний технічний контроль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ITT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лише згідно з гармонізованими технічними стандартами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HTS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Європейські гармонізовані стандарти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hEN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або Європейські оцінювальні документи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EAD)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!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Європейське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технічне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ухвалення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ETA 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при необхідності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…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Сертифікація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система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1+, 1, 2+)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проводиться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NB</a:t>
            </a:r>
          </a:p>
          <a:p>
            <a:pPr marL="327271" indent="-327271" defTabSz="872722">
              <a:defRPr/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Вартість та час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93EF5B-5C0D-4893-BB83-BF2B04818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83" y="103660"/>
            <a:ext cx="2880000" cy="7142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300761-E467-4115-B4BF-909C1F15D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00" y="-240996"/>
            <a:ext cx="2520000" cy="1575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3158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1418</Words>
  <Application>Microsoft Office PowerPoint</Application>
  <PresentationFormat>Широкоэкранный</PresentationFormat>
  <Paragraphs>221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Corbel</vt:lpstr>
      <vt:lpstr>Times New Roman</vt:lpstr>
      <vt:lpstr>Wingdings</vt:lpstr>
      <vt:lpstr>Wingdings 2</vt:lpstr>
      <vt:lpstr>Рамка</vt:lpstr>
      <vt:lpstr>Регламент будівельних виробів – практичний досвід з 1/07/2013</vt:lpstr>
      <vt:lpstr>Сфери застосування CPR*?</vt:lpstr>
      <vt:lpstr>Будівельні вироби в Польщі до/після 1/07/2013 та після 2016</vt:lpstr>
      <vt:lpstr>Головні завдання виробника відповідно до CPR</vt:lpstr>
      <vt:lpstr>CPR гармонізовані специфікації</vt:lpstr>
      <vt:lpstr>Ключові питання для виробників, які стосуються доступності гармонізованих технічних стандартів HTS</vt:lpstr>
      <vt:lpstr>Розподілення завдань між виробником, нотифікованим органом з сертифікації або лабораторією</vt:lpstr>
      <vt:lpstr>Нотифіковані органи (система 1+, 1, 2+, 3)?</vt:lpstr>
      <vt:lpstr>Ключові питання для виробників, які стосуються процедур AVCP (оцінки і перевірки сталості експлуатаційних властивостей)</vt:lpstr>
      <vt:lpstr>Європейське технічне ухвалення (ETA)</vt:lpstr>
      <vt:lpstr>Органи технічного ухвалення</vt:lpstr>
      <vt:lpstr>Ключові питання для виробників, які стосуються Європейського технічного ухвалення ETAs</vt:lpstr>
      <vt:lpstr>Презентация PowerPoint</vt:lpstr>
      <vt:lpstr>Ключові питання для виробників, які стосуються Декларації про експлуатаційні властивості DoP</vt:lpstr>
      <vt:lpstr>CE маркування</vt:lpstr>
      <vt:lpstr>Ключові питання для виробників, які стосуються CE маркування</vt:lpstr>
      <vt:lpstr>Контакт-центри з питань будівельних виробів</vt:lpstr>
      <vt:lpstr>Підсумки щодо труднощів у застосуванні Регламенту будівельних виробів CPR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Споживач та виробник якісних будматеріалів продукції: як відновити довіру?</dc:title>
  <dc:creator>Vitalii Bezgin</dc:creator>
  <cp:lastModifiedBy>Vitalik</cp:lastModifiedBy>
  <cp:revision>21</cp:revision>
  <dcterms:created xsi:type="dcterms:W3CDTF">2018-09-26T06:10:53Z</dcterms:created>
  <dcterms:modified xsi:type="dcterms:W3CDTF">2018-09-26T20:33:33Z</dcterms:modified>
</cp:coreProperties>
</file>