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10367963" cy="7775575"/>
  <p:notesSz cx="6858000" cy="9144000"/>
  <p:defaultTextStyle>
    <a:defPPr>
      <a:defRPr lang="ru-RU"/>
    </a:defPPr>
    <a:lvl1pPr marL="0" algn="l" defTabSz="1356676" rtl="0" eaLnBrk="1" latinLnBrk="0" hangingPunct="1">
      <a:defRPr sz="2671" kern="1200">
        <a:solidFill>
          <a:schemeClr val="tx1"/>
        </a:solidFill>
        <a:latin typeface="+mn-lt"/>
        <a:ea typeface="+mn-ea"/>
        <a:cs typeface="+mn-cs"/>
      </a:defRPr>
    </a:lvl1pPr>
    <a:lvl2pPr marL="678338" algn="l" defTabSz="1356676" rtl="0" eaLnBrk="1" latinLnBrk="0" hangingPunct="1">
      <a:defRPr sz="2671" kern="1200">
        <a:solidFill>
          <a:schemeClr val="tx1"/>
        </a:solidFill>
        <a:latin typeface="+mn-lt"/>
        <a:ea typeface="+mn-ea"/>
        <a:cs typeface="+mn-cs"/>
      </a:defRPr>
    </a:lvl2pPr>
    <a:lvl3pPr marL="1356676" algn="l" defTabSz="1356676" rtl="0" eaLnBrk="1" latinLnBrk="0" hangingPunct="1">
      <a:defRPr sz="2671" kern="1200">
        <a:solidFill>
          <a:schemeClr val="tx1"/>
        </a:solidFill>
        <a:latin typeface="+mn-lt"/>
        <a:ea typeface="+mn-ea"/>
        <a:cs typeface="+mn-cs"/>
      </a:defRPr>
    </a:lvl3pPr>
    <a:lvl4pPr marL="2035016" algn="l" defTabSz="1356676" rtl="0" eaLnBrk="1" latinLnBrk="0" hangingPunct="1">
      <a:defRPr sz="2671" kern="1200">
        <a:solidFill>
          <a:schemeClr val="tx1"/>
        </a:solidFill>
        <a:latin typeface="+mn-lt"/>
        <a:ea typeface="+mn-ea"/>
        <a:cs typeface="+mn-cs"/>
      </a:defRPr>
    </a:lvl4pPr>
    <a:lvl5pPr marL="2713354" algn="l" defTabSz="1356676" rtl="0" eaLnBrk="1" latinLnBrk="0" hangingPunct="1">
      <a:defRPr sz="2671" kern="1200">
        <a:solidFill>
          <a:schemeClr val="tx1"/>
        </a:solidFill>
        <a:latin typeface="+mn-lt"/>
        <a:ea typeface="+mn-ea"/>
        <a:cs typeface="+mn-cs"/>
      </a:defRPr>
    </a:lvl5pPr>
    <a:lvl6pPr marL="3391692" algn="l" defTabSz="1356676" rtl="0" eaLnBrk="1" latinLnBrk="0" hangingPunct="1">
      <a:defRPr sz="2671" kern="1200">
        <a:solidFill>
          <a:schemeClr val="tx1"/>
        </a:solidFill>
        <a:latin typeface="+mn-lt"/>
        <a:ea typeface="+mn-ea"/>
        <a:cs typeface="+mn-cs"/>
      </a:defRPr>
    </a:lvl6pPr>
    <a:lvl7pPr marL="4070031" algn="l" defTabSz="1356676" rtl="0" eaLnBrk="1" latinLnBrk="0" hangingPunct="1">
      <a:defRPr sz="2671" kern="1200">
        <a:solidFill>
          <a:schemeClr val="tx1"/>
        </a:solidFill>
        <a:latin typeface="+mn-lt"/>
        <a:ea typeface="+mn-ea"/>
        <a:cs typeface="+mn-cs"/>
      </a:defRPr>
    </a:lvl7pPr>
    <a:lvl8pPr marL="4748370" algn="l" defTabSz="1356676" rtl="0" eaLnBrk="1" latinLnBrk="0" hangingPunct="1">
      <a:defRPr sz="2671" kern="1200">
        <a:solidFill>
          <a:schemeClr val="tx1"/>
        </a:solidFill>
        <a:latin typeface="+mn-lt"/>
        <a:ea typeface="+mn-ea"/>
        <a:cs typeface="+mn-cs"/>
      </a:defRPr>
    </a:lvl8pPr>
    <a:lvl9pPr marL="5426708" algn="l" defTabSz="1356676" rtl="0" eaLnBrk="1" latinLnBrk="0" hangingPunct="1">
      <a:defRPr sz="26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2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488" y="72"/>
      </p:cViewPr>
      <p:guideLst>
        <p:guide orient="horz" pos="2449"/>
        <p:guide pos="32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599" y="2415476"/>
            <a:ext cx="8812769" cy="166670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5196" y="4406165"/>
            <a:ext cx="7257574" cy="198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8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5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2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1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0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0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9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16774" y="311391"/>
            <a:ext cx="2332792" cy="66344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8398" y="311391"/>
            <a:ext cx="6825576" cy="6634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5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2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999" y="4996527"/>
            <a:ext cx="8812769" cy="1544316"/>
          </a:xfrm>
        </p:spPr>
        <p:txBody>
          <a:bodyPr anchor="t"/>
          <a:lstStyle>
            <a:lvl1pPr algn="l">
              <a:defRPr sz="3401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8999" y="3295621"/>
            <a:ext cx="8812769" cy="1700906"/>
          </a:xfrm>
        </p:spPr>
        <p:txBody>
          <a:bodyPr anchor="b"/>
          <a:lstStyle>
            <a:lvl1pPr marL="0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1pPr>
            <a:lvl2pPr marL="388770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2pPr>
            <a:lvl3pPr marL="777541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3pPr>
            <a:lvl4pPr marL="1166311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5081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852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2622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1393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10162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7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8399" y="1814301"/>
            <a:ext cx="4579184" cy="5131520"/>
          </a:xfrm>
        </p:spPr>
        <p:txBody>
          <a:bodyPr/>
          <a:lstStyle>
            <a:lvl1pPr>
              <a:defRPr sz="2381"/>
            </a:lvl1pPr>
            <a:lvl2pPr>
              <a:defRPr sz="2041"/>
            </a:lvl2pPr>
            <a:lvl3pPr>
              <a:defRPr sz="1701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0381" y="1814301"/>
            <a:ext cx="4579184" cy="5131520"/>
          </a:xfrm>
        </p:spPr>
        <p:txBody>
          <a:bodyPr/>
          <a:lstStyle>
            <a:lvl1pPr>
              <a:defRPr sz="2381"/>
            </a:lvl1pPr>
            <a:lvl2pPr>
              <a:defRPr sz="2041"/>
            </a:lvl2pPr>
            <a:lvl3pPr>
              <a:defRPr sz="1701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1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399" y="1740505"/>
            <a:ext cx="4580984" cy="72536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70" indent="0">
              <a:buNone/>
              <a:defRPr sz="1701" b="1"/>
            </a:lvl2pPr>
            <a:lvl3pPr marL="777541" indent="0">
              <a:buNone/>
              <a:defRPr sz="1531" b="1"/>
            </a:lvl3pPr>
            <a:lvl4pPr marL="1166311" indent="0">
              <a:buNone/>
              <a:defRPr sz="1361" b="1"/>
            </a:lvl4pPr>
            <a:lvl5pPr marL="1555081" indent="0">
              <a:buNone/>
              <a:defRPr sz="1361" b="1"/>
            </a:lvl5pPr>
            <a:lvl6pPr marL="1943852" indent="0">
              <a:buNone/>
              <a:defRPr sz="1361" b="1"/>
            </a:lvl6pPr>
            <a:lvl7pPr marL="2332622" indent="0">
              <a:buNone/>
              <a:defRPr sz="1361" b="1"/>
            </a:lvl7pPr>
            <a:lvl8pPr marL="2721393" indent="0">
              <a:buNone/>
              <a:defRPr sz="1361" b="1"/>
            </a:lvl8pPr>
            <a:lvl9pPr marL="3110162" indent="0">
              <a:buNone/>
              <a:defRPr sz="136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399" y="2465865"/>
            <a:ext cx="4580984" cy="4479956"/>
          </a:xfrm>
        </p:spPr>
        <p:txBody>
          <a:bodyPr/>
          <a:lstStyle>
            <a:lvl1pPr>
              <a:defRPr sz="2041"/>
            </a:lvl1pPr>
            <a:lvl2pPr>
              <a:defRPr sz="1701"/>
            </a:lvl2pPr>
            <a:lvl3pPr>
              <a:defRPr sz="1531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66781" y="1740505"/>
            <a:ext cx="4582784" cy="72536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70" indent="0">
              <a:buNone/>
              <a:defRPr sz="1701" b="1"/>
            </a:lvl2pPr>
            <a:lvl3pPr marL="777541" indent="0">
              <a:buNone/>
              <a:defRPr sz="1531" b="1"/>
            </a:lvl3pPr>
            <a:lvl4pPr marL="1166311" indent="0">
              <a:buNone/>
              <a:defRPr sz="1361" b="1"/>
            </a:lvl4pPr>
            <a:lvl5pPr marL="1555081" indent="0">
              <a:buNone/>
              <a:defRPr sz="1361" b="1"/>
            </a:lvl5pPr>
            <a:lvl6pPr marL="1943852" indent="0">
              <a:buNone/>
              <a:defRPr sz="1361" b="1"/>
            </a:lvl6pPr>
            <a:lvl7pPr marL="2332622" indent="0">
              <a:buNone/>
              <a:defRPr sz="1361" b="1"/>
            </a:lvl7pPr>
            <a:lvl8pPr marL="2721393" indent="0">
              <a:buNone/>
              <a:defRPr sz="1361" b="1"/>
            </a:lvl8pPr>
            <a:lvl9pPr marL="3110162" indent="0">
              <a:buNone/>
              <a:defRPr sz="136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66781" y="2465865"/>
            <a:ext cx="4582784" cy="4479956"/>
          </a:xfrm>
        </p:spPr>
        <p:txBody>
          <a:bodyPr/>
          <a:lstStyle>
            <a:lvl1pPr>
              <a:defRPr sz="2041"/>
            </a:lvl1pPr>
            <a:lvl2pPr>
              <a:defRPr sz="1701"/>
            </a:lvl2pPr>
            <a:lvl3pPr>
              <a:defRPr sz="1531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1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85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4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399" y="309583"/>
            <a:ext cx="3410988" cy="1317528"/>
          </a:xfrm>
        </p:spPr>
        <p:txBody>
          <a:bodyPr anchor="b"/>
          <a:lstStyle>
            <a:lvl1pPr algn="l">
              <a:defRPr sz="17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3588" y="309585"/>
            <a:ext cx="5795979" cy="6636238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8399" y="1627113"/>
            <a:ext cx="3410988" cy="5318710"/>
          </a:xfrm>
        </p:spPr>
        <p:txBody>
          <a:bodyPr/>
          <a:lstStyle>
            <a:lvl1pPr marL="0" indent="0">
              <a:buNone/>
              <a:defRPr sz="1190"/>
            </a:lvl1pPr>
            <a:lvl2pPr marL="388770" indent="0">
              <a:buNone/>
              <a:defRPr sz="1021"/>
            </a:lvl2pPr>
            <a:lvl3pPr marL="777541" indent="0">
              <a:buNone/>
              <a:defRPr sz="851"/>
            </a:lvl3pPr>
            <a:lvl4pPr marL="1166311" indent="0">
              <a:buNone/>
              <a:defRPr sz="765"/>
            </a:lvl4pPr>
            <a:lvl5pPr marL="1555081" indent="0">
              <a:buNone/>
              <a:defRPr sz="765"/>
            </a:lvl5pPr>
            <a:lvl6pPr marL="1943852" indent="0">
              <a:buNone/>
              <a:defRPr sz="765"/>
            </a:lvl6pPr>
            <a:lvl7pPr marL="2332622" indent="0">
              <a:buNone/>
              <a:defRPr sz="765"/>
            </a:lvl7pPr>
            <a:lvl8pPr marL="2721393" indent="0">
              <a:buNone/>
              <a:defRPr sz="765"/>
            </a:lvl8pPr>
            <a:lvl9pPr marL="3110162" indent="0">
              <a:buNone/>
              <a:defRPr sz="76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6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193" y="5442910"/>
            <a:ext cx="6220778" cy="642565"/>
          </a:xfrm>
        </p:spPr>
        <p:txBody>
          <a:bodyPr anchor="b"/>
          <a:lstStyle>
            <a:lvl1pPr algn="l">
              <a:defRPr sz="17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2193" y="694768"/>
            <a:ext cx="6220778" cy="4665345"/>
          </a:xfrm>
        </p:spPr>
        <p:txBody>
          <a:bodyPr/>
          <a:lstStyle>
            <a:lvl1pPr marL="0" indent="0">
              <a:buNone/>
              <a:defRPr sz="2721"/>
            </a:lvl1pPr>
            <a:lvl2pPr marL="388770" indent="0">
              <a:buNone/>
              <a:defRPr sz="2381"/>
            </a:lvl2pPr>
            <a:lvl3pPr marL="777541" indent="0">
              <a:buNone/>
              <a:defRPr sz="2041"/>
            </a:lvl3pPr>
            <a:lvl4pPr marL="1166311" indent="0">
              <a:buNone/>
              <a:defRPr sz="1701"/>
            </a:lvl4pPr>
            <a:lvl5pPr marL="1555081" indent="0">
              <a:buNone/>
              <a:defRPr sz="1701"/>
            </a:lvl5pPr>
            <a:lvl6pPr marL="1943852" indent="0">
              <a:buNone/>
              <a:defRPr sz="1701"/>
            </a:lvl6pPr>
            <a:lvl7pPr marL="2332622" indent="0">
              <a:buNone/>
              <a:defRPr sz="1701"/>
            </a:lvl7pPr>
            <a:lvl8pPr marL="2721393" indent="0">
              <a:buNone/>
              <a:defRPr sz="1701"/>
            </a:lvl8pPr>
            <a:lvl9pPr marL="3110162" indent="0">
              <a:buNone/>
              <a:defRPr sz="170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2193" y="6085468"/>
            <a:ext cx="6220778" cy="912550"/>
          </a:xfrm>
        </p:spPr>
        <p:txBody>
          <a:bodyPr/>
          <a:lstStyle>
            <a:lvl1pPr marL="0" indent="0">
              <a:buNone/>
              <a:defRPr sz="1190"/>
            </a:lvl1pPr>
            <a:lvl2pPr marL="388770" indent="0">
              <a:buNone/>
              <a:defRPr sz="1021"/>
            </a:lvl2pPr>
            <a:lvl3pPr marL="777541" indent="0">
              <a:buNone/>
              <a:defRPr sz="851"/>
            </a:lvl3pPr>
            <a:lvl4pPr marL="1166311" indent="0">
              <a:buNone/>
              <a:defRPr sz="765"/>
            </a:lvl4pPr>
            <a:lvl5pPr marL="1555081" indent="0">
              <a:buNone/>
              <a:defRPr sz="765"/>
            </a:lvl5pPr>
            <a:lvl6pPr marL="1943852" indent="0">
              <a:buNone/>
              <a:defRPr sz="765"/>
            </a:lvl6pPr>
            <a:lvl7pPr marL="2332622" indent="0">
              <a:buNone/>
              <a:defRPr sz="765"/>
            </a:lvl7pPr>
            <a:lvl8pPr marL="2721393" indent="0">
              <a:buNone/>
              <a:defRPr sz="765"/>
            </a:lvl8pPr>
            <a:lvl9pPr marL="3110162" indent="0">
              <a:buNone/>
              <a:defRPr sz="76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5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402" y="311391"/>
            <a:ext cx="9331167" cy="129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402" y="1814301"/>
            <a:ext cx="9331167" cy="513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398" y="7206814"/>
            <a:ext cx="2419192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388" y="7206814"/>
            <a:ext cx="3283188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30374" y="7206814"/>
            <a:ext cx="2419192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61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777541" rtl="0" eaLnBrk="1" latinLnBrk="0" hangingPunct="1">
        <a:spcBef>
          <a:spcPct val="0"/>
        </a:spcBef>
        <a:buNone/>
        <a:defRPr sz="374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578" indent="-291578" algn="l" defTabSz="7775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1pPr>
      <a:lvl2pPr marL="631752" indent="-242981" algn="l" defTabSz="777541" rtl="0" eaLnBrk="1" latinLnBrk="0" hangingPunct="1">
        <a:spcBef>
          <a:spcPct val="20000"/>
        </a:spcBef>
        <a:buFont typeface="Arial" panose="020B0604020202020204" pitchFamily="34" charset="0"/>
        <a:buChar char="–"/>
        <a:defRPr sz="2381" kern="1200">
          <a:solidFill>
            <a:schemeClr val="tx1"/>
          </a:solidFill>
          <a:latin typeface="+mn-lt"/>
          <a:ea typeface="+mn-ea"/>
          <a:cs typeface="+mn-cs"/>
        </a:defRPr>
      </a:lvl2pPr>
      <a:lvl3pPr marL="971926" indent="-194385" algn="l" defTabSz="7775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96" indent="-194385" algn="l" defTabSz="777541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67" indent="-194385" algn="l" defTabSz="777541" rtl="0" eaLnBrk="1" latinLnBrk="0" hangingPunct="1">
        <a:spcBef>
          <a:spcPct val="20000"/>
        </a:spcBef>
        <a:buFont typeface="Arial" panose="020B0604020202020204" pitchFamily="34" charset="0"/>
        <a:buChar char="»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38237" indent="-194385" algn="l" defTabSz="7775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27007" indent="-194385" algn="l" defTabSz="7775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2915777" indent="-194385" algn="l" defTabSz="7775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9" indent="-194385" algn="l" defTabSz="7775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754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70" algn="l" defTabSz="77754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41" algn="l" defTabSz="77754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311" algn="l" defTabSz="77754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81" algn="l" defTabSz="77754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852" algn="l" defTabSz="77754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622" algn="l" defTabSz="77754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93" algn="l" defTabSz="77754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162" algn="l" defTabSz="77754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751933" y="2663651"/>
            <a:ext cx="4968552" cy="220434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sz="4500" b="1" dirty="0">
                <a:solidFill>
                  <a:srgbClr val="0E63AF"/>
                </a:solidFill>
                <a:latin typeface="Myriad Pro" panose="020B0503030403020204" pitchFamily="34" charset="0"/>
              </a:rPr>
              <a:t>РЕГУЛЮВАННЯ РИНКУ МОЛОКА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" y="1457519"/>
            <a:ext cx="4091690" cy="492825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0B6B11-2500-4E33-A17B-4E8B35DCF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2879675"/>
            <a:ext cx="1260000" cy="126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168952-4D9E-463C-A3DB-F8CB25DF51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85" y="6696581"/>
            <a:ext cx="5760732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9514C4-B4AD-46B0-B022-3AAC6846D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4" y="585737"/>
            <a:ext cx="1469564" cy="7472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96A9CE-A31F-4E83-BFCF-90D9377000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85" y="6696581"/>
            <a:ext cx="5760732" cy="107899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6E2C525-26CF-45C0-ABE0-07B7B335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637" y="311391"/>
            <a:ext cx="7761932" cy="1295929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ДОСВІД ЄС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AD73941-3B6F-45AB-9E39-B3005D8AA087}"/>
              </a:ext>
            </a:extLst>
          </p:cNvPr>
          <p:cNvSpPr txBox="1">
            <a:spLocks/>
          </p:cNvSpPr>
          <p:nvPr/>
        </p:nvSpPr>
        <p:spPr>
          <a:xfrm>
            <a:off x="518394" y="1606262"/>
            <a:ext cx="9331175" cy="129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777541" rtl="0" eaLnBrk="1" latinLnBrk="0" hangingPunct="1">
              <a:spcBef>
                <a:spcPct val="0"/>
              </a:spcBef>
              <a:buNone/>
              <a:defRPr sz="374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500" b="1" dirty="0">
                <a:solidFill>
                  <a:srgbClr val="0E63A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РЕГЛАМЕНТ ЄС 1308/2013 </a:t>
            </a:r>
          </a:p>
          <a:p>
            <a:r>
              <a:rPr lang="uk-UA" sz="2500" b="1" dirty="0">
                <a:solidFill>
                  <a:srgbClr val="0E63A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«Про запровадження єдиних правил на ринках з продажу сільськогосподарської продукції»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E980262-7ABD-4977-A025-468BC3B6FD6F}"/>
              </a:ext>
            </a:extLst>
          </p:cNvPr>
          <p:cNvSpPr txBox="1">
            <a:spLocks/>
          </p:cNvSpPr>
          <p:nvPr/>
        </p:nvSpPr>
        <p:spPr>
          <a:xfrm>
            <a:off x="720611" y="5616194"/>
            <a:ext cx="9331175" cy="129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777541" rtl="0" eaLnBrk="1" latinLnBrk="0" hangingPunct="1">
              <a:spcBef>
                <a:spcPct val="0"/>
              </a:spcBef>
              <a:buNone/>
              <a:defRPr sz="374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Україні можливо використати існуючий інструмент регулювання </a:t>
            </a:r>
            <a:r>
              <a:rPr lang="uk-UA" sz="2000" b="1" dirty="0">
                <a:solidFill>
                  <a:srgbClr val="0E63A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«договір с/г контрактації» </a:t>
            </a:r>
            <a:r>
              <a:rPr lang="uk-UA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врегулювання тотожних відносин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21499C4-EEB2-44C5-9C42-7B445D2C22DD}"/>
              </a:ext>
            </a:extLst>
          </p:cNvPr>
          <p:cNvSpPr txBox="1">
            <a:spLocks/>
          </p:cNvSpPr>
          <p:nvPr/>
        </p:nvSpPr>
        <p:spPr>
          <a:xfrm>
            <a:off x="735026" y="2755099"/>
            <a:ext cx="9331175" cy="3132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777541" rtl="0" eaLnBrk="1" latinLnBrk="0" hangingPunct="1">
              <a:spcBef>
                <a:spcPct val="0"/>
              </a:spcBef>
              <a:buNone/>
              <a:defRPr sz="374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uk-UA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Впорядкування відносин між </a:t>
            </a:r>
            <a:r>
              <a:rPr lang="uk-UA" sz="2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закупівельниками</a:t>
            </a:r>
            <a:r>
              <a:rPr lang="uk-UA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/переробниками та виробниками </a:t>
            </a:r>
          </a:p>
          <a:p>
            <a:pPr algn="l">
              <a:lnSpc>
                <a:spcPct val="120000"/>
              </a:lnSpc>
            </a:pPr>
            <a:r>
              <a:rPr lang="uk-UA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із зазначенням таких умов: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uk-UA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Договір/письмова оферта передує поставці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uk-UA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Тверда ціна має бути зафіксована в договорі або наведена формула вирахування ціни молока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uk-UA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Строк договору з положення про розірвання договору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uk-UA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Строк та умови здійснення </a:t>
            </a:r>
            <a:r>
              <a:rPr lang="uk-UA" sz="2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оплат</a:t>
            </a:r>
            <a:endParaRPr lang="uk-UA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uk-UA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Спосіб доставки/збору молока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uk-UA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Правила, що застосовуються у випадках непереробної сили</a:t>
            </a:r>
          </a:p>
        </p:txBody>
      </p:sp>
    </p:spTree>
    <p:extLst>
      <p:ext uri="{BB962C8B-B14F-4D97-AF65-F5344CB8AC3E}">
        <p14:creationId xmlns:p14="http://schemas.microsoft.com/office/powerpoint/2010/main" val="952617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15FD67-1BD5-413B-8DBE-D7BB2D48D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4" y="585737"/>
            <a:ext cx="1469564" cy="7472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2E1394-307F-40DA-BCE8-AF523E195E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85" y="6696581"/>
            <a:ext cx="5760732" cy="107899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0FB5080-D0FE-4FC0-AC5A-718C8D32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637" y="311391"/>
            <a:ext cx="7761932" cy="1295929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НЕДОСТАТНІЙ РІВЕНЬ </a:t>
            </a:r>
            <a:br>
              <a:rPr lang="uk-UA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uk-UA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КООПЕРАЦІЇ НА РИНКУ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DCBD248-5373-494D-82D6-260587C31D8B}"/>
              </a:ext>
            </a:extLst>
          </p:cNvPr>
          <p:cNvSpPr txBox="1">
            <a:spLocks/>
          </p:cNvSpPr>
          <p:nvPr/>
        </p:nvSpPr>
        <p:spPr>
          <a:xfrm>
            <a:off x="518394" y="1606263"/>
            <a:ext cx="9331175" cy="747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777541" rtl="0" eaLnBrk="1" latinLnBrk="0" hangingPunct="1">
              <a:spcBef>
                <a:spcPct val="0"/>
              </a:spcBef>
              <a:buNone/>
              <a:defRPr sz="374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500" b="1" dirty="0">
                <a:solidFill>
                  <a:srgbClr val="0E63A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ЦІЛЬ РЕГУЛЮВАННЯ ДОСЯГАЄТЬСЯ УМОВНО!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4141314-7325-4DFA-9F97-E543BA658076}"/>
              </a:ext>
            </a:extLst>
          </p:cNvPr>
          <p:cNvSpPr txBox="1">
            <a:spLocks/>
          </p:cNvSpPr>
          <p:nvPr/>
        </p:nvSpPr>
        <p:spPr>
          <a:xfrm>
            <a:off x="518394" y="2253171"/>
            <a:ext cx="9331175" cy="74723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777541" rtl="0" eaLnBrk="1" latinLnBrk="0" hangingPunct="1">
              <a:spcBef>
                <a:spcPct val="0"/>
              </a:spcBef>
              <a:buNone/>
              <a:defRPr sz="374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Сільськогосподарські обслуговуючи кооперативи забезпечують лише 0.34% виробництва молочної продукції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A7A40F2-29AF-4419-8FC7-A558D0F78F8C}"/>
              </a:ext>
            </a:extLst>
          </p:cNvPr>
          <p:cNvSpPr txBox="1">
            <a:spLocks/>
          </p:cNvSpPr>
          <p:nvPr/>
        </p:nvSpPr>
        <p:spPr>
          <a:xfrm>
            <a:off x="518394" y="3081789"/>
            <a:ext cx="4665587" cy="102202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777541" rtl="0" eaLnBrk="1" latinLnBrk="0" hangingPunct="1">
              <a:spcBef>
                <a:spcPct val="0"/>
              </a:spcBef>
              <a:buNone/>
              <a:defRPr sz="374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Мета кооперації – задоволення економічних та соціальних потреб членів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95F546D-CC01-40E2-89D7-6D04F0AC3319}"/>
              </a:ext>
            </a:extLst>
          </p:cNvPr>
          <p:cNvSpPr txBox="1">
            <a:spLocks/>
          </p:cNvSpPr>
          <p:nvPr/>
        </p:nvSpPr>
        <p:spPr>
          <a:xfrm>
            <a:off x="518394" y="4177747"/>
            <a:ext cx="4665587" cy="25188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777541" rtl="0" eaLnBrk="1" latinLnBrk="0" hangingPunct="1">
              <a:spcBef>
                <a:spcPct val="0"/>
              </a:spcBef>
              <a:buNone/>
              <a:defRPr sz="374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ПРИЧИНИ</a:t>
            </a:r>
          </a:p>
          <a:p>
            <a:endParaRPr lang="uk-UA" sz="2000" b="1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Суперечливе законодавство</a:t>
            </a:r>
          </a:p>
          <a:p>
            <a:pPr marL="457200" indent="-457200">
              <a:buAutoNum type="arabicPeriod"/>
            </a:pPr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Відсутність чіткої державної політики</a:t>
            </a:r>
          </a:p>
          <a:p>
            <a:pPr marL="457200" indent="-457200">
              <a:buAutoNum type="arabicPeriod"/>
            </a:pPr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Неготовність виробників до об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’</a:t>
            </a:r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єднання</a:t>
            </a:r>
            <a:endParaRPr lang="uk-UA" sz="2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D78552-A253-4DB2-8515-5A31BC32EC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13" y="2808147"/>
            <a:ext cx="4320000" cy="43200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7A952B1-BED5-45E6-9432-A07070DE918F}"/>
              </a:ext>
            </a:extLst>
          </p:cNvPr>
          <p:cNvSpPr txBox="1">
            <a:spLocks/>
          </p:cNvSpPr>
          <p:nvPr/>
        </p:nvSpPr>
        <p:spPr>
          <a:xfrm rot="604092">
            <a:off x="7457262" y="796519"/>
            <a:ext cx="2535949" cy="869115"/>
          </a:xfrm>
          <a:prstGeom prst="rect">
            <a:avLst/>
          </a:prstGeom>
          <a:ln w="69850">
            <a:solidFill>
              <a:srgbClr val="C00000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uk-UA" sz="2400" dirty="0">
                <a:solidFill>
                  <a:srgbClr val="C00000"/>
                </a:solidFill>
              </a:rPr>
              <a:t>ДОСЯГАЄМО УМОВНО!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3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6554A-3903-4CAC-A9B1-23215731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637" y="311391"/>
            <a:ext cx="7761932" cy="1295929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ПИТАННЯ ДО ОБГОВОРЕННЯ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3A519-4CCA-438B-BA65-FF922C647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2" y="1727547"/>
            <a:ext cx="9331167" cy="51315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/>
              <a:t> Як забезпечити облік виробництва і обігу молока?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/>
              <a:t> Реєстрація та ідентифікація тварин домогосподарствами – створення прозорих правил для всіх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/>
              <a:t> Врегулювання відносин між виробниками і переробниками молока – запровадження правових механізмів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/>
              <a:t> Потенціал сільськогосподарської кооперації в Україні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C6EBBC-8DA8-4099-B540-E45ABBA98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4" y="585737"/>
            <a:ext cx="1469564" cy="7472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2FFE0B-E2EF-43F8-9205-7DC7F0E8C6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85" y="6696581"/>
            <a:ext cx="5760732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6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F0B6F0-3038-48CA-BABD-487738341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4" y="585737"/>
            <a:ext cx="1469564" cy="747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972F2C-06E5-4551-8945-B3CBDE220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85" y="6696581"/>
            <a:ext cx="5760732" cy="107899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836F7B42-A027-4E72-8BE6-EF637E027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637" y="311391"/>
            <a:ext cx="7761932" cy="1295929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СВІТОВИЙ РИНОК МОЛОКА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543712-5B97-4E19-A270-3CFB25DB14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" y="288676"/>
            <a:ext cx="10367433" cy="777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0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45BA9D-DCD5-495E-9304-693AE212E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4" y="575419"/>
            <a:ext cx="1469564" cy="7472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D6062B-06E5-429E-BA26-568F10E7E4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85" y="6686263"/>
            <a:ext cx="5760732" cy="107899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33EAED6-4428-4FED-B7B9-EC2E7BD5D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637" y="311391"/>
            <a:ext cx="7761932" cy="1295929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УКРАЇНСЬКИЙ РИНОК МОЛОКА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4F8459-3CA2-4E13-B85F-92F797079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" y="288676"/>
            <a:ext cx="10367433" cy="777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2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D01B71-EBFA-4DE9-9BAD-DCA8371DC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4" y="585737"/>
            <a:ext cx="1469564" cy="7472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936E62-D21A-4D68-A23B-2E66650CC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85" y="6696581"/>
            <a:ext cx="5760732" cy="10789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5DFF39-939D-47DD-86BA-4F50097D60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" y="0"/>
            <a:ext cx="10367433" cy="777557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8BC31B-14C7-4FE5-96E7-A89D8381512C}"/>
              </a:ext>
            </a:extLst>
          </p:cNvPr>
          <p:cNvSpPr txBox="1">
            <a:spLocks/>
          </p:cNvSpPr>
          <p:nvPr/>
        </p:nvSpPr>
        <p:spPr>
          <a:xfrm>
            <a:off x="1151533" y="3311723"/>
            <a:ext cx="3081411" cy="747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777541" rtl="0" eaLnBrk="1" latinLnBrk="0" hangingPunct="1">
              <a:spcBef>
                <a:spcPct val="0"/>
              </a:spcBef>
              <a:buNone/>
              <a:defRPr sz="374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E63A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10.3 млн тонн</a:t>
            </a:r>
            <a:endParaRPr lang="uk-UA" sz="2000" b="1" dirty="0">
              <a:solidFill>
                <a:srgbClr val="0E63AF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5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1645D5-2197-4D11-8AB4-713F43813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4" y="585737"/>
            <a:ext cx="1469564" cy="7472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9ED581-27BF-4B12-92AF-E150424C4D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85" y="6696581"/>
            <a:ext cx="5760732" cy="107899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DBA2556-3E2A-485B-9899-E16450A7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637" y="311391"/>
            <a:ext cx="7761932" cy="1295929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РЕГУЛЮВАННЯ ВИРОБНИЦТВА СИРОГО МОЛОКА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47271D-51C8-4D8C-B431-F948A4ABA9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33" y="1271951"/>
            <a:ext cx="7680000" cy="576000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5055A87-0053-4026-931E-0E06D7D4D3CD}"/>
              </a:ext>
            </a:extLst>
          </p:cNvPr>
          <p:cNvSpPr txBox="1">
            <a:spLocks/>
          </p:cNvSpPr>
          <p:nvPr/>
        </p:nvSpPr>
        <p:spPr>
          <a:xfrm>
            <a:off x="342224" y="2735659"/>
            <a:ext cx="2736304" cy="1152128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777541" rtl="0" eaLnBrk="1" latinLnBrk="0" hangingPunct="1">
              <a:spcBef>
                <a:spcPct val="0"/>
              </a:spcBef>
              <a:buNone/>
              <a:defRPr sz="374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Виробничий потенціал галузі:</a:t>
            </a:r>
          </a:p>
          <a:p>
            <a:pPr algn="l"/>
            <a:endParaRPr lang="uk-UA" sz="3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uk-UA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28% є неактуальними</a:t>
            </a:r>
          </a:p>
          <a:p>
            <a:pPr algn="l"/>
            <a:r>
              <a:rPr lang="uk-UA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9% є незаконними</a:t>
            </a:r>
          </a:p>
        </p:txBody>
      </p:sp>
      <p:pic>
        <p:nvPicPr>
          <p:cNvPr id="3" name="Рисунок 2" descr="Направленный вправо указательный палец, тыльная сторона правой руки ">
            <a:extLst>
              <a:ext uri="{FF2B5EF4-FFF2-40B4-BE49-F238E27FC236}">
                <a16:creationId xmlns:a16="http://schemas.microsoft.com/office/drawing/2014/main" id="{97234F41-C271-471A-85D2-E768EAECF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3176" y="45433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7FE885E-291C-4B4A-BF04-BA41B0948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837" y="2519635"/>
            <a:ext cx="7761932" cy="747236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СУПЕРЕЧЛИВИЙ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635F19-8940-41BF-B16A-8077DAE2D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4" y="585737"/>
            <a:ext cx="1469564" cy="7472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73065C-68D9-4D2E-BDA1-2C5FD9472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85" y="6696581"/>
            <a:ext cx="5760732" cy="107899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72EBCF3-CD81-40B6-8C2B-2FADBFAB1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637" y="311391"/>
            <a:ext cx="7761932" cy="1295929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ОСНОВНИЙ ЗАКОН РИНКУ</a:t>
            </a:r>
            <a:br>
              <a:rPr lang="uk-UA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uk-UA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«ПРО МОЛОКО ТА МОЛОЧНІ ПРОДУКТИ»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C9B476C9-901F-4D73-A7D4-C4304AD650DF}"/>
              </a:ext>
            </a:extLst>
          </p:cNvPr>
          <p:cNvSpPr txBox="1">
            <a:spLocks/>
          </p:cNvSpPr>
          <p:nvPr/>
        </p:nvSpPr>
        <p:spPr>
          <a:xfrm>
            <a:off x="2097010" y="3532291"/>
            <a:ext cx="7761932" cy="747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1578" indent="-291578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752" indent="-242981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926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696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946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823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700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577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4549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/>
              <a:t>КОЛІЗІЙНІ НОРМИ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D393083E-F1DA-4A6F-B0B0-312038C0F904}"/>
              </a:ext>
            </a:extLst>
          </p:cNvPr>
          <p:cNvSpPr txBox="1">
            <a:spLocks/>
          </p:cNvSpPr>
          <p:nvPr/>
        </p:nvSpPr>
        <p:spPr>
          <a:xfrm>
            <a:off x="2114837" y="4544948"/>
            <a:ext cx="7761932" cy="747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1578" indent="-291578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752" indent="-242981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926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696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946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823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700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577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4549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/>
              <a:t>80% НОРМ ЗАКОНУ МАЮТЬ ДЕФЕКТИ</a:t>
            </a:r>
          </a:p>
        </p:txBody>
      </p:sp>
      <p:sp>
        <p:nvSpPr>
          <p:cNvPr id="9" name="Знак умножения 8">
            <a:extLst>
              <a:ext uri="{FF2B5EF4-FFF2-40B4-BE49-F238E27FC236}">
                <a16:creationId xmlns:a16="http://schemas.microsoft.com/office/drawing/2014/main" id="{F9696DEA-CB88-4F25-8CA9-8A594F344A5A}"/>
              </a:ext>
            </a:extLst>
          </p:cNvPr>
          <p:cNvSpPr/>
          <p:nvPr/>
        </p:nvSpPr>
        <p:spPr>
          <a:xfrm>
            <a:off x="1253176" y="231473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Знак умножения 9">
            <a:extLst>
              <a:ext uri="{FF2B5EF4-FFF2-40B4-BE49-F238E27FC236}">
                <a16:creationId xmlns:a16="http://schemas.microsoft.com/office/drawing/2014/main" id="{9F0FF905-959E-4F73-A866-D28DE9175FF9}"/>
              </a:ext>
            </a:extLst>
          </p:cNvPr>
          <p:cNvSpPr/>
          <p:nvPr/>
        </p:nvSpPr>
        <p:spPr>
          <a:xfrm>
            <a:off x="1253176" y="330971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Знак умножения 10">
            <a:extLst>
              <a:ext uri="{FF2B5EF4-FFF2-40B4-BE49-F238E27FC236}">
                <a16:creationId xmlns:a16="http://schemas.microsoft.com/office/drawing/2014/main" id="{DFC8D787-FE38-4D3F-8C6D-B7DBBE37527E}"/>
              </a:ext>
            </a:extLst>
          </p:cNvPr>
          <p:cNvSpPr/>
          <p:nvPr/>
        </p:nvSpPr>
        <p:spPr>
          <a:xfrm>
            <a:off x="1253176" y="4312491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239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A45F34-6DA2-4B7E-970E-FCBF6172B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4" y="585737"/>
            <a:ext cx="1469564" cy="7472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BA09A5-8036-4F9B-929A-8EADEAC3B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85" y="6696581"/>
            <a:ext cx="5760732" cy="1078994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7B343B6E-CF78-4CC1-8D3F-B82254DE4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837" y="2519635"/>
            <a:ext cx="7761932" cy="747236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НЕЗРОЗУМІЛІ ПРАВИЛА ІДЕНТИФІКАЦІЇ ТВАРИН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0A1678-FAE2-44AD-A772-9E15B288D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4" y="585737"/>
            <a:ext cx="1469564" cy="747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76D4A8-4F2E-4E2B-B7FA-C516E9E69C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85" y="6696581"/>
            <a:ext cx="5760732" cy="107899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E4F7E32-FC89-46A6-A4FF-770C6C75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637" y="311391"/>
            <a:ext cx="7761932" cy="1295929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ОСНОВНІ ПРОБЛЕМИ РИНКУ ЗА РЕЗУЛЬТАТАМИ АНАЛІЗУ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F60000B1-BD3C-4861-BF44-F4AC0A92B509}"/>
              </a:ext>
            </a:extLst>
          </p:cNvPr>
          <p:cNvSpPr txBox="1">
            <a:spLocks/>
          </p:cNvSpPr>
          <p:nvPr/>
        </p:nvSpPr>
        <p:spPr>
          <a:xfrm>
            <a:off x="2097010" y="3532291"/>
            <a:ext cx="7761932" cy="747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1578" indent="-291578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752" indent="-242981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926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696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946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823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700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577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4549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/>
              <a:t>«СІРА ЗОНА» НА РИНКУ МОЛОКА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4C3476E-FC52-45AE-901E-89F54C091F3D}"/>
              </a:ext>
            </a:extLst>
          </p:cNvPr>
          <p:cNvSpPr txBox="1">
            <a:spLocks/>
          </p:cNvSpPr>
          <p:nvPr/>
        </p:nvSpPr>
        <p:spPr>
          <a:xfrm>
            <a:off x="2114837" y="4508704"/>
            <a:ext cx="7761932" cy="747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1578" indent="-291578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752" indent="-242981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926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696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946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823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700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577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4549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/>
              <a:t>НЕДОСТАТНІЙ РІВЕНЬ КООПЕРАЦІЇ НА РИНКУ 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B8F5DCB6-8B46-4664-95B5-E2013AEC9464}"/>
              </a:ext>
            </a:extLst>
          </p:cNvPr>
          <p:cNvSpPr txBox="1">
            <a:spLocks/>
          </p:cNvSpPr>
          <p:nvPr/>
        </p:nvSpPr>
        <p:spPr>
          <a:xfrm>
            <a:off x="2114837" y="5447151"/>
            <a:ext cx="7761932" cy="747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1578" indent="-291578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752" indent="-242981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926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696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946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823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700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577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4549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/>
              <a:t>ЯКІСТЬ ТА БЕЗПЕЧНІСТЬ МОЛОКА</a:t>
            </a:r>
          </a:p>
        </p:txBody>
      </p:sp>
      <p:sp>
        <p:nvSpPr>
          <p:cNvPr id="16" name="Стрелка: шеврон 15">
            <a:extLst>
              <a:ext uri="{FF2B5EF4-FFF2-40B4-BE49-F238E27FC236}">
                <a16:creationId xmlns:a16="http://schemas.microsoft.com/office/drawing/2014/main" id="{2A92E27C-0883-44E9-9365-C901A060FE3D}"/>
              </a:ext>
            </a:extLst>
          </p:cNvPr>
          <p:cNvSpPr/>
          <p:nvPr/>
        </p:nvSpPr>
        <p:spPr>
          <a:xfrm>
            <a:off x="1519081" y="2523679"/>
            <a:ext cx="484632" cy="484632"/>
          </a:xfrm>
          <a:prstGeom prst="chevron">
            <a:avLst/>
          </a:prstGeom>
          <a:solidFill>
            <a:srgbClr val="0E63AF"/>
          </a:solidFill>
          <a:ln>
            <a:solidFill>
              <a:srgbClr val="0E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7" name="Стрелка: шеврон 16">
            <a:extLst>
              <a:ext uri="{FF2B5EF4-FFF2-40B4-BE49-F238E27FC236}">
                <a16:creationId xmlns:a16="http://schemas.microsoft.com/office/drawing/2014/main" id="{604EBE73-EBD0-49FB-8950-CAB4F9B59E4C}"/>
              </a:ext>
            </a:extLst>
          </p:cNvPr>
          <p:cNvSpPr/>
          <p:nvPr/>
        </p:nvSpPr>
        <p:spPr>
          <a:xfrm>
            <a:off x="1519081" y="3556397"/>
            <a:ext cx="484632" cy="449893"/>
          </a:xfrm>
          <a:prstGeom prst="chevron">
            <a:avLst/>
          </a:prstGeom>
          <a:solidFill>
            <a:srgbClr val="0E63AF"/>
          </a:solidFill>
          <a:ln>
            <a:solidFill>
              <a:srgbClr val="0E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8" name="Стрелка: шеврон 17">
            <a:extLst>
              <a:ext uri="{FF2B5EF4-FFF2-40B4-BE49-F238E27FC236}">
                <a16:creationId xmlns:a16="http://schemas.microsoft.com/office/drawing/2014/main" id="{C571583C-0325-4B7E-ACC4-EA0AD42055ED}"/>
              </a:ext>
            </a:extLst>
          </p:cNvPr>
          <p:cNvSpPr/>
          <p:nvPr/>
        </p:nvSpPr>
        <p:spPr>
          <a:xfrm>
            <a:off x="1526106" y="4508704"/>
            <a:ext cx="484632" cy="449893"/>
          </a:xfrm>
          <a:prstGeom prst="chevron">
            <a:avLst/>
          </a:prstGeom>
          <a:solidFill>
            <a:srgbClr val="0E63AF"/>
          </a:solidFill>
          <a:ln>
            <a:solidFill>
              <a:srgbClr val="0E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9" name="Стрелка: шеврон 18">
            <a:extLst>
              <a:ext uri="{FF2B5EF4-FFF2-40B4-BE49-F238E27FC236}">
                <a16:creationId xmlns:a16="http://schemas.microsoft.com/office/drawing/2014/main" id="{0C10AB0C-6360-49C0-B89C-668CB2AFD9EB}"/>
              </a:ext>
            </a:extLst>
          </p:cNvPr>
          <p:cNvSpPr/>
          <p:nvPr/>
        </p:nvSpPr>
        <p:spPr>
          <a:xfrm>
            <a:off x="1519081" y="5461011"/>
            <a:ext cx="484632" cy="449893"/>
          </a:xfrm>
          <a:prstGeom prst="chevron">
            <a:avLst/>
          </a:prstGeom>
          <a:solidFill>
            <a:srgbClr val="0E63AF"/>
          </a:solidFill>
          <a:ln>
            <a:solidFill>
              <a:srgbClr val="0E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0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892C31-53C5-434A-8EA6-1873228D5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4" y="585737"/>
            <a:ext cx="1469564" cy="7472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3C5DB8-941C-471D-A900-1DBA9C338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85" y="6696581"/>
            <a:ext cx="5760732" cy="107899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6A90604-FAC1-4FFE-9D92-14C8D405D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637" y="311391"/>
            <a:ext cx="7761932" cy="1295929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НЕЗРОЗУМІЛІ ПРАВИЛА ІДЕНТИФІКАЦІЇ ТА РЕЄСТРАЦІЇ ТВАРИН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57C7C9D-4E66-46B2-B9FA-234D9E041C39}"/>
              </a:ext>
            </a:extLst>
          </p:cNvPr>
          <p:cNvSpPr txBox="1">
            <a:spLocks/>
          </p:cNvSpPr>
          <p:nvPr/>
        </p:nvSpPr>
        <p:spPr>
          <a:xfrm>
            <a:off x="518394" y="1511523"/>
            <a:ext cx="9331175" cy="747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777541" rtl="0" eaLnBrk="1" latinLnBrk="0" hangingPunct="1">
              <a:spcBef>
                <a:spcPct val="0"/>
              </a:spcBef>
              <a:buNone/>
              <a:defRPr sz="374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uk-UA" sz="3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8755E92-8FC0-4CF9-AF82-4EF5C3A2F9E6}"/>
              </a:ext>
            </a:extLst>
          </p:cNvPr>
          <p:cNvSpPr txBox="1">
            <a:spLocks/>
          </p:cNvSpPr>
          <p:nvPr/>
        </p:nvSpPr>
        <p:spPr>
          <a:xfrm>
            <a:off x="518394" y="1259610"/>
            <a:ext cx="9331175" cy="129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777541" rtl="0" eaLnBrk="1" latinLnBrk="0" hangingPunct="1">
              <a:spcBef>
                <a:spcPct val="0"/>
              </a:spcBef>
              <a:buNone/>
              <a:defRPr sz="374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500" b="1" dirty="0">
                <a:solidFill>
                  <a:srgbClr val="0E63A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ЦІЛЬ РЕГУЛЮВАННЯ ДОСЯГАЄТЬСЯ УМОВНО!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037B95F-7A37-4283-9B09-AAB8186667AE}"/>
              </a:ext>
            </a:extLst>
          </p:cNvPr>
          <p:cNvSpPr txBox="1">
            <a:spLocks/>
          </p:cNvSpPr>
          <p:nvPr/>
        </p:nvSpPr>
        <p:spPr>
          <a:xfrm>
            <a:off x="5327997" y="2181922"/>
            <a:ext cx="4548772" cy="452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91578" indent="-291578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752" indent="-242981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926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696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946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823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700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577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4549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Ф</a:t>
            </a:r>
            <a:r>
              <a:rPr lang="uk-UA" b="1" dirty="0">
                <a:solidFill>
                  <a:srgbClr val="C00000"/>
                </a:solidFill>
              </a:rPr>
              <a:t>АКТИЧНО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3073DF5A-8653-49DC-A8E6-0B07551CE8EF}"/>
              </a:ext>
            </a:extLst>
          </p:cNvPr>
          <p:cNvSpPr txBox="1">
            <a:spLocks/>
          </p:cNvSpPr>
          <p:nvPr/>
        </p:nvSpPr>
        <p:spPr>
          <a:xfrm>
            <a:off x="5327997" y="2298068"/>
            <a:ext cx="4548772" cy="3854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91578" indent="-291578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752" indent="-242981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926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696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946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823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700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577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4549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ru-RU" sz="1600" dirty="0"/>
          </a:p>
          <a:p>
            <a:pPr>
              <a:buFontTx/>
              <a:buChar char="-"/>
            </a:pPr>
            <a:endParaRPr lang="ru-RU" sz="1600" dirty="0"/>
          </a:p>
          <a:p>
            <a:pPr>
              <a:buFontTx/>
              <a:buChar char="-"/>
            </a:pPr>
            <a:endParaRPr lang="ru-RU" sz="1600" dirty="0"/>
          </a:p>
          <a:p>
            <a:pPr>
              <a:buFontTx/>
              <a:buChar char="-"/>
            </a:pPr>
            <a:r>
              <a:rPr lang="ru-RU" sz="1600" dirty="0"/>
              <a:t>Процедура </a:t>
            </a:r>
            <a:r>
              <a:rPr lang="uk-UA" sz="1600" dirty="0"/>
              <a:t>ідентифікації та реєстрації працює, однак є складною та заплутаною</a:t>
            </a:r>
          </a:p>
          <a:p>
            <a:pPr>
              <a:buFontTx/>
              <a:buChar char="-"/>
            </a:pPr>
            <a:endParaRPr lang="uk-UA" sz="1600" dirty="0"/>
          </a:p>
          <a:p>
            <a:pPr>
              <a:buFontTx/>
              <a:buChar char="-"/>
            </a:pPr>
            <a:r>
              <a:rPr lang="uk-UA" sz="1600" dirty="0"/>
              <a:t>Відсутні умови щодо платності/безоплатності та калькуляції вартості послуг</a:t>
            </a:r>
          </a:p>
          <a:p>
            <a:pPr>
              <a:buFontTx/>
              <a:buChar char="-"/>
            </a:pPr>
            <a:endParaRPr lang="uk-UA" sz="1600" dirty="0"/>
          </a:p>
          <a:p>
            <a:pPr>
              <a:buFontTx/>
              <a:buChar char="-"/>
            </a:pPr>
            <a:r>
              <a:rPr lang="uk-UA" sz="1600" dirty="0"/>
              <a:t>Без отримання ветеринарної картки одержання паспорту неможливе</a:t>
            </a:r>
          </a:p>
          <a:p>
            <a:pPr>
              <a:buFontTx/>
              <a:buChar char="-"/>
            </a:pPr>
            <a:endParaRPr lang="uk-UA" sz="1600" dirty="0"/>
          </a:p>
          <a:p>
            <a:pPr>
              <a:buFontTx/>
              <a:buChar char="-"/>
            </a:pPr>
            <a:r>
              <a:rPr lang="uk-UA" sz="1600" dirty="0"/>
              <a:t>Без внесення змін до ЦК, паспорт є сумнівним документом для підтвердження права власності на тварин</a:t>
            </a:r>
            <a:endParaRPr lang="ru-RU" sz="1600" dirty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45C9731A-C7A6-4B4D-AFC5-77C59B8BD2A1}"/>
              </a:ext>
            </a:extLst>
          </p:cNvPr>
          <p:cNvSpPr txBox="1">
            <a:spLocks/>
          </p:cNvSpPr>
          <p:nvPr/>
        </p:nvSpPr>
        <p:spPr>
          <a:xfrm>
            <a:off x="524908" y="2181922"/>
            <a:ext cx="4548772" cy="452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91578" indent="-291578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752" indent="-242981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926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696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946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823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700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5777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4549" indent="-194385" algn="l" defTabSz="7775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>
                <a:solidFill>
                  <a:srgbClr val="FFC000"/>
                </a:solidFill>
              </a:rPr>
              <a:t>ЗА ЗАКОНОМ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0BBAFDD-3228-4629-833D-DB20F3512C6C}"/>
              </a:ext>
            </a:extLst>
          </p:cNvPr>
          <p:cNvSpPr txBox="1">
            <a:spLocks/>
          </p:cNvSpPr>
          <p:nvPr/>
        </p:nvSpPr>
        <p:spPr>
          <a:xfrm rot="604092">
            <a:off x="7658826" y="927435"/>
            <a:ext cx="2535949" cy="869115"/>
          </a:xfrm>
          <a:prstGeom prst="rect">
            <a:avLst/>
          </a:prstGeom>
          <a:ln w="69850">
            <a:solidFill>
              <a:srgbClr val="C00000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uk-UA" sz="2400" dirty="0">
                <a:solidFill>
                  <a:srgbClr val="C00000"/>
                </a:solidFill>
              </a:rPr>
              <a:t>ДОСЯГАЄМО УМОВНО!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2B43EAE-0248-49F2-B674-C1C6682688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1440275"/>
            <a:ext cx="9360000" cy="70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7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43BC90-F16D-4D55-8E68-8B6BC7D90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4" y="585737"/>
            <a:ext cx="1469564" cy="7472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65664E-65EB-4426-B289-C4814155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85" y="6696581"/>
            <a:ext cx="5760732" cy="107899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FBA5CCC-89FB-4235-87A4-6BAD3667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637" y="311391"/>
            <a:ext cx="7761932" cy="1295929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«СІРА ЗОНА»</a:t>
            </a:r>
            <a:br>
              <a:rPr lang="uk-UA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uk-UA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ЯКІСТЬ ТА БЕЗПЕЧНІСТЬ МОЛОКА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41DB1B1-BA86-4989-A416-018852EFAB03}"/>
              </a:ext>
            </a:extLst>
          </p:cNvPr>
          <p:cNvSpPr txBox="1">
            <a:spLocks/>
          </p:cNvSpPr>
          <p:nvPr/>
        </p:nvSpPr>
        <p:spPr>
          <a:xfrm>
            <a:off x="543014" y="1389398"/>
            <a:ext cx="9331175" cy="747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777541" rtl="0" eaLnBrk="1" latinLnBrk="0" hangingPunct="1">
              <a:spcBef>
                <a:spcPct val="0"/>
              </a:spcBef>
              <a:buNone/>
              <a:defRPr sz="374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500" b="1" dirty="0">
                <a:solidFill>
                  <a:srgbClr val="0E63A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ЦІЛЬ РЕГУЛЮВАННЯ ДОСЯГАЄТЬСЯ УМОВНО!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3E616BD-73FC-439E-8DE7-3131D8D50BE2}"/>
              </a:ext>
            </a:extLst>
          </p:cNvPr>
          <p:cNvSpPr txBox="1">
            <a:spLocks/>
          </p:cNvSpPr>
          <p:nvPr/>
        </p:nvSpPr>
        <p:spPr>
          <a:xfrm rot="604092">
            <a:off x="7775571" y="214358"/>
            <a:ext cx="2535949" cy="869115"/>
          </a:xfrm>
          <a:prstGeom prst="rect">
            <a:avLst/>
          </a:prstGeom>
          <a:ln w="69850">
            <a:solidFill>
              <a:srgbClr val="C00000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uk-UA" sz="2400" dirty="0">
                <a:solidFill>
                  <a:srgbClr val="C00000"/>
                </a:solidFill>
              </a:rPr>
              <a:t>ДОСЯГАЄМО УМОВНО!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429F30-2ED6-4293-9F5D-17B6D11F58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53" y="1440195"/>
            <a:ext cx="816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280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</TotalTime>
  <Words>316</Words>
  <Application>Microsoft Office PowerPoint</Application>
  <PresentationFormat>Произвольный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Myriad Pro</vt:lpstr>
      <vt:lpstr>Verdana</vt:lpstr>
      <vt:lpstr>Wingdings</vt:lpstr>
      <vt:lpstr>Тема Office</vt:lpstr>
      <vt:lpstr>Презентация PowerPoint</vt:lpstr>
      <vt:lpstr>СВІТОВИЙ РИНОК МОЛОКА</vt:lpstr>
      <vt:lpstr>УКРАЇНСЬКИЙ РИНОК МОЛОКА</vt:lpstr>
      <vt:lpstr>Презентация PowerPoint</vt:lpstr>
      <vt:lpstr>РЕГУЛЮВАННЯ ВИРОБНИЦТВА СИРОГО МОЛОКА</vt:lpstr>
      <vt:lpstr>ОСНОВНИЙ ЗАКОН РИНКУ «ПРО МОЛОКО ТА МОЛОЧНІ ПРОДУКТИ»</vt:lpstr>
      <vt:lpstr>ОСНОВНІ ПРОБЛЕМИ РИНКУ ЗА РЕЗУЛЬТАТАМИ АНАЛІЗУ</vt:lpstr>
      <vt:lpstr>НЕЗРОЗУМІЛІ ПРАВИЛА ІДЕНТИФІКАЦІЇ ТА РЕЄСТРАЦІЇ ТВАРИН</vt:lpstr>
      <vt:lpstr>«СІРА ЗОНА» ЯКІСТЬ ТА БЕЗПЕЧНІСТЬ МОЛОКА</vt:lpstr>
      <vt:lpstr>ДОСВІД ЄС</vt:lpstr>
      <vt:lpstr>НЕДОСТАТНІЙ РІВЕНЬ  КООПЕРАЦІЇ НА РИНКУ</vt:lpstr>
      <vt:lpstr>ПИТАННЯ ДО ОБГОВОРЕННЯ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Vitalik</dc:creator>
  <cp:lastModifiedBy>Vitalii Bezgin</cp:lastModifiedBy>
  <cp:revision>65</cp:revision>
  <dcterms:created xsi:type="dcterms:W3CDTF">2017-01-05T11:28:50Z</dcterms:created>
  <dcterms:modified xsi:type="dcterms:W3CDTF">2018-09-24T14:28:06Z</dcterms:modified>
</cp:coreProperties>
</file>