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316" r:id="rId3"/>
    <p:sldId id="327" r:id="rId4"/>
    <p:sldId id="330" r:id="rId5"/>
    <p:sldId id="331" r:id="rId6"/>
    <p:sldId id="295" r:id="rId7"/>
    <p:sldId id="257" r:id="rId8"/>
    <p:sldId id="321" r:id="rId9"/>
    <p:sldId id="319" r:id="rId10"/>
    <p:sldId id="320" r:id="rId11"/>
    <p:sldId id="328" r:id="rId12"/>
    <p:sldId id="332" r:id="rId13"/>
    <p:sldId id="333" r:id="rId14"/>
    <p:sldId id="285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34EA2"/>
    <a:srgbClr val="4F81BD"/>
    <a:srgbClr val="C0504D"/>
    <a:srgbClr val="0E63AF"/>
    <a:srgbClr val="FFC000"/>
    <a:srgbClr val="1475BA"/>
    <a:srgbClr val="000000"/>
    <a:srgbClr val="FBCF0F"/>
    <a:srgbClr val="27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67" autoAdjust="0"/>
  </p:normalViewPr>
  <p:slideViewPr>
    <p:cSldViewPr snapToGrid="0">
      <p:cViewPr varScale="1">
        <p:scale>
          <a:sx n="61" d="100"/>
          <a:sy n="61" d="100"/>
        </p:scale>
        <p:origin x="68" y="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93956-64BD-4E89-9818-B0EC37D008F3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3A5B-39D6-4BFE-B974-3809E18B08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57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44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9040" y="1399032"/>
            <a:ext cx="6563359" cy="1545336"/>
          </a:xfrm>
        </p:spPr>
        <p:txBody>
          <a:bodyPr/>
          <a:lstStyle>
            <a:lvl1pPr algn="r"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5"/>
            <a:ext cx="5019040" cy="5667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D4652F-A71A-413D-9CE9-B2CAC237E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204"/>
            <a:ext cx="5760732" cy="1078994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2D68A1AE-99BF-477D-BB40-71A9AD1B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039" y="3102634"/>
            <a:ext cx="6563359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137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90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9989" y="1052737"/>
            <a:ext cx="5277611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33"/>
            <a:ext cx="62738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440" y="274638"/>
            <a:ext cx="9458960" cy="1143000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err="1"/>
              <a:t>Образец</a:t>
            </a:r>
            <a:r>
              <a:rPr lang="uk-UA" noProof="0" dirty="0"/>
              <a:t>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/>
              <a:t>Образец текста</a:t>
            </a:r>
          </a:p>
          <a:p>
            <a:pPr lvl="1"/>
            <a:r>
              <a:rPr lang="uk-UA" noProof="0"/>
              <a:t>Второй уровень</a:t>
            </a:r>
          </a:p>
          <a:p>
            <a:pPr lvl="2"/>
            <a:r>
              <a:rPr lang="uk-UA" noProof="0"/>
              <a:t>Третий уровень</a:t>
            </a:r>
          </a:p>
          <a:p>
            <a:pPr lvl="3"/>
            <a:r>
              <a:rPr lang="uk-UA" noProof="0"/>
              <a:t>Четвертый уровень</a:t>
            </a:r>
          </a:p>
          <a:p>
            <a:pPr lvl="4"/>
            <a:r>
              <a:rPr lang="uk-UA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150004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4958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3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05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2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3FF3545D-41BC-45C5-9B28-CFD963E377EA}"/>
              </a:ext>
            </a:extLst>
          </p:cNvPr>
          <p:cNvSpPr txBox="1"/>
          <p:nvPr/>
        </p:nvSpPr>
        <p:spPr>
          <a:xfrm>
            <a:off x="3571875" y="4237106"/>
            <a:ext cx="8133256" cy="184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9725" algn="r">
              <a:spcBef>
                <a:spcPts val="105"/>
              </a:spcBef>
            </a:pPr>
            <a:r>
              <a:rPr lang="uk-UA" sz="2800" b="1" i="1" cap="small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 будівництво  на територіях спадщини</a:t>
            </a:r>
          </a:p>
          <a:p>
            <a:pPr marL="12700" marR="5080" indent="339725" algn="r">
              <a:spcBef>
                <a:spcPts val="105"/>
              </a:spcBef>
            </a:pPr>
            <a:endParaRPr lang="uk-UA" sz="2400" b="1" i="1" cap="small" spc="-1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339725" algn="r">
              <a:spcBef>
                <a:spcPts val="105"/>
              </a:spcBef>
            </a:pPr>
            <a:r>
              <a:rPr lang="uk-UA" sz="2400" b="1" cap="small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Ірина </a:t>
            </a:r>
            <a:r>
              <a:rPr lang="uk-UA" sz="2400" b="1" cap="small" spc="-1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Бардасова</a:t>
            </a:r>
            <a:endParaRPr lang="uk-UA" sz="2400" b="1" cap="small" spc="-1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339725" algn="r">
              <a:spcBef>
                <a:spcPts val="105"/>
              </a:spcBef>
            </a:pPr>
            <a:r>
              <a:rPr lang="uk-UA" sz="2000" cap="small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експерт сектору «Будівництво» </a:t>
            </a:r>
          </a:p>
          <a:p>
            <a:pPr marL="12700" marR="5080" indent="339725" algn="r">
              <a:spcBef>
                <a:spcPts val="105"/>
              </a:spcBef>
            </a:pPr>
            <a:r>
              <a:rPr lang="uk-UA" sz="2000" cap="small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Офісу ефективного регулювання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E86FD3A-3BF7-4D52-BFD4-6EFA6F8F47EE}"/>
              </a:ext>
            </a:extLst>
          </p:cNvPr>
          <p:cNvSpPr txBox="1">
            <a:spLocks/>
          </p:cNvSpPr>
          <p:nvPr/>
        </p:nvSpPr>
        <p:spPr>
          <a:xfrm>
            <a:off x="3284678" y="2376744"/>
            <a:ext cx="8638657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uk-UA" sz="32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СТВОРЕННЯ МАЙБУТНЬОГО</a:t>
            </a:r>
          </a:p>
          <a:p>
            <a:pPr marL="12700" algn="r">
              <a:spcBef>
                <a:spcPts val="100"/>
              </a:spcBef>
            </a:pPr>
            <a:r>
              <a:rPr lang="uk-UA" sz="32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БЕЗ ЗНИЩЕННЯ МИНУЛОГО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426FAD-4CC5-4BDF-AC14-11EF7E0C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539" y="2376743"/>
            <a:ext cx="1818184" cy="1186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B1CA15-FA92-4DD2-A5FB-CE51274C0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6" y="1760769"/>
            <a:ext cx="1112266" cy="11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F394C-8834-4883-872B-1CBE35F9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43" y="1990725"/>
            <a:ext cx="3633787" cy="3633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sz="2800" dirty="0"/>
              <a:t>Колізія містобудівного та </a:t>
            </a:r>
            <a:r>
              <a:rPr lang="uk-UA" sz="2800" dirty="0" err="1"/>
              <a:t>пам’яткоохоронного</a:t>
            </a:r>
            <a:r>
              <a:rPr lang="uk-UA" sz="2800" dirty="0"/>
              <a:t> законодавства </a:t>
            </a:r>
            <a:endParaRPr lang="uk-UA" sz="3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33A8DE-3AA1-406D-8424-1F1FD8F2F6CB}"/>
              </a:ext>
            </a:extLst>
          </p:cNvPr>
          <p:cNvSpPr/>
          <p:nvPr/>
        </p:nvSpPr>
        <p:spPr>
          <a:xfrm>
            <a:off x="1232100" y="1487144"/>
            <a:ext cx="3042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Закон «Про регулювання </a:t>
            </a:r>
            <a:br>
              <a:rPr lang="en-US" sz="2000" b="1" dirty="0">
                <a:solidFill>
                  <a:srgbClr val="1F497D"/>
                </a:solidFill>
              </a:rPr>
            </a:br>
            <a:r>
              <a:rPr lang="uk-UA" sz="2000" b="1" dirty="0">
                <a:solidFill>
                  <a:srgbClr val="1F497D"/>
                </a:solidFill>
              </a:rPr>
              <a:t>містобудівної діяльності»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D88500-9585-4A54-BC9B-6389A72B48B4}"/>
              </a:ext>
            </a:extLst>
          </p:cNvPr>
          <p:cNvSpPr/>
          <p:nvPr/>
        </p:nvSpPr>
        <p:spPr>
          <a:xfrm>
            <a:off x="1213480" y="4294442"/>
            <a:ext cx="3000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Закон «Про архітектурну </a:t>
            </a:r>
          </a:p>
          <a:p>
            <a:r>
              <a:rPr lang="uk-UA" sz="2000" b="1" dirty="0">
                <a:solidFill>
                  <a:srgbClr val="1F497D"/>
                </a:solidFill>
              </a:rPr>
              <a:t>діяльність»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2A90E8-3D42-45ED-8CED-C309AEA2C5B0}"/>
              </a:ext>
            </a:extLst>
          </p:cNvPr>
          <p:cNvSpPr/>
          <p:nvPr/>
        </p:nvSpPr>
        <p:spPr>
          <a:xfrm>
            <a:off x="428902" y="2274492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не 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F871BD7-4F15-4B57-AA2B-0A0708F97FE4}"/>
              </a:ext>
            </a:extLst>
          </p:cNvPr>
          <p:cNvCxnSpPr>
            <a:cxnSpLocks/>
          </p:cNvCxnSpPr>
          <p:nvPr/>
        </p:nvCxnSpPr>
        <p:spPr>
          <a:xfrm>
            <a:off x="830317" y="3720659"/>
            <a:ext cx="32687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E15C90-538D-4473-8476-FF73D7790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404648" y="1463059"/>
            <a:ext cx="851338" cy="7078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E42981-4CAC-4469-9E59-8E9D2EE4A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404648" y="4259557"/>
            <a:ext cx="851338" cy="7078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5DFFCE9-29F0-4DD4-8AD2-B7EFA0DC2F2E}"/>
              </a:ext>
            </a:extLst>
          </p:cNvPr>
          <p:cNvSpPr/>
          <p:nvPr/>
        </p:nvSpPr>
        <p:spPr>
          <a:xfrm>
            <a:off x="428902" y="5129058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не 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89354A-8022-49D3-8E5C-DC22912750F0}"/>
              </a:ext>
            </a:extLst>
          </p:cNvPr>
          <p:cNvSpPr/>
          <p:nvPr/>
        </p:nvSpPr>
        <p:spPr>
          <a:xfrm>
            <a:off x="8335199" y="1408318"/>
            <a:ext cx="389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Конвенція </a:t>
            </a:r>
            <a:r>
              <a:rPr lang="ru-RU" sz="2000" b="1" dirty="0">
                <a:solidFill>
                  <a:srgbClr val="1F497D"/>
                </a:solidFill>
              </a:rPr>
              <a:t>про </a:t>
            </a:r>
            <a:r>
              <a:rPr lang="ru-RU" sz="2000" b="1" dirty="0" err="1">
                <a:solidFill>
                  <a:srgbClr val="1F497D"/>
                </a:solidFill>
              </a:rPr>
              <a:t>охорону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</a:p>
          <a:p>
            <a:r>
              <a:rPr lang="ru-RU" sz="2000" b="1" dirty="0" err="1">
                <a:solidFill>
                  <a:srgbClr val="1F497D"/>
                </a:solidFill>
              </a:rPr>
              <a:t>архітектурної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  <a:r>
              <a:rPr lang="ru-RU" sz="2000" b="1" dirty="0" err="1">
                <a:solidFill>
                  <a:srgbClr val="1F497D"/>
                </a:solidFill>
              </a:rPr>
              <a:t>спадщини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  <a:r>
              <a:rPr lang="ru-RU" sz="2000" b="1" dirty="0" err="1">
                <a:solidFill>
                  <a:srgbClr val="1F497D"/>
                </a:solidFill>
              </a:rPr>
              <a:t>Європи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17E9DF2-C92D-43D9-B27A-7277926DA564}"/>
              </a:ext>
            </a:extLst>
          </p:cNvPr>
          <p:cNvSpPr/>
          <p:nvPr/>
        </p:nvSpPr>
        <p:spPr>
          <a:xfrm>
            <a:off x="7856466" y="2195666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8280644-EF98-4307-8D88-0FFD1D6E35D5}"/>
              </a:ext>
            </a:extLst>
          </p:cNvPr>
          <p:cNvCxnSpPr>
            <a:cxnSpLocks/>
          </p:cNvCxnSpPr>
          <p:nvPr/>
        </p:nvCxnSpPr>
        <p:spPr>
          <a:xfrm>
            <a:off x="8287377" y="3641833"/>
            <a:ext cx="32687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33CF5CE-D3C8-4623-AC4C-E36829BF8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7832212" y="4182750"/>
            <a:ext cx="851338" cy="70788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54A7E3-3EDB-48B3-9A62-50D9FB56494E}"/>
              </a:ext>
            </a:extLst>
          </p:cNvPr>
          <p:cNvSpPr/>
          <p:nvPr/>
        </p:nvSpPr>
        <p:spPr>
          <a:xfrm>
            <a:off x="7856466" y="5050232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D70F62-6CCC-4806-AA1A-E1C7638B1C03}"/>
              </a:ext>
            </a:extLst>
          </p:cNvPr>
          <p:cNvSpPr/>
          <p:nvPr/>
        </p:nvSpPr>
        <p:spPr>
          <a:xfrm>
            <a:off x="8670540" y="4182750"/>
            <a:ext cx="2717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Закон «Про охорону </a:t>
            </a:r>
          </a:p>
          <a:p>
            <a:r>
              <a:rPr lang="uk-UA" sz="2000" b="1" dirty="0">
                <a:solidFill>
                  <a:srgbClr val="1F497D"/>
                </a:solidFill>
              </a:rPr>
              <a:t>культурної спадщини»</a:t>
            </a:r>
            <a:endParaRPr lang="ru-RU" sz="2000" b="1" dirty="0">
              <a:solidFill>
                <a:srgbClr val="1F497D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FA6305-091D-4D81-9602-046CD8D77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7436039" y="1408318"/>
            <a:ext cx="85133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A8A54D-D034-4CBD-8455-F8DA5E4183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8171" y="2280744"/>
            <a:ext cx="3873078" cy="3635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800" dirty="0"/>
              <a:t>Регулювання документів дозвільного характеру </a:t>
            </a:r>
            <a:endParaRPr lang="uk-UA" sz="3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2A90E8-3D42-45ED-8CED-C309AEA2C5B0}"/>
              </a:ext>
            </a:extLst>
          </p:cNvPr>
          <p:cNvSpPr/>
          <p:nvPr/>
        </p:nvSpPr>
        <p:spPr>
          <a:xfrm>
            <a:off x="683172" y="3505200"/>
            <a:ext cx="352085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Погодження проектної документації місцевими ООКС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C27B7B-74FE-4F69-AE83-87F13F5B38EA}"/>
              </a:ext>
            </a:extLst>
          </p:cNvPr>
          <p:cNvSpPr/>
          <p:nvPr/>
        </p:nvSpPr>
        <p:spPr>
          <a:xfrm>
            <a:off x="8295895" y="3505200"/>
            <a:ext cx="374272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Погодження проектної документації Міністерством культури</a:t>
            </a:r>
          </a:p>
        </p:txBody>
      </p:sp>
    </p:spTree>
    <p:extLst>
      <p:ext uri="{BB962C8B-B14F-4D97-AF65-F5344CB8AC3E}">
        <p14:creationId xmlns:p14="http://schemas.microsoft.com/office/powerpoint/2010/main" val="348850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weight png">
            <a:extLst>
              <a:ext uri="{FF2B5EF4-FFF2-40B4-BE49-F238E27FC236}">
                <a16:creationId xmlns:a16="http://schemas.microsoft.com/office/drawing/2014/main" id="{5AE9CE36-E14F-4284-95B1-FB28F486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5" y="2524395"/>
            <a:ext cx="3148009" cy="31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800" dirty="0"/>
              <a:t>Регулювання документів дозвільного характеру </a:t>
            </a:r>
            <a:endParaRPr lang="uk-UA" sz="3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2A90E8-3D42-45ED-8CED-C309AEA2C5B0}"/>
              </a:ext>
            </a:extLst>
          </p:cNvPr>
          <p:cNvSpPr/>
          <p:nvPr/>
        </p:nvSpPr>
        <p:spPr>
          <a:xfrm>
            <a:off x="683172" y="3505200"/>
            <a:ext cx="352085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Погодження проектної документації місцевими ООКС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C27B7B-74FE-4F69-AE83-87F13F5B38EA}"/>
              </a:ext>
            </a:extLst>
          </p:cNvPr>
          <p:cNvSpPr/>
          <p:nvPr/>
        </p:nvSpPr>
        <p:spPr>
          <a:xfrm>
            <a:off x="8295895" y="3505200"/>
            <a:ext cx="374272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Погодження проектної документації Міністерством культури</a:t>
            </a:r>
          </a:p>
        </p:txBody>
      </p:sp>
    </p:spTree>
    <p:extLst>
      <p:ext uri="{BB962C8B-B14F-4D97-AF65-F5344CB8AC3E}">
        <p14:creationId xmlns:p14="http://schemas.microsoft.com/office/powerpoint/2010/main" val="64176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E72D11-F157-4CFE-AD46-328EE2F7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3000" dirty="0">
                <a:solidFill>
                  <a:srgbClr val="1F497D"/>
                </a:solidFill>
                <a:latin typeface="+mn-lt"/>
              </a:rPr>
              <a:t>Історико-архітектурні опорні плани</a:t>
            </a:r>
          </a:p>
        </p:txBody>
      </p:sp>
      <p:pic>
        <p:nvPicPr>
          <p:cNvPr id="3" name="Рисунок 2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82A25755-78E3-4C08-B7A2-05987106E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45" y="2132968"/>
            <a:ext cx="6597343" cy="439739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1DEDF52-15D2-47A6-A319-640555AE228D}"/>
              </a:ext>
            </a:extLst>
          </p:cNvPr>
          <p:cNvSpPr txBox="1"/>
          <p:nvPr/>
        </p:nvSpPr>
        <p:spPr>
          <a:xfrm>
            <a:off x="1008841" y="1811264"/>
            <a:ext cx="20668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20006B-561F-4C63-A763-47780C19BF4B}"/>
              </a:ext>
            </a:extLst>
          </p:cNvPr>
          <p:cNvSpPr txBox="1"/>
          <p:nvPr/>
        </p:nvSpPr>
        <p:spPr>
          <a:xfrm>
            <a:off x="865729" y="2413054"/>
            <a:ext cx="2353082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600" b="1" dirty="0"/>
              <a:t>історичний </a:t>
            </a:r>
            <a:br>
              <a:rPr lang="uk-UA" sz="1600" b="1" dirty="0"/>
            </a:br>
            <a:r>
              <a:rPr lang="uk-UA" sz="1600" b="1" dirty="0"/>
              <a:t>населений пункт</a:t>
            </a:r>
            <a:endParaRPr lang="uk-UA" sz="1600" i="1" dirty="0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8D38A94-3045-432D-8114-F0EEE42CCDE4}"/>
              </a:ext>
            </a:extLst>
          </p:cNvPr>
          <p:cNvCxnSpPr>
            <a:cxnSpLocks/>
          </p:cNvCxnSpPr>
          <p:nvPr/>
        </p:nvCxnSpPr>
        <p:spPr>
          <a:xfrm>
            <a:off x="3522024" y="1417638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39280737-3A0B-4C58-88C6-A692338607B0}"/>
              </a:ext>
            </a:extLst>
          </p:cNvPr>
          <p:cNvSpPr/>
          <p:nvPr/>
        </p:nvSpPr>
        <p:spPr>
          <a:xfrm rot="5400000">
            <a:off x="3313302" y="1426631"/>
            <a:ext cx="426841" cy="369332"/>
          </a:xfrm>
          <a:prstGeom prst="triangle">
            <a:avLst/>
          </a:prstGeom>
          <a:solidFill>
            <a:srgbClr val="275791"/>
          </a:solidFill>
          <a:ln>
            <a:solidFill>
              <a:srgbClr val="275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DCE9D29-972F-4C04-9793-BFF070760BD1}"/>
              </a:ext>
            </a:extLst>
          </p:cNvPr>
          <p:cNvSpPr/>
          <p:nvPr/>
        </p:nvSpPr>
        <p:spPr>
          <a:xfrm>
            <a:off x="4790195" y="1388324"/>
            <a:ext cx="669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F497D"/>
                </a:solidFill>
              </a:rPr>
              <a:t>Рівень забезпечення історико-архітектурними планами</a:t>
            </a:r>
            <a:br>
              <a:rPr lang="uk-UA" b="1" dirty="0">
                <a:solidFill>
                  <a:srgbClr val="1F497D"/>
                </a:solidFill>
              </a:rPr>
            </a:br>
            <a:r>
              <a:rPr lang="uk-UA" b="1" dirty="0">
                <a:solidFill>
                  <a:srgbClr val="1F497D"/>
                </a:solidFill>
              </a:rPr>
              <a:t>(за матеріалами </a:t>
            </a:r>
            <a:r>
              <a:rPr lang="uk-UA" b="1" dirty="0" err="1">
                <a:solidFill>
                  <a:srgbClr val="1F497D"/>
                </a:solidFill>
              </a:rPr>
              <a:t>Мінрегіону</a:t>
            </a:r>
            <a:r>
              <a:rPr lang="uk-UA" b="1" dirty="0">
                <a:solidFill>
                  <a:srgbClr val="1F497D"/>
                </a:solidFill>
              </a:rPr>
              <a:t>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C9C689C-2CCE-4055-A45C-D99F957BB114}"/>
              </a:ext>
            </a:extLst>
          </p:cNvPr>
          <p:cNvSpPr/>
          <p:nvPr/>
        </p:nvSpPr>
        <p:spPr>
          <a:xfrm>
            <a:off x="4750745" y="6530362"/>
            <a:ext cx="7081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100" i="1" dirty="0"/>
              <a:t>* Використана публікація Марини Литвинчук 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DEF7A9D6-19E2-40E5-82DC-E63D3CBB6F49}"/>
              </a:ext>
            </a:extLst>
          </p:cNvPr>
          <p:cNvSpPr txBox="1">
            <a:spLocks/>
          </p:cNvSpPr>
          <p:nvPr/>
        </p:nvSpPr>
        <p:spPr>
          <a:xfrm>
            <a:off x="7409167" y="3342407"/>
            <a:ext cx="792088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Київська</a:t>
            </a: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057D2570-F38F-4F6A-A1B9-821E3DB8B145}"/>
              </a:ext>
            </a:extLst>
          </p:cNvPr>
          <p:cNvSpPr txBox="1">
            <a:spLocks/>
          </p:cNvSpPr>
          <p:nvPr/>
        </p:nvSpPr>
        <p:spPr>
          <a:xfrm>
            <a:off x="6511861" y="2999610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Житомирська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E055B3BB-5B64-431F-8493-9BBFEFEDBC1B}"/>
              </a:ext>
            </a:extLst>
          </p:cNvPr>
          <p:cNvSpPr txBox="1">
            <a:spLocks/>
          </p:cNvSpPr>
          <p:nvPr/>
        </p:nvSpPr>
        <p:spPr>
          <a:xfrm>
            <a:off x="7762646" y="2541177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>
                <a:solidFill>
                  <a:srgbClr val="FF0000"/>
                </a:solidFill>
                <a:cs typeface="Arial" panose="020B0604020202020204" pitchFamily="34" charset="0"/>
              </a:rPr>
              <a:t>Чернігівська</a:t>
            </a: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99A3B864-D8A6-4AF8-A0E6-C0D1BE737CA6}"/>
              </a:ext>
            </a:extLst>
          </p:cNvPr>
          <p:cNvSpPr txBox="1">
            <a:spLocks/>
          </p:cNvSpPr>
          <p:nvPr/>
        </p:nvSpPr>
        <p:spPr>
          <a:xfrm>
            <a:off x="8712069" y="2874212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Сумська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DABB8286-D37D-4000-8C38-8B31434F49C1}"/>
              </a:ext>
            </a:extLst>
          </p:cNvPr>
          <p:cNvSpPr txBox="1">
            <a:spLocks/>
          </p:cNvSpPr>
          <p:nvPr/>
        </p:nvSpPr>
        <p:spPr>
          <a:xfrm>
            <a:off x="8431419" y="3370152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Полтавська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FE817249-8E73-4C83-B607-66F445B39334}"/>
              </a:ext>
            </a:extLst>
          </p:cNvPr>
          <p:cNvSpPr txBox="1">
            <a:spLocks/>
          </p:cNvSpPr>
          <p:nvPr/>
        </p:nvSpPr>
        <p:spPr>
          <a:xfrm>
            <a:off x="9475535" y="3400505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Харківська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16D0E67A-3733-463B-B7B5-2BC6B8FAE2D5}"/>
              </a:ext>
            </a:extLst>
          </p:cNvPr>
          <p:cNvSpPr txBox="1">
            <a:spLocks/>
          </p:cNvSpPr>
          <p:nvPr/>
        </p:nvSpPr>
        <p:spPr>
          <a:xfrm>
            <a:off x="4986955" y="3311767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Львівська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:a16="http://schemas.microsoft.com/office/drawing/2014/main" id="{A428F8AC-A410-486D-AE64-C6F3C6871A85}"/>
              </a:ext>
            </a:extLst>
          </p:cNvPr>
          <p:cNvSpPr txBox="1">
            <a:spLocks/>
          </p:cNvSpPr>
          <p:nvPr/>
        </p:nvSpPr>
        <p:spPr>
          <a:xfrm>
            <a:off x="5378156" y="2602590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Волинська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E2ACFE24-91A7-4D26-B9A8-9DC4EE958603}"/>
              </a:ext>
            </a:extLst>
          </p:cNvPr>
          <p:cNvSpPr txBox="1">
            <a:spLocks/>
          </p:cNvSpPr>
          <p:nvPr/>
        </p:nvSpPr>
        <p:spPr>
          <a:xfrm rot="18056534">
            <a:off x="5907377" y="2535498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Рівненська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3C08CA7E-F993-4BB6-8941-6CF6A1293A48}"/>
              </a:ext>
            </a:extLst>
          </p:cNvPr>
          <p:cNvSpPr txBox="1">
            <a:spLocks/>
          </p:cNvSpPr>
          <p:nvPr/>
        </p:nvSpPr>
        <p:spPr>
          <a:xfrm>
            <a:off x="10159611" y="4375567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Донецька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F0C12739-EAD1-4865-B024-528AFDE446C2}"/>
              </a:ext>
            </a:extLst>
          </p:cNvPr>
          <p:cNvSpPr txBox="1">
            <a:spLocks/>
          </p:cNvSpPr>
          <p:nvPr/>
        </p:nvSpPr>
        <p:spPr>
          <a:xfrm>
            <a:off x="9286152" y="4852893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Запорізька</a:t>
            </a: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DE86446A-74AD-48C0-BF2E-33C0A9FB0450}"/>
              </a:ext>
            </a:extLst>
          </p:cNvPr>
          <p:cNvSpPr txBox="1">
            <a:spLocks/>
          </p:cNvSpPr>
          <p:nvPr/>
        </p:nvSpPr>
        <p:spPr>
          <a:xfrm>
            <a:off x="8921012" y="4264559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Дніпропетровська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9B380585-5FA7-487C-9E02-CAE348CFE589}"/>
              </a:ext>
            </a:extLst>
          </p:cNvPr>
          <p:cNvSpPr txBox="1">
            <a:spLocks/>
          </p:cNvSpPr>
          <p:nvPr/>
        </p:nvSpPr>
        <p:spPr>
          <a:xfrm>
            <a:off x="7289806" y="4940569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Одеська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23113DD7-9D84-4754-B152-BF5691AE83E7}"/>
              </a:ext>
            </a:extLst>
          </p:cNvPr>
          <p:cNvSpPr txBox="1">
            <a:spLocks/>
          </p:cNvSpPr>
          <p:nvPr/>
        </p:nvSpPr>
        <p:spPr>
          <a:xfrm>
            <a:off x="7819351" y="4737480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Миколаївська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B0E5524D-0A3A-4B3A-9882-299955A31650}"/>
              </a:ext>
            </a:extLst>
          </p:cNvPr>
          <p:cNvSpPr txBox="1">
            <a:spLocks/>
          </p:cNvSpPr>
          <p:nvPr/>
        </p:nvSpPr>
        <p:spPr>
          <a:xfrm>
            <a:off x="8474654" y="5206790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Херсонська</a:t>
            </a: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B5F0BA6E-BED8-49FC-9EF0-7079616057AD}"/>
              </a:ext>
            </a:extLst>
          </p:cNvPr>
          <p:cNvSpPr txBox="1">
            <a:spLocks/>
          </p:cNvSpPr>
          <p:nvPr/>
        </p:nvSpPr>
        <p:spPr>
          <a:xfrm>
            <a:off x="8930863" y="6058980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АР Крим</a:t>
            </a: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E0A77D84-89C3-4B77-B441-B2F8C400D3C4}"/>
              </a:ext>
            </a:extLst>
          </p:cNvPr>
          <p:cNvSpPr txBox="1">
            <a:spLocks/>
          </p:cNvSpPr>
          <p:nvPr/>
        </p:nvSpPr>
        <p:spPr>
          <a:xfrm>
            <a:off x="7639331" y="3852420"/>
            <a:ext cx="792088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Черкаська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116E772C-D3E7-4C9C-9D71-6247A8E16044}"/>
              </a:ext>
            </a:extLst>
          </p:cNvPr>
          <p:cNvSpPr txBox="1">
            <a:spLocks/>
          </p:cNvSpPr>
          <p:nvPr/>
        </p:nvSpPr>
        <p:spPr>
          <a:xfrm>
            <a:off x="6653601" y="4023911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Вінницька</a:t>
            </a: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2B6154FD-5727-47F3-ABC7-2420AC22035E}"/>
              </a:ext>
            </a:extLst>
          </p:cNvPr>
          <p:cNvSpPr txBox="1">
            <a:spLocks/>
          </p:cNvSpPr>
          <p:nvPr/>
        </p:nvSpPr>
        <p:spPr>
          <a:xfrm>
            <a:off x="7686526" y="4185393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Кіровоградська</a:t>
            </a: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027E6CAB-897A-49F8-A313-FD4AE1A54DE5}"/>
              </a:ext>
            </a:extLst>
          </p:cNvPr>
          <p:cNvSpPr txBox="1">
            <a:spLocks/>
          </p:cNvSpPr>
          <p:nvPr/>
        </p:nvSpPr>
        <p:spPr>
          <a:xfrm rot="1660877">
            <a:off x="4828433" y="3895042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Івано-</a:t>
            </a:r>
            <a:b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Франківська</a:t>
            </a:r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4D8FE8FC-9A49-4F23-9D02-374F1E1C0EA6}"/>
              </a:ext>
            </a:extLst>
          </p:cNvPr>
          <p:cNvSpPr txBox="1">
            <a:spLocks/>
          </p:cNvSpPr>
          <p:nvPr/>
        </p:nvSpPr>
        <p:spPr>
          <a:xfrm rot="1338031">
            <a:off x="4361342" y="4059801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Закарпатська</a:t>
            </a:r>
          </a:p>
        </p:txBody>
      </p:sp>
      <p:sp>
        <p:nvSpPr>
          <p:cNvPr id="67" name="Объект 2">
            <a:extLst>
              <a:ext uri="{FF2B5EF4-FFF2-40B4-BE49-F238E27FC236}">
                <a16:creationId xmlns:a16="http://schemas.microsoft.com/office/drawing/2014/main" id="{E1DED10E-0DDE-4360-8242-C50EBDE17032}"/>
              </a:ext>
            </a:extLst>
          </p:cNvPr>
          <p:cNvSpPr txBox="1">
            <a:spLocks/>
          </p:cNvSpPr>
          <p:nvPr/>
        </p:nvSpPr>
        <p:spPr>
          <a:xfrm rot="20464698">
            <a:off x="5303198" y="4228830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Чернівецька</a:t>
            </a:r>
          </a:p>
        </p:txBody>
      </p:sp>
      <p:sp>
        <p:nvSpPr>
          <p:cNvPr id="68" name="Объект 2">
            <a:extLst>
              <a:ext uri="{FF2B5EF4-FFF2-40B4-BE49-F238E27FC236}">
                <a16:creationId xmlns:a16="http://schemas.microsoft.com/office/drawing/2014/main" id="{F7310DF2-2487-41DB-AD58-2A5A8E9397E1}"/>
              </a:ext>
            </a:extLst>
          </p:cNvPr>
          <p:cNvSpPr txBox="1">
            <a:spLocks/>
          </p:cNvSpPr>
          <p:nvPr/>
        </p:nvSpPr>
        <p:spPr>
          <a:xfrm rot="16200000">
            <a:off x="5830182" y="3502011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Хмельницька</a:t>
            </a:r>
          </a:p>
        </p:txBody>
      </p:sp>
      <p:sp>
        <p:nvSpPr>
          <p:cNvPr id="69" name="Объект 2">
            <a:extLst>
              <a:ext uri="{FF2B5EF4-FFF2-40B4-BE49-F238E27FC236}">
                <a16:creationId xmlns:a16="http://schemas.microsoft.com/office/drawing/2014/main" id="{81E2CA2C-6AF4-402D-AC7C-14616DFA2FA6}"/>
              </a:ext>
            </a:extLst>
          </p:cNvPr>
          <p:cNvSpPr txBox="1">
            <a:spLocks/>
          </p:cNvSpPr>
          <p:nvPr/>
        </p:nvSpPr>
        <p:spPr>
          <a:xfrm rot="16381331">
            <a:off x="5476319" y="3476689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Тернопільська</a:t>
            </a:r>
          </a:p>
        </p:txBody>
      </p:sp>
      <p:sp>
        <p:nvSpPr>
          <p:cNvPr id="70" name="Объект 2">
            <a:extLst>
              <a:ext uri="{FF2B5EF4-FFF2-40B4-BE49-F238E27FC236}">
                <a16:creationId xmlns:a16="http://schemas.microsoft.com/office/drawing/2014/main" id="{01AB0E42-D301-4BAE-B085-26D8618A2C7C}"/>
              </a:ext>
            </a:extLst>
          </p:cNvPr>
          <p:cNvSpPr txBox="1">
            <a:spLocks/>
          </p:cNvSpPr>
          <p:nvPr/>
        </p:nvSpPr>
        <p:spPr>
          <a:xfrm>
            <a:off x="5613270" y="5074680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cs typeface="Arial" panose="020B0604020202020204" pitchFamily="34" charset="0"/>
              </a:rPr>
              <a:t>&gt;</a:t>
            </a:r>
            <a:r>
              <a:rPr lang="uk-UA" sz="1400" b="1" dirty="0">
                <a:cs typeface="Arial" panose="020B0604020202020204" pitchFamily="34" charset="0"/>
              </a:rPr>
              <a:t> 50%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F026A293-BE49-4E0B-BDB8-FE029CBD5B2F}"/>
              </a:ext>
            </a:extLst>
          </p:cNvPr>
          <p:cNvSpPr txBox="1">
            <a:spLocks/>
          </p:cNvSpPr>
          <p:nvPr/>
        </p:nvSpPr>
        <p:spPr>
          <a:xfrm>
            <a:off x="5614269" y="5358377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400" b="1" dirty="0">
                <a:cs typeface="Arial" panose="020B0604020202020204" pitchFamily="34" charset="0"/>
              </a:rPr>
              <a:t>35-50%</a:t>
            </a:r>
          </a:p>
        </p:txBody>
      </p:sp>
      <p:sp>
        <p:nvSpPr>
          <p:cNvPr id="72" name="Объект 2">
            <a:extLst>
              <a:ext uri="{FF2B5EF4-FFF2-40B4-BE49-F238E27FC236}">
                <a16:creationId xmlns:a16="http://schemas.microsoft.com/office/drawing/2014/main" id="{703650E1-23BA-4603-B6F1-7552C10D292F}"/>
              </a:ext>
            </a:extLst>
          </p:cNvPr>
          <p:cNvSpPr txBox="1">
            <a:spLocks/>
          </p:cNvSpPr>
          <p:nvPr/>
        </p:nvSpPr>
        <p:spPr>
          <a:xfrm>
            <a:off x="5660205" y="5900369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cs typeface="Arial" panose="020B0604020202020204" pitchFamily="34" charset="0"/>
              </a:rPr>
              <a:t>&lt;</a:t>
            </a:r>
            <a:r>
              <a:rPr lang="uk-UA" sz="1400" b="1" dirty="0">
                <a:cs typeface="Arial" panose="020B0604020202020204" pitchFamily="34" charset="0"/>
              </a:rPr>
              <a:t> 20%</a:t>
            </a:r>
          </a:p>
        </p:txBody>
      </p:sp>
      <p:sp>
        <p:nvSpPr>
          <p:cNvPr id="73" name="Объект 2">
            <a:extLst>
              <a:ext uri="{FF2B5EF4-FFF2-40B4-BE49-F238E27FC236}">
                <a16:creationId xmlns:a16="http://schemas.microsoft.com/office/drawing/2014/main" id="{FCB83569-05AF-4F70-B60F-2CFF0135D8A9}"/>
              </a:ext>
            </a:extLst>
          </p:cNvPr>
          <p:cNvSpPr txBox="1">
            <a:spLocks/>
          </p:cNvSpPr>
          <p:nvPr/>
        </p:nvSpPr>
        <p:spPr>
          <a:xfrm>
            <a:off x="10357485" y="3567692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>
                <a:latin typeface="+mn-lt"/>
              </a:rPr>
              <a:t>Луганська</a:t>
            </a:r>
          </a:p>
        </p:txBody>
      </p:sp>
      <p:sp>
        <p:nvSpPr>
          <p:cNvPr id="74" name="Объект 2">
            <a:extLst>
              <a:ext uri="{FF2B5EF4-FFF2-40B4-BE49-F238E27FC236}">
                <a16:creationId xmlns:a16="http://schemas.microsoft.com/office/drawing/2014/main" id="{4428D364-EC5E-41E9-A2D6-27ACC07EDDF9}"/>
              </a:ext>
            </a:extLst>
          </p:cNvPr>
          <p:cNvSpPr txBox="1">
            <a:spLocks/>
          </p:cNvSpPr>
          <p:nvPr/>
        </p:nvSpPr>
        <p:spPr>
          <a:xfrm>
            <a:off x="5613270" y="5628328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400" b="1" dirty="0">
                <a:cs typeface="Arial" panose="020B0604020202020204" pitchFamily="34" charset="0"/>
              </a:rPr>
              <a:t>20-35%</a:t>
            </a:r>
          </a:p>
        </p:txBody>
      </p:sp>
      <p:pic>
        <p:nvPicPr>
          <p:cNvPr id="75" name="Рисунок 74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6155500-57A9-4EBE-9943-9B65EEE4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10" y="1747907"/>
            <a:ext cx="1196329" cy="79679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BD36405-9E91-4324-AAD5-BF260390B1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6543" r="89941">
                        <a14:foregroundMark x1="15137" y1="60254" x2="15137" y2="60254"/>
                        <a14:foregroundMark x1="15430" y1="60059" x2="15430" y2="60059"/>
                        <a14:foregroundMark x1="15430" y1="60059" x2="15430" y2="60059"/>
                        <a14:foregroundMark x1="14746" y1="59570" x2="14746" y2="59570"/>
                        <a14:foregroundMark x1="14746" y1="59570" x2="14746" y2="59570"/>
                        <a14:foregroundMark x1="14746" y1="60059" x2="14746" y2="60059"/>
                        <a14:foregroundMark x1="14746" y1="60059" x2="14746" y2="60059"/>
                        <a14:foregroundMark x1="14746" y1="59961" x2="14746" y2="59961"/>
                        <a14:foregroundMark x1="14746" y1="59961" x2="15039" y2="59961"/>
                        <a14:foregroundMark x1="15039" y1="59961" x2="15039" y2="59961"/>
                        <a14:foregroundMark x1="15527" y1="60645" x2="15527" y2="60645"/>
                        <a14:foregroundMark x1="15527" y1="60645" x2="15527" y2="60645"/>
                        <a14:foregroundMark x1="15527" y1="60645" x2="15527" y2="60645"/>
                        <a14:foregroundMark x1="11426" y1="37109" x2="11426" y2="37109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6543" y1="65918" x2="6543" y2="65918"/>
                        <a14:foregroundMark x1="20020" y1="63379" x2="20020" y2="63379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5588" r="78350" b="32150"/>
          <a:stretch/>
        </p:blipFill>
        <p:spPr>
          <a:xfrm>
            <a:off x="1515754" y="3237356"/>
            <a:ext cx="1042183" cy="81141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E26ABD1-806D-4ADD-8F0C-28751744B2E4}"/>
              </a:ext>
            </a:extLst>
          </p:cNvPr>
          <p:cNvSpPr txBox="1"/>
          <p:nvPr/>
        </p:nvSpPr>
        <p:spPr>
          <a:xfrm>
            <a:off x="1021425" y="3433309"/>
            <a:ext cx="20668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98</a:t>
            </a:r>
            <a:endParaRPr lang="en-US" sz="4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258A5B-D8BA-4D75-B2BC-169B9DD9DD00}"/>
              </a:ext>
            </a:extLst>
          </p:cNvPr>
          <p:cNvSpPr txBox="1"/>
          <p:nvPr/>
        </p:nvSpPr>
        <p:spPr>
          <a:xfrm>
            <a:off x="878313" y="4035099"/>
            <a:ext cx="2353082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600" b="1" dirty="0"/>
              <a:t>забезпечені </a:t>
            </a:r>
            <a:br>
              <a:rPr lang="uk-UA" sz="1600" b="1" dirty="0"/>
            </a:br>
            <a:r>
              <a:rPr lang="uk-UA" sz="1600" b="1" dirty="0"/>
              <a:t>планами</a:t>
            </a:r>
            <a:endParaRPr lang="uk-UA" sz="1600" i="1" dirty="0"/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0A68A62A-2586-46D7-9823-12D867FAC53C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2036846" y="2883000"/>
            <a:ext cx="0" cy="354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3" name="Рисунок 82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8ABDA97-D7F7-40EE-B530-1CC4C85A3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10" y="4857765"/>
            <a:ext cx="1318084" cy="87789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F4C9E26-497B-4C2B-A8A4-DB81431173BC}"/>
              </a:ext>
            </a:extLst>
          </p:cNvPr>
          <p:cNvSpPr txBox="1"/>
          <p:nvPr/>
        </p:nvSpPr>
        <p:spPr>
          <a:xfrm>
            <a:off x="1076208" y="4985122"/>
            <a:ext cx="206685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~2</a:t>
            </a:r>
            <a:r>
              <a:rPr lang="uk-UA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36A228-025B-40AD-8707-6BDB2ACC612B}"/>
              </a:ext>
            </a:extLst>
          </p:cNvPr>
          <p:cNvSpPr txBox="1"/>
          <p:nvPr/>
        </p:nvSpPr>
        <p:spPr>
          <a:xfrm>
            <a:off x="948362" y="5606139"/>
            <a:ext cx="2353082" cy="62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600" b="1" dirty="0"/>
              <a:t>рівень </a:t>
            </a:r>
            <a:br>
              <a:rPr lang="uk-UA" sz="1600" b="1" dirty="0"/>
            </a:br>
            <a:r>
              <a:rPr lang="uk-UA" sz="1600" b="1" dirty="0"/>
              <a:t>забезпечення </a:t>
            </a:r>
            <a:br>
              <a:rPr lang="uk-UA" sz="1600" b="1" dirty="0"/>
            </a:br>
            <a:r>
              <a:rPr lang="uk-UA" sz="1600" b="1" dirty="0"/>
              <a:t>планами в країні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70425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4489" y="1079219"/>
            <a:ext cx="8063014" cy="1902972"/>
          </a:xfrm>
        </p:spPr>
        <p:txBody>
          <a:bodyPr>
            <a:noAutofit/>
          </a:bodyPr>
          <a:lstStyle/>
          <a:p>
            <a:pPr algn="r"/>
            <a:r>
              <a:rPr lang="ru-RU" sz="6600" dirty="0">
                <a:solidFill>
                  <a:srgbClr val="0070C0"/>
                </a:solidFill>
              </a:rPr>
              <a:t>ДЯКУЮ ЗА УВАГУ!</a:t>
            </a:r>
            <a:endParaRPr lang="ru-RU" sz="6600" baseline="400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3" y="444790"/>
            <a:ext cx="2205393" cy="181202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F0B382-5B24-4C88-B560-E96968BC8DC3}"/>
              </a:ext>
            </a:extLst>
          </p:cNvPr>
          <p:cNvSpPr/>
          <p:nvPr/>
        </p:nvSpPr>
        <p:spPr>
          <a:xfrm>
            <a:off x="1834063" y="4671340"/>
            <a:ext cx="3520852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cs typeface="Arial" panose="020B0604020202020204" pitchFamily="34" charset="0"/>
              </a:rPr>
              <a:t>brdo.ukraine</a:t>
            </a:r>
            <a:endParaRPr lang="uk-UA" sz="2800" b="1" dirty="0"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7247F3-6076-4D70-B0D1-97DC0669EB94}"/>
              </a:ext>
            </a:extLst>
          </p:cNvPr>
          <p:cNvSpPr/>
          <p:nvPr/>
        </p:nvSpPr>
        <p:spPr>
          <a:xfrm>
            <a:off x="1834063" y="5763468"/>
            <a:ext cx="4251433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cs typeface="Arial" panose="020B0604020202020204" pitchFamily="34" charset="0"/>
              </a:rPr>
              <a:t>i.</a:t>
            </a:r>
            <a:r>
              <a:rPr lang="en-US" sz="2800" b="1" dirty="0">
                <a:cs typeface="Arial" panose="020B0604020202020204" pitchFamily="34" charset="0"/>
              </a:rPr>
              <a:t>bardasova@brdo.com.ua</a:t>
            </a:r>
            <a:endParaRPr lang="uk-UA" sz="2400" b="1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677834-0E29-4C46-8459-0703EF754A47}"/>
              </a:ext>
            </a:extLst>
          </p:cNvPr>
          <p:cNvSpPr/>
          <p:nvPr/>
        </p:nvSpPr>
        <p:spPr>
          <a:xfrm>
            <a:off x="1834063" y="4125276"/>
            <a:ext cx="3520852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cs typeface="Arial" panose="020B0604020202020204" pitchFamily="34" charset="0"/>
              </a:rPr>
              <a:t>brdo.com.ua</a:t>
            </a:r>
            <a:endParaRPr lang="uk-UA" sz="2800" b="1" dirty="0"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9DA4B7-026F-43C5-8D83-0415A883B45E}"/>
              </a:ext>
            </a:extLst>
          </p:cNvPr>
          <p:cNvSpPr/>
          <p:nvPr/>
        </p:nvSpPr>
        <p:spPr>
          <a:xfrm>
            <a:off x="1323419" y="3401237"/>
            <a:ext cx="6220017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800" b="1" dirty="0">
                <a:cs typeface="Arial" panose="020B0604020202020204" pitchFamily="34" charset="0"/>
              </a:rPr>
              <a:t>Офіс ефективного регулювання </a:t>
            </a:r>
            <a:r>
              <a:rPr lang="en-US" sz="2800" b="1" dirty="0">
                <a:cs typeface="Arial" panose="020B0604020202020204" pitchFamily="34" charset="0"/>
              </a:rPr>
              <a:t>BRDO</a:t>
            </a:r>
            <a:endParaRPr lang="uk-UA" sz="2800" b="1" dirty="0"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CD0E03-36E1-4ADA-9014-F1D88A89DA55}"/>
              </a:ext>
            </a:extLst>
          </p:cNvPr>
          <p:cNvSpPr/>
          <p:nvPr/>
        </p:nvSpPr>
        <p:spPr>
          <a:xfrm>
            <a:off x="1834063" y="5217404"/>
            <a:ext cx="3520852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cs typeface="Arial" panose="020B0604020202020204" pitchFamily="34" charset="0"/>
              </a:rPr>
              <a:t>info@brdo.com.ua</a:t>
            </a:r>
            <a:endParaRPr lang="uk-UA" sz="2800" b="1" dirty="0"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980624-3BD1-4F96-B436-67E21842E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38" y="5145410"/>
            <a:ext cx="479007" cy="4790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719D4A-FED6-4783-9A77-4AB162A1C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38" y="4592443"/>
            <a:ext cx="479007" cy="4790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3853E7-64A8-4759-8A3B-69AD2A170C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38" y="4039476"/>
            <a:ext cx="479007" cy="4790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97AB0EB-7257-4D0A-83F6-ACFB5258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38" y="5698378"/>
            <a:ext cx="479007" cy="4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86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93523-4C8D-4132-B0F1-B3155B7C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+mj-lt"/>
              </a:rPr>
              <a:t>Чи можливе нове будівництво на територіях спадщини? </a:t>
            </a:r>
            <a:endParaRPr lang="ru-RU" sz="2800" dirty="0">
              <a:latin typeface="+mj-lt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D53CEB4-8495-4ACC-8E5C-7B35EF58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8"/>
          <a:stretch/>
        </p:blipFill>
        <p:spPr>
          <a:xfrm>
            <a:off x="590550" y="1781174"/>
            <a:ext cx="7804020" cy="4491555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D4A419-7D0A-4F1B-B160-D03AD249838A}"/>
              </a:ext>
            </a:extLst>
          </p:cNvPr>
          <p:cNvSpPr/>
          <p:nvPr/>
        </p:nvSpPr>
        <p:spPr>
          <a:xfrm>
            <a:off x="8718165" y="4887734"/>
            <a:ext cx="28642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34EA2"/>
                </a:solidFill>
              </a:rPr>
              <a:t>Кунстхаус</a:t>
            </a:r>
            <a:r>
              <a:rPr lang="ru-RU" sz="2400" b="1" i="1" dirty="0">
                <a:solidFill>
                  <a:srgbClr val="034EA2"/>
                </a:solidFill>
              </a:rPr>
              <a:t> Грац</a:t>
            </a:r>
          </a:p>
          <a:p>
            <a:r>
              <a:rPr lang="uk-UA" sz="2000" i="1" dirty="0">
                <a:solidFill>
                  <a:srgbClr val="034EA2"/>
                </a:solidFill>
              </a:rPr>
              <a:t>Музей сучасного </a:t>
            </a:r>
            <a:r>
              <a:rPr lang="uk-UA" sz="2000" i="1" dirty="0" err="1">
                <a:solidFill>
                  <a:srgbClr val="034EA2"/>
                </a:solidFill>
              </a:rPr>
              <a:t>мистетства</a:t>
            </a:r>
            <a:endParaRPr lang="uk-UA" sz="2000" i="1" dirty="0">
              <a:solidFill>
                <a:srgbClr val="034EA2"/>
              </a:solidFill>
            </a:endParaRPr>
          </a:p>
          <a:p>
            <a:r>
              <a:rPr lang="uk-UA" sz="2000" i="1" dirty="0">
                <a:solidFill>
                  <a:srgbClr val="034EA2"/>
                </a:solidFill>
              </a:rPr>
              <a:t>м. </a:t>
            </a:r>
            <a:r>
              <a:rPr lang="uk-UA" sz="2000" i="1" dirty="0" err="1">
                <a:solidFill>
                  <a:srgbClr val="034EA2"/>
                </a:solidFill>
              </a:rPr>
              <a:t>Грац</a:t>
            </a:r>
            <a:r>
              <a:rPr lang="uk-UA" sz="2000" i="1" dirty="0">
                <a:solidFill>
                  <a:srgbClr val="034EA2"/>
                </a:solidFill>
              </a:rPr>
              <a:t>, Австрія</a:t>
            </a:r>
            <a:endParaRPr lang="ru-RU" sz="2000" i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93523-4C8D-4132-B0F1-B3155B7C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+mj-lt"/>
              </a:rPr>
              <a:t>Чи можливе нове будівництво на територіях спадщини? </a:t>
            </a:r>
            <a:endParaRPr lang="ru-RU" sz="2800" dirty="0">
              <a:latin typeface="+mj-lt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D53CEB4-8495-4ACC-8E5C-7B35EF58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8"/>
          <a:stretch/>
        </p:blipFill>
        <p:spPr>
          <a:xfrm>
            <a:off x="590550" y="1781174"/>
            <a:ext cx="6276975" cy="4491555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D4A419-7D0A-4F1B-B160-D03AD249838A}"/>
              </a:ext>
            </a:extLst>
          </p:cNvPr>
          <p:cNvSpPr/>
          <p:nvPr/>
        </p:nvSpPr>
        <p:spPr>
          <a:xfrm>
            <a:off x="7860915" y="5195511"/>
            <a:ext cx="3740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34EA2"/>
                </a:solidFill>
              </a:rPr>
              <a:t>Посольство </a:t>
            </a:r>
            <a:r>
              <a:rPr lang="ru-RU" sz="2400" b="1" i="1" dirty="0" err="1">
                <a:solidFill>
                  <a:srgbClr val="034EA2"/>
                </a:solidFill>
              </a:rPr>
              <a:t>Нідерландів</a:t>
            </a:r>
            <a:endParaRPr lang="ru-RU" sz="2400" b="1" i="1" dirty="0">
              <a:solidFill>
                <a:srgbClr val="034EA2"/>
              </a:solidFill>
            </a:endParaRPr>
          </a:p>
          <a:p>
            <a:endParaRPr lang="uk-UA" sz="2000" i="1" dirty="0">
              <a:solidFill>
                <a:srgbClr val="034EA2"/>
              </a:solidFill>
            </a:endParaRPr>
          </a:p>
          <a:p>
            <a:r>
              <a:rPr lang="uk-UA" sz="2000" i="1" dirty="0">
                <a:solidFill>
                  <a:srgbClr val="034EA2"/>
                </a:solidFill>
              </a:rPr>
              <a:t>м. Київ, Україна</a:t>
            </a:r>
            <a:endParaRPr lang="ru-RU" sz="2000" i="1" dirty="0">
              <a:solidFill>
                <a:srgbClr val="034EA2"/>
              </a:solidFill>
            </a:endParaRPr>
          </a:p>
        </p:txBody>
      </p:sp>
      <p:pic>
        <p:nvPicPr>
          <p:cNvPr id="1028" name="Picture 4" descr="Image result for Ð±ÑÐ´ÑÐ²Ð»Ñ Ð¿Ð¾ÑÐ¾Ð»ÑÑÑÐ²Ð¾ Ð½ÑÐ´ÐµÑÐ»Ð°Ð½Ð´ÑÐ² ÐºÐ¸ÑÐ²">
            <a:extLst>
              <a:ext uri="{FF2B5EF4-FFF2-40B4-BE49-F238E27FC236}">
                <a16:creationId xmlns:a16="http://schemas.microsoft.com/office/drawing/2014/main" id="{CBBE6EBB-2067-4985-AA19-ADA310D2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48606"/>
            <a:ext cx="6432164" cy="48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1A8EB4-429A-4A93-9E4F-4C9CF03D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6" y="1370268"/>
            <a:ext cx="10890471" cy="525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000" dirty="0">
                <a:solidFill>
                  <a:srgbClr val="1F497D"/>
                </a:solidFill>
                <a:latin typeface="+mn-lt"/>
              </a:rPr>
              <a:t>Регулювання нового будівництва на територіях спадщини</a:t>
            </a:r>
          </a:p>
        </p:txBody>
      </p:sp>
    </p:spTree>
    <p:extLst>
      <p:ext uri="{BB962C8B-B14F-4D97-AF65-F5344CB8AC3E}">
        <p14:creationId xmlns:p14="http://schemas.microsoft.com/office/powerpoint/2010/main" val="71310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sz="2800" dirty="0"/>
              <a:t>Дотримання основних вимог до адміністративних послуг</a:t>
            </a:r>
            <a:endParaRPr lang="uk-UA" sz="3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C27B7B-74FE-4F69-AE83-87F13F5B38EA}"/>
              </a:ext>
            </a:extLst>
          </p:cNvPr>
          <p:cNvSpPr/>
          <p:nvPr/>
        </p:nvSpPr>
        <p:spPr>
          <a:xfrm>
            <a:off x="1984937" y="3334152"/>
            <a:ext cx="9217572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b="1">
                <a:cs typeface="Arial" panose="020B0604020202020204" pitchFamily="34" charset="0"/>
              </a:rPr>
              <a:t>суб’єкт надання та його повноваження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81E487-C0AE-4586-952A-2C7C9373A555}"/>
              </a:ext>
            </a:extLst>
          </p:cNvPr>
          <p:cNvSpPr/>
          <p:nvPr/>
        </p:nvSpPr>
        <p:spPr>
          <a:xfrm>
            <a:off x="1984937" y="1684288"/>
            <a:ext cx="9217572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b="1">
                <a:cs typeface="Arial" panose="020B0604020202020204" pitchFamily="34" charset="0"/>
              </a:rPr>
              <a:t>платність або безоплатність надання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CC680A-0F96-4A35-9C85-5F70698FABEE}"/>
              </a:ext>
            </a:extLst>
          </p:cNvPr>
          <p:cNvSpPr/>
          <p:nvPr/>
        </p:nvSpPr>
        <p:spPr>
          <a:xfrm>
            <a:off x="1984937" y="2509220"/>
            <a:ext cx="9217572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b="1">
                <a:cs typeface="Arial" panose="020B0604020202020204" pitchFamily="34" charset="0"/>
              </a:rPr>
              <a:t>граничний строк надання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6EBB8A-3683-44A2-B310-7316EC44A238}"/>
              </a:ext>
            </a:extLst>
          </p:cNvPr>
          <p:cNvSpPr/>
          <p:nvPr/>
        </p:nvSpPr>
        <p:spPr>
          <a:xfrm>
            <a:off x="1984937" y="4159084"/>
            <a:ext cx="9700065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b="1">
                <a:cs typeface="Arial" panose="020B0604020202020204" pitchFamily="34" charset="0"/>
              </a:rPr>
              <a:t>найменування та підстави для одержання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F1577F-4B12-4250-9EAE-5EAEB28C5642}"/>
              </a:ext>
            </a:extLst>
          </p:cNvPr>
          <p:cNvSpPr/>
          <p:nvPr/>
        </p:nvSpPr>
        <p:spPr>
          <a:xfrm>
            <a:off x="1984937" y="4984016"/>
            <a:ext cx="9873977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b="1" dirty="0">
                <a:solidFill>
                  <a:srgbClr val="C00000"/>
                </a:solidFill>
                <a:cs typeface="Arial" panose="020B0604020202020204" pitchFamily="34" charset="0"/>
              </a:rPr>
              <a:t>перелік та вимоги до необхідних документів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12222A-3E4F-461D-8222-4E4288EDA59A}"/>
              </a:ext>
            </a:extLst>
          </p:cNvPr>
          <p:cNvSpPr/>
          <p:nvPr/>
        </p:nvSpPr>
        <p:spPr>
          <a:xfrm>
            <a:off x="1984937" y="5808948"/>
            <a:ext cx="9873977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b="1">
                <a:solidFill>
                  <a:srgbClr val="C00000"/>
                </a:solidFill>
                <a:cs typeface="Arial" panose="020B0604020202020204" pitchFamily="34" charset="0"/>
              </a:rPr>
              <a:t>перелік підстав для відмови</a:t>
            </a:r>
          </a:p>
        </p:txBody>
      </p:sp>
      <p:sp>
        <p:nvSpPr>
          <p:cNvPr id="15" name="Рисунок 6" descr="Галочка">
            <a:extLst>
              <a:ext uri="{FF2B5EF4-FFF2-40B4-BE49-F238E27FC236}">
                <a16:creationId xmlns:a16="http://schemas.microsoft.com/office/drawing/2014/main" id="{CAE28B1D-E45F-467A-B6A5-811E4A6EC3D7}"/>
              </a:ext>
            </a:extLst>
          </p:cNvPr>
          <p:cNvSpPr/>
          <p:nvPr/>
        </p:nvSpPr>
        <p:spPr>
          <a:xfrm>
            <a:off x="1458089" y="1766981"/>
            <a:ext cx="475488" cy="330774"/>
          </a:xfrm>
          <a:custGeom>
            <a:avLst/>
            <a:gdLst>
              <a:gd name="connsiteX0" fmla="*/ 435691 w 475487"/>
              <a:gd name="connsiteY0" fmla="*/ 0 h 330774"/>
              <a:gd name="connsiteX1" fmla="*/ 171072 w 475487"/>
              <a:gd name="connsiteY1" fmla="*/ 250148 h 330774"/>
              <a:gd name="connsiteX2" fmla="*/ 43931 w 475487"/>
              <a:gd name="connsiteY2" fmla="*/ 119906 h 330774"/>
              <a:gd name="connsiteX3" fmla="*/ 0 w 475487"/>
              <a:gd name="connsiteY3" fmla="*/ 161769 h 330774"/>
              <a:gd name="connsiteX4" fmla="*/ 169005 w 475487"/>
              <a:gd name="connsiteY4" fmla="*/ 335426 h 330774"/>
              <a:gd name="connsiteX5" fmla="*/ 213453 w 475487"/>
              <a:gd name="connsiteY5" fmla="*/ 294079 h 330774"/>
              <a:gd name="connsiteX6" fmla="*/ 477555 w 475487"/>
              <a:gd name="connsiteY6" fmla="*/ 43414 h 33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7" h="330774">
                <a:moveTo>
                  <a:pt x="435691" y="0"/>
                </a:moveTo>
                <a:lnTo>
                  <a:pt x="171072" y="250148"/>
                </a:lnTo>
                <a:lnTo>
                  <a:pt x="43931" y="119906"/>
                </a:lnTo>
                <a:lnTo>
                  <a:pt x="0" y="161769"/>
                </a:lnTo>
                <a:lnTo>
                  <a:pt x="169005" y="335426"/>
                </a:lnTo>
                <a:lnTo>
                  <a:pt x="213453" y="294079"/>
                </a:lnTo>
                <a:lnTo>
                  <a:pt x="477555" y="43414"/>
                </a:lnTo>
                <a:close/>
              </a:path>
            </a:pathLst>
          </a:custGeom>
          <a:solidFill>
            <a:srgbClr val="034EA2"/>
          </a:solidFill>
          <a:ln w="41275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Рисунок 6" descr="Галочка">
            <a:extLst>
              <a:ext uri="{FF2B5EF4-FFF2-40B4-BE49-F238E27FC236}">
                <a16:creationId xmlns:a16="http://schemas.microsoft.com/office/drawing/2014/main" id="{10D904F4-C6F1-438D-BADB-769CDECE2F58}"/>
              </a:ext>
            </a:extLst>
          </p:cNvPr>
          <p:cNvSpPr/>
          <p:nvPr/>
        </p:nvSpPr>
        <p:spPr>
          <a:xfrm>
            <a:off x="1458089" y="2591913"/>
            <a:ext cx="475488" cy="330774"/>
          </a:xfrm>
          <a:custGeom>
            <a:avLst/>
            <a:gdLst>
              <a:gd name="connsiteX0" fmla="*/ 435691 w 475487"/>
              <a:gd name="connsiteY0" fmla="*/ 0 h 330774"/>
              <a:gd name="connsiteX1" fmla="*/ 171072 w 475487"/>
              <a:gd name="connsiteY1" fmla="*/ 250148 h 330774"/>
              <a:gd name="connsiteX2" fmla="*/ 43931 w 475487"/>
              <a:gd name="connsiteY2" fmla="*/ 119906 h 330774"/>
              <a:gd name="connsiteX3" fmla="*/ 0 w 475487"/>
              <a:gd name="connsiteY3" fmla="*/ 161769 h 330774"/>
              <a:gd name="connsiteX4" fmla="*/ 169005 w 475487"/>
              <a:gd name="connsiteY4" fmla="*/ 335426 h 330774"/>
              <a:gd name="connsiteX5" fmla="*/ 213453 w 475487"/>
              <a:gd name="connsiteY5" fmla="*/ 294079 h 330774"/>
              <a:gd name="connsiteX6" fmla="*/ 477555 w 475487"/>
              <a:gd name="connsiteY6" fmla="*/ 43414 h 33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7" h="330774">
                <a:moveTo>
                  <a:pt x="435691" y="0"/>
                </a:moveTo>
                <a:lnTo>
                  <a:pt x="171072" y="250148"/>
                </a:lnTo>
                <a:lnTo>
                  <a:pt x="43931" y="119906"/>
                </a:lnTo>
                <a:lnTo>
                  <a:pt x="0" y="161769"/>
                </a:lnTo>
                <a:lnTo>
                  <a:pt x="169005" y="335426"/>
                </a:lnTo>
                <a:lnTo>
                  <a:pt x="213453" y="294079"/>
                </a:lnTo>
                <a:lnTo>
                  <a:pt x="477555" y="43414"/>
                </a:lnTo>
                <a:close/>
              </a:path>
            </a:pathLst>
          </a:custGeom>
          <a:solidFill>
            <a:srgbClr val="034EA2"/>
          </a:solidFill>
          <a:ln w="41275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8" name="Рисунок 6" descr="Галочка">
            <a:extLst>
              <a:ext uri="{FF2B5EF4-FFF2-40B4-BE49-F238E27FC236}">
                <a16:creationId xmlns:a16="http://schemas.microsoft.com/office/drawing/2014/main" id="{04D24B19-512E-459A-B40B-8894D2F96586}"/>
              </a:ext>
            </a:extLst>
          </p:cNvPr>
          <p:cNvSpPr/>
          <p:nvPr/>
        </p:nvSpPr>
        <p:spPr>
          <a:xfrm>
            <a:off x="1458089" y="3416845"/>
            <a:ext cx="475488" cy="330774"/>
          </a:xfrm>
          <a:custGeom>
            <a:avLst/>
            <a:gdLst>
              <a:gd name="connsiteX0" fmla="*/ 435691 w 475487"/>
              <a:gd name="connsiteY0" fmla="*/ 0 h 330774"/>
              <a:gd name="connsiteX1" fmla="*/ 171072 w 475487"/>
              <a:gd name="connsiteY1" fmla="*/ 250148 h 330774"/>
              <a:gd name="connsiteX2" fmla="*/ 43931 w 475487"/>
              <a:gd name="connsiteY2" fmla="*/ 119906 h 330774"/>
              <a:gd name="connsiteX3" fmla="*/ 0 w 475487"/>
              <a:gd name="connsiteY3" fmla="*/ 161769 h 330774"/>
              <a:gd name="connsiteX4" fmla="*/ 169005 w 475487"/>
              <a:gd name="connsiteY4" fmla="*/ 335426 h 330774"/>
              <a:gd name="connsiteX5" fmla="*/ 213453 w 475487"/>
              <a:gd name="connsiteY5" fmla="*/ 294079 h 330774"/>
              <a:gd name="connsiteX6" fmla="*/ 477555 w 475487"/>
              <a:gd name="connsiteY6" fmla="*/ 43414 h 33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7" h="330774">
                <a:moveTo>
                  <a:pt x="435691" y="0"/>
                </a:moveTo>
                <a:lnTo>
                  <a:pt x="171072" y="250148"/>
                </a:lnTo>
                <a:lnTo>
                  <a:pt x="43931" y="119906"/>
                </a:lnTo>
                <a:lnTo>
                  <a:pt x="0" y="161769"/>
                </a:lnTo>
                <a:lnTo>
                  <a:pt x="169005" y="335426"/>
                </a:lnTo>
                <a:lnTo>
                  <a:pt x="213453" y="294079"/>
                </a:lnTo>
                <a:lnTo>
                  <a:pt x="477555" y="43414"/>
                </a:lnTo>
                <a:close/>
              </a:path>
            </a:pathLst>
          </a:custGeom>
          <a:solidFill>
            <a:srgbClr val="034EA2"/>
          </a:solidFill>
          <a:ln w="41275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Рисунок 6" descr="Галочка">
            <a:extLst>
              <a:ext uri="{FF2B5EF4-FFF2-40B4-BE49-F238E27FC236}">
                <a16:creationId xmlns:a16="http://schemas.microsoft.com/office/drawing/2014/main" id="{8D13BB9F-503F-4411-88F0-B6ED192E84D2}"/>
              </a:ext>
            </a:extLst>
          </p:cNvPr>
          <p:cNvSpPr/>
          <p:nvPr/>
        </p:nvSpPr>
        <p:spPr>
          <a:xfrm>
            <a:off x="1458089" y="4241777"/>
            <a:ext cx="475488" cy="330774"/>
          </a:xfrm>
          <a:custGeom>
            <a:avLst/>
            <a:gdLst>
              <a:gd name="connsiteX0" fmla="*/ 435691 w 475487"/>
              <a:gd name="connsiteY0" fmla="*/ 0 h 330774"/>
              <a:gd name="connsiteX1" fmla="*/ 171072 w 475487"/>
              <a:gd name="connsiteY1" fmla="*/ 250148 h 330774"/>
              <a:gd name="connsiteX2" fmla="*/ 43931 w 475487"/>
              <a:gd name="connsiteY2" fmla="*/ 119906 h 330774"/>
              <a:gd name="connsiteX3" fmla="*/ 0 w 475487"/>
              <a:gd name="connsiteY3" fmla="*/ 161769 h 330774"/>
              <a:gd name="connsiteX4" fmla="*/ 169005 w 475487"/>
              <a:gd name="connsiteY4" fmla="*/ 335426 h 330774"/>
              <a:gd name="connsiteX5" fmla="*/ 213453 w 475487"/>
              <a:gd name="connsiteY5" fmla="*/ 294079 h 330774"/>
              <a:gd name="connsiteX6" fmla="*/ 477555 w 475487"/>
              <a:gd name="connsiteY6" fmla="*/ 43414 h 33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7" h="330774">
                <a:moveTo>
                  <a:pt x="435691" y="0"/>
                </a:moveTo>
                <a:lnTo>
                  <a:pt x="171072" y="250148"/>
                </a:lnTo>
                <a:lnTo>
                  <a:pt x="43931" y="119906"/>
                </a:lnTo>
                <a:lnTo>
                  <a:pt x="0" y="161769"/>
                </a:lnTo>
                <a:lnTo>
                  <a:pt x="169005" y="335426"/>
                </a:lnTo>
                <a:lnTo>
                  <a:pt x="213453" y="294079"/>
                </a:lnTo>
                <a:lnTo>
                  <a:pt x="477555" y="43414"/>
                </a:lnTo>
                <a:close/>
              </a:path>
            </a:pathLst>
          </a:custGeom>
          <a:solidFill>
            <a:srgbClr val="034EA2"/>
          </a:solidFill>
          <a:ln w="41275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Рисунок 19" descr="Закрыть">
            <a:extLst>
              <a:ext uri="{FF2B5EF4-FFF2-40B4-BE49-F238E27FC236}">
                <a16:creationId xmlns:a16="http://schemas.microsoft.com/office/drawing/2014/main" id="{E36AA79E-2B5B-40B2-9F3F-D9FF51E5EF36}"/>
              </a:ext>
            </a:extLst>
          </p:cNvPr>
          <p:cNvSpPr/>
          <p:nvPr/>
        </p:nvSpPr>
        <p:spPr>
          <a:xfrm>
            <a:off x="1458089" y="4984016"/>
            <a:ext cx="475488" cy="475488"/>
          </a:xfrm>
          <a:custGeom>
            <a:avLst/>
            <a:gdLst>
              <a:gd name="connsiteX0" fmla="*/ 674370 w 666750"/>
              <a:gd name="connsiteY0" fmla="*/ 80963 h 666750"/>
              <a:gd name="connsiteX1" fmla="*/ 593408 w 666750"/>
              <a:gd name="connsiteY1" fmla="*/ 0 h 666750"/>
              <a:gd name="connsiteX2" fmla="*/ 337185 w 666750"/>
              <a:gd name="connsiteY2" fmla="*/ 256223 h 666750"/>
              <a:gd name="connsiteX3" fmla="*/ 80963 w 666750"/>
              <a:gd name="connsiteY3" fmla="*/ 0 h 666750"/>
              <a:gd name="connsiteX4" fmla="*/ 0 w 666750"/>
              <a:gd name="connsiteY4" fmla="*/ 80963 h 666750"/>
              <a:gd name="connsiteX5" fmla="*/ 256223 w 666750"/>
              <a:gd name="connsiteY5" fmla="*/ 337185 h 666750"/>
              <a:gd name="connsiteX6" fmla="*/ 0 w 666750"/>
              <a:gd name="connsiteY6" fmla="*/ 593408 h 666750"/>
              <a:gd name="connsiteX7" fmla="*/ 80963 w 666750"/>
              <a:gd name="connsiteY7" fmla="*/ 674370 h 666750"/>
              <a:gd name="connsiteX8" fmla="*/ 337185 w 666750"/>
              <a:gd name="connsiteY8" fmla="*/ 418148 h 666750"/>
              <a:gd name="connsiteX9" fmla="*/ 593408 w 666750"/>
              <a:gd name="connsiteY9" fmla="*/ 674370 h 666750"/>
              <a:gd name="connsiteX10" fmla="*/ 674370 w 666750"/>
              <a:gd name="connsiteY10" fmla="*/ 593408 h 666750"/>
              <a:gd name="connsiteX11" fmla="*/ 418148 w 666750"/>
              <a:gd name="connsiteY11" fmla="*/ 33718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750" h="66675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Рисунок 19" descr="Закрыть">
            <a:extLst>
              <a:ext uri="{FF2B5EF4-FFF2-40B4-BE49-F238E27FC236}">
                <a16:creationId xmlns:a16="http://schemas.microsoft.com/office/drawing/2014/main" id="{BF497E7C-9786-4794-A0BB-A10D41163E02}"/>
              </a:ext>
            </a:extLst>
          </p:cNvPr>
          <p:cNvSpPr/>
          <p:nvPr/>
        </p:nvSpPr>
        <p:spPr>
          <a:xfrm>
            <a:off x="1458089" y="5808948"/>
            <a:ext cx="475488" cy="475488"/>
          </a:xfrm>
          <a:custGeom>
            <a:avLst/>
            <a:gdLst>
              <a:gd name="connsiteX0" fmla="*/ 674370 w 666750"/>
              <a:gd name="connsiteY0" fmla="*/ 80963 h 666750"/>
              <a:gd name="connsiteX1" fmla="*/ 593408 w 666750"/>
              <a:gd name="connsiteY1" fmla="*/ 0 h 666750"/>
              <a:gd name="connsiteX2" fmla="*/ 337185 w 666750"/>
              <a:gd name="connsiteY2" fmla="*/ 256223 h 666750"/>
              <a:gd name="connsiteX3" fmla="*/ 80963 w 666750"/>
              <a:gd name="connsiteY3" fmla="*/ 0 h 666750"/>
              <a:gd name="connsiteX4" fmla="*/ 0 w 666750"/>
              <a:gd name="connsiteY4" fmla="*/ 80963 h 666750"/>
              <a:gd name="connsiteX5" fmla="*/ 256223 w 666750"/>
              <a:gd name="connsiteY5" fmla="*/ 337185 h 666750"/>
              <a:gd name="connsiteX6" fmla="*/ 0 w 666750"/>
              <a:gd name="connsiteY6" fmla="*/ 593408 h 666750"/>
              <a:gd name="connsiteX7" fmla="*/ 80963 w 666750"/>
              <a:gd name="connsiteY7" fmla="*/ 674370 h 666750"/>
              <a:gd name="connsiteX8" fmla="*/ 337185 w 666750"/>
              <a:gd name="connsiteY8" fmla="*/ 418148 h 666750"/>
              <a:gd name="connsiteX9" fmla="*/ 593408 w 666750"/>
              <a:gd name="connsiteY9" fmla="*/ 674370 h 666750"/>
              <a:gd name="connsiteX10" fmla="*/ 674370 w 666750"/>
              <a:gd name="connsiteY10" fmla="*/ 593408 h 666750"/>
              <a:gd name="connsiteX11" fmla="*/ 418148 w 666750"/>
              <a:gd name="connsiteY11" fmla="*/ 33718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750" h="66675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7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1A8EB4-429A-4A93-9E4F-4C9CF03D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6" y="1370268"/>
            <a:ext cx="10890471" cy="525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000" dirty="0">
                <a:solidFill>
                  <a:srgbClr val="1F497D"/>
                </a:solidFill>
                <a:latin typeface="+mn-lt"/>
              </a:rPr>
              <a:t>Регулювання нового будівництва на територіях спадщини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80A4B-013F-465B-A625-F0A839A9CD90}"/>
              </a:ext>
            </a:extLst>
          </p:cNvPr>
          <p:cNvSpPr txBox="1"/>
          <p:nvPr/>
        </p:nvSpPr>
        <p:spPr>
          <a:xfrm>
            <a:off x="2742403" y="5253517"/>
            <a:ext cx="323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504D"/>
                </a:solidFill>
              </a:rPr>
              <a:t>Чекаємо на затвердження </a:t>
            </a:r>
            <a:br>
              <a:rPr lang="uk-UA" b="1" dirty="0">
                <a:solidFill>
                  <a:srgbClr val="C0504D"/>
                </a:solidFill>
              </a:rPr>
            </a:br>
            <a:r>
              <a:rPr lang="uk-UA" b="1" dirty="0">
                <a:solidFill>
                  <a:srgbClr val="C0504D"/>
                </a:solidFill>
              </a:rPr>
              <a:t>історико-архітектурних опорних планів!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A03B3B6-C1E2-4049-90B9-24329BF6599B}"/>
              </a:ext>
            </a:extLst>
          </p:cNvPr>
          <p:cNvCxnSpPr>
            <a:cxnSpLocks/>
          </p:cNvCxnSpPr>
          <p:nvPr/>
        </p:nvCxnSpPr>
        <p:spPr>
          <a:xfrm flipV="1">
            <a:off x="4358018" y="3657600"/>
            <a:ext cx="0" cy="1273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знак, внешний, столб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3B3BDB7-B7F9-4727-8F6E-CD74C2BE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58" y="4646041"/>
            <a:ext cx="520719" cy="4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E72D11-F157-4CFE-AD46-328EE2F7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3000" dirty="0">
                <a:solidFill>
                  <a:srgbClr val="1F497D"/>
                </a:solidFill>
                <a:latin typeface="+mn-lt"/>
              </a:rPr>
              <a:t>Історико-архітектурні опорні плани</a:t>
            </a:r>
          </a:p>
        </p:txBody>
      </p:sp>
      <p:pic>
        <p:nvPicPr>
          <p:cNvPr id="3" name="Рисунок 2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82A25755-78E3-4C08-B7A2-05987106E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45" y="2132968"/>
            <a:ext cx="6597343" cy="439739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1DEDF52-15D2-47A6-A319-640555AE228D}"/>
              </a:ext>
            </a:extLst>
          </p:cNvPr>
          <p:cNvSpPr txBox="1"/>
          <p:nvPr/>
        </p:nvSpPr>
        <p:spPr>
          <a:xfrm>
            <a:off x="1008841" y="1811264"/>
            <a:ext cx="20668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20006B-561F-4C63-A763-47780C19BF4B}"/>
              </a:ext>
            </a:extLst>
          </p:cNvPr>
          <p:cNvSpPr txBox="1"/>
          <p:nvPr/>
        </p:nvSpPr>
        <p:spPr>
          <a:xfrm>
            <a:off x="865729" y="2413054"/>
            <a:ext cx="2353082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600" b="1" dirty="0"/>
              <a:t>історичний </a:t>
            </a:r>
            <a:br>
              <a:rPr lang="uk-UA" sz="1600" b="1" dirty="0"/>
            </a:br>
            <a:r>
              <a:rPr lang="uk-UA" sz="1600" b="1" dirty="0"/>
              <a:t>населений пункт</a:t>
            </a:r>
            <a:endParaRPr lang="uk-UA" sz="1600" i="1" dirty="0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8D38A94-3045-432D-8114-F0EEE42CCDE4}"/>
              </a:ext>
            </a:extLst>
          </p:cNvPr>
          <p:cNvCxnSpPr>
            <a:cxnSpLocks/>
          </p:cNvCxnSpPr>
          <p:nvPr/>
        </p:nvCxnSpPr>
        <p:spPr>
          <a:xfrm>
            <a:off x="3522024" y="1417638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39280737-3A0B-4C58-88C6-A692338607B0}"/>
              </a:ext>
            </a:extLst>
          </p:cNvPr>
          <p:cNvSpPr/>
          <p:nvPr/>
        </p:nvSpPr>
        <p:spPr>
          <a:xfrm rot="5400000">
            <a:off x="3313302" y="1426631"/>
            <a:ext cx="426841" cy="369332"/>
          </a:xfrm>
          <a:prstGeom prst="triangle">
            <a:avLst/>
          </a:prstGeom>
          <a:solidFill>
            <a:srgbClr val="275791"/>
          </a:solidFill>
          <a:ln>
            <a:solidFill>
              <a:srgbClr val="275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DCE9D29-972F-4C04-9793-BFF070760BD1}"/>
              </a:ext>
            </a:extLst>
          </p:cNvPr>
          <p:cNvSpPr/>
          <p:nvPr/>
        </p:nvSpPr>
        <p:spPr>
          <a:xfrm>
            <a:off x="4790195" y="1388324"/>
            <a:ext cx="669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F497D"/>
                </a:solidFill>
              </a:rPr>
              <a:t>Рівень забезпечення історико-архітектурними планами</a:t>
            </a:r>
            <a:br>
              <a:rPr lang="uk-UA" b="1" dirty="0">
                <a:solidFill>
                  <a:srgbClr val="1F497D"/>
                </a:solidFill>
              </a:rPr>
            </a:br>
            <a:r>
              <a:rPr lang="uk-UA" b="1" dirty="0">
                <a:solidFill>
                  <a:srgbClr val="1F497D"/>
                </a:solidFill>
              </a:rPr>
              <a:t>(за матеріалами </a:t>
            </a:r>
            <a:r>
              <a:rPr lang="uk-UA" b="1" dirty="0" err="1">
                <a:solidFill>
                  <a:srgbClr val="1F497D"/>
                </a:solidFill>
              </a:rPr>
              <a:t>Мінрегіону</a:t>
            </a:r>
            <a:r>
              <a:rPr lang="uk-UA" b="1" dirty="0">
                <a:solidFill>
                  <a:srgbClr val="1F497D"/>
                </a:solidFill>
              </a:rPr>
              <a:t>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C9C689C-2CCE-4055-A45C-D99F957BB114}"/>
              </a:ext>
            </a:extLst>
          </p:cNvPr>
          <p:cNvSpPr/>
          <p:nvPr/>
        </p:nvSpPr>
        <p:spPr>
          <a:xfrm>
            <a:off x="4750745" y="6530362"/>
            <a:ext cx="7081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100" i="1" dirty="0"/>
              <a:t>* Використана публікація Марини Литвинчук 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DEF7A9D6-19E2-40E5-82DC-E63D3CBB6F49}"/>
              </a:ext>
            </a:extLst>
          </p:cNvPr>
          <p:cNvSpPr txBox="1">
            <a:spLocks/>
          </p:cNvSpPr>
          <p:nvPr/>
        </p:nvSpPr>
        <p:spPr>
          <a:xfrm>
            <a:off x="7409167" y="3342407"/>
            <a:ext cx="792088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Київська</a:t>
            </a: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057D2570-F38F-4F6A-A1B9-821E3DB8B145}"/>
              </a:ext>
            </a:extLst>
          </p:cNvPr>
          <p:cNvSpPr txBox="1">
            <a:spLocks/>
          </p:cNvSpPr>
          <p:nvPr/>
        </p:nvSpPr>
        <p:spPr>
          <a:xfrm>
            <a:off x="6511861" y="2999610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Житомирська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E055B3BB-5B64-431F-8493-9BBFEFEDBC1B}"/>
              </a:ext>
            </a:extLst>
          </p:cNvPr>
          <p:cNvSpPr txBox="1">
            <a:spLocks/>
          </p:cNvSpPr>
          <p:nvPr/>
        </p:nvSpPr>
        <p:spPr>
          <a:xfrm>
            <a:off x="7762646" y="2541177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>
                <a:solidFill>
                  <a:srgbClr val="FF0000"/>
                </a:solidFill>
                <a:cs typeface="Arial" panose="020B0604020202020204" pitchFamily="34" charset="0"/>
              </a:rPr>
              <a:t>Чернігівська</a:t>
            </a: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99A3B864-D8A6-4AF8-A0E6-C0D1BE737CA6}"/>
              </a:ext>
            </a:extLst>
          </p:cNvPr>
          <p:cNvSpPr txBox="1">
            <a:spLocks/>
          </p:cNvSpPr>
          <p:nvPr/>
        </p:nvSpPr>
        <p:spPr>
          <a:xfrm>
            <a:off x="8712069" y="2874212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Сумська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DABB8286-D37D-4000-8C38-8B31434F49C1}"/>
              </a:ext>
            </a:extLst>
          </p:cNvPr>
          <p:cNvSpPr txBox="1">
            <a:spLocks/>
          </p:cNvSpPr>
          <p:nvPr/>
        </p:nvSpPr>
        <p:spPr>
          <a:xfrm>
            <a:off x="8431419" y="3370152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Полтавська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FE817249-8E73-4C83-B607-66F445B39334}"/>
              </a:ext>
            </a:extLst>
          </p:cNvPr>
          <p:cNvSpPr txBox="1">
            <a:spLocks/>
          </p:cNvSpPr>
          <p:nvPr/>
        </p:nvSpPr>
        <p:spPr>
          <a:xfrm>
            <a:off x="9475535" y="3400505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Харківська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16D0E67A-3733-463B-B7B5-2BC6B8FAE2D5}"/>
              </a:ext>
            </a:extLst>
          </p:cNvPr>
          <p:cNvSpPr txBox="1">
            <a:spLocks/>
          </p:cNvSpPr>
          <p:nvPr/>
        </p:nvSpPr>
        <p:spPr>
          <a:xfrm>
            <a:off x="4986955" y="3311767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Львівська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:a16="http://schemas.microsoft.com/office/drawing/2014/main" id="{A428F8AC-A410-486D-AE64-C6F3C6871A85}"/>
              </a:ext>
            </a:extLst>
          </p:cNvPr>
          <p:cNvSpPr txBox="1">
            <a:spLocks/>
          </p:cNvSpPr>
          <p:nvPr/>
        </p:nvSpPr>
        <p:spPr>
          <a:xfrm>
            <a:off x="5378156" y="2602590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Волинська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E2ACFE24-91A7-4D26-B9A8-9DC4EE958603}"/>
              </a:ext>
            </a:extLst>
          </p:cNvPr>
          <p:cNvSpPr txBox="1">
            <a:spLocks/>
          </p:cNvSpPr>
          <p:nvPr/>
        </p:nvSpPr>
        <p:spPr>
          <a:xfrm rot="18056534">
            <a:off x="5907377" y="2535498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Рівненська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3C08CA7E-F993-4BB6-8941-6CF6A1293A48}"/>
              </a:ext>
            </a:extLst>
          </p:cNvPr>
          <p:cNvSpPr txBox="1">
            <a:spLocks/>
          </p:cNvSpPr>
          <p:nvPr/>
        </p:nvSpPr>
        <p:spPr>
          <a:xfrm>
            <a:off x="10159611" y="4375567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Донецька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F0C12739-EAD1-4865-B024-528AFDE446C2}"/>
              </a:ext>
            </a:extLst>
          </p:cNvPr>
          <p:cNvSpPr txBox="1">
            <a:spLocks/>
          </p:cNvSpPr>
          <p:nvPr/>
        </p:nvSpPr>
        <p:spPr>
          <a:xfrm>
            <a:off x="9286152" y="4852893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Запорізька</a:t>
            </a: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DE86446A-74AD-48C0-BF2E-33C0A9FB0450}"/>
              </a:ext>
            </a:extLst>
          </p:cNvPr>
          <p:cNvSpPr txBox="1">
            <a:spLocks/>
          </p:cNvSpPr>
          <p:nvPr/>
        </p:nvSpPr>
        <p:spPr>
          <a:xfrm>
            <a:off x="8921012" y="4264559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Дніпропетровська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9B380585-5FA7-487C-9E02-CAE348CFE589}"/>
              </a:ext>
            </a:extLst>
          </p:cNvPr>
          <p:cNvSpPr txBox="1">
            <a:spLocks/>
          </p:cNvSpPr>
          <p:nvPr/>
        </p:nvSpPr>
        <p:spPr>
          <a:xfrm>
            <a:off x="7289806" y="4940569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Одеська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23113DD7-9D84-4754-B152-BF5691AE83E7}"/>
              </a:ext>
            </a:extLst>
          </p:cNvPr>
          <p:cNvSpPr txBox="1">
            <a:spLocks/>
          </p:cNvSpPr>
          <p:nvPr/>
        </p:nvSpPr>
        <p:spPr>
          <a:xfrm>
            <a:off x="7819351" y="4737480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Миколаївська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B0E5524D-0A3A-4B3A-9882-299955A31650}"/>
              </a:ext>
            </a:extLst>
          </p:cNvPr>
          <p:cNvSpPr txBox="1">
            <a:spLocks/>
          </p:cNvSpPr>
          <p:nvPr/>
        </p:nvSpPr>
        <p:spPr>
          <a:xfrm>
            <a:off x="8474654" y="5206790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Херсонська</a:t>
            </a: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B5F0BA6E-BED8-49FC-9EF0-7079616057AD}"/>
              </a:ext>
            </a:extLst>
          </p:cNvPr>
          <p:cNvSpPr txBox="1">
            <a:spLocks/>
          </p:cNvSpPr>
          <p:nvPr/>
        </p:nvSpPr>
        <p:spPr>
          <a:xfrm>
            <a:off x="8930863" y="6058980"/>
            <a:ext cx="1310607" cy="17173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АР Крим</a:t>
            </a: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E0A77D84-89C3-4B77-B441-B2F8C400D3C4}"/>
              </a:ext>
            </a:extLst>
          </p:cNvPr>
          <p:cNvSpPr txBox="1">
            <a:spLocks/>
          </p:cNvSpPr>
          <p:nvPr/>
        </p:nvSpPr>
        <p:spPr>
          <a:xfrm>
            <a:off x="7639331" y="3852420"/>
            <a:ext cx="792088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Черкаська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116E772C-D3E7-4C9C-9D71-6247A8E16044}"/>
              </a:ext>
            </a:extLst>
          </p:cNvPr>
          <p:cNvSpPr txBox="1">
            <a:spLocks/>
          </p:cNvSpPr>
          <p:nvPr/>
        </p:nvSpPr>
        <p:spPr>
          <a:xfrm>
            <a:off x="6653601" y="4023911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Вінницька</a:t>
            </a: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2B6154FD-5727-47F3-ABC7-2420AC22035E}"/>
              </a:ext>
            </a:extLst>
          </p:cNvPr>
          <p:cNvSpPr txBox="1">
            <a:spLocks/>
          </p:cNvSpPr>
          <p:nvPr/>
        </p:nvSpPr>
        <p:spPr>
          <a:xfrm>
            <a:off x="7686526" y="4185393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Кіровоградська</a:t>
            </a: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027E6CAB-897A-49F8-A313-FD4AE1A54DE5}"/>
              </a:ext>
            </a:extLst>
          </p:cNvPr>
          <p:cNvSpPr txBox="1">
            <a:spLocks/>
          </p:cNvSpPr>
          <p:nvPr/>
        </p:nvSpPr>
        <p:spPr>
          <a:xfrm rot="1660877">
            <a:off x="4828433" y="3895042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Івано-</a:t>
            </a:r>
            <a:b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Франківська</a:t>
            </a:r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4D8FE8FC-9A49-4F23-9D02-374F1E1C0EA6}"/>
              </a:ext>
            </a:extLst>
          </p:cNvPr>
          <p:cNvSpPr txBox="1">
            <a:spLocks/>
          </p:cNvSpPr>
          <p:nvPr/>
        </p:nvSpPr>
        <p:spPr>
          <a:xfrm rot="1338031">
            <a:off x="4361342" y="4059801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Закарпатська</a:t>
            </a:r>
          </a:p>
        </p:txBody>
      </p:sp>
      <p:sp>
        <p:nvSpPr>
          <p:cNvPr id="67" name="Объект 2">
            <a:extLst>
              <a:ext uri="{FF2B5EF4-FFF2-40B4-BE49-F238E27FC236}">
                <a16:creationId xmlns:a16="http://schemas.microsoft.com/office/drawing/2014/main" id="{E1DED10E-0DDE-4360-8242-C50EBDE17032}"/>
              </a:ext>
            </a:extLst>
          </p:cNvPr>
          <p:cNvSpPr txBox="1">
            <a:spLocks/>
          </p:cNvSpPr>
          <p:nvPr/>
        </p:nvSpPr>
        <p:spPr>
          <a:xfrm rot="20464698">
            <a:off x="5303198" y="4228830"/>
            <a:ext cx="1310607" cy="290624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Чернівецька</a:t>
            </a:r>
          </a:p>
        </p:txBody>
      </p:sp>
      <p:sp>
        <p:nvSpPr>
          <p:cNvPr id="68" name="Объект 2">
            <a:extLst>
              <a:ext uri="{FF2B5EF4-FFF2-40B4-BE49-F238E27FC236}">
                <a16:creationId xmlns:a16="http://schemas.microsoft.com/office/drawing/2014/main" id="{F7310DF2-2487-41DB-AD58-2A5A8E9397E1}"/>
              </a:ext>
            </a:extLst>
          </p:cNvPr>
          <p:cNvSpPr txBox="1">
            <a:spLocks/>
          </p:cNvSpPr>
          <p:nvPr/>
        </p:nvSpPr>
        <p:spPr>
          <a:xfrm rot="16200000">
            <a:off x="5830182" y="3502011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rgbClr val="FF0000"/>
                </a:solidFill>
                <a:cs typeface="Arial" panose="020B0604020202020204" pitchFamily="34" charset="0"/>
              </a:rPr>
              <a:t>Хмельницька</a:t>
            </a:r>
          </a:p>
        </p:txBody>
      </p:sp>
      <p:sp>
        <p:nvSpPr>
          <p:cNvPr id="69" name="Объект 2">
            <a:extLst>
              <a:ext uri="{FF2B5EF4-FFF2-40B4-BE49-F238E27FC236}">
                <a16:creationId xmlns:a16="http://schemas.microsoft.com/office/drawing/2014/main" id="{81E2CA2C-6AF4-402D-AC7C-14616DFA2FA6}"/>
              </a:ext>
            </a:extLst>
          </p:cNvPr>
          <p:cNvSpPr txBox="1">
            <a:spLocks/>
          </p:cNvSpPr>
          <p:nvPr/>
        </p:nvSpPr>
        <p:spPr>
          <a:xfrm rot="16381331">
            <a:off x="5476319" y="3476689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900" b="1" dirty="0">
                <a:solidFill>
                  <a:schemeClr val="bg1"/>
                </a:solidFill>
                <a:cs typeface="Arial" panose="020B0604020202020204" pitchFamily="34" charset="0"/>
              </a:rPr>
              <a:t>Тернопільська</a:t>
            </a:r>
          </a:p>
        </p:txBody>
      </p:sp>
      <p:sp>
        <p:nvSpPr>
          <p:cNvPr id="70" name="Объект 2">
            <a:extLst>
              <a:ext uri="{FF2B5EF4-FFF2-40B4-BE49-F238E27FC236}">
                <a16:creationId xmlns:a16="http://schemas.microsoft.com/office/drawing/2014/main" id="{01AB0E42-D301-4BAE-B085-26D8618A2C7C}"/>
              </a:ext>
            </a:extLst>
          </p:cNvPr>
          <p:cNvSpPr txBox="1">
            <a:spLocks/>
          </p:cNvSpPr>
          <p:nvPr/>
        </p:nvSpPr>
        <p:spPr>
          <a:xfrm>
            <a:off x="5613270" y="5074680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cs typeface="Arial" panose="020B0604020202020204" pitchFamily="34" charset="0"/>
              </a:rPr>
              <a:t>&gt;</a:t>
            </a:r>
            <a:r>
              <a:rPr lang="uk-UA" sz="1400" b="1" dirty="0">
                <a:cs typeface="Arial" panose="020B0604020202020204" pitchFamily="34" charset="0"/>
              </a:rPr>
              <a:t> 50%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F026A293-BE49-4E0B-BDB8-FE029CBD5B2F}"/>
              </a:ext>
            </a:extLst>
          </p:cNvPr>
          <p:cNvSpPr txBox="1">
            <a:spLocks/>
          </p:cNvSpPr>
          <p:nvPr/>
        </p:nvSpPr>
        <p:spPr>
          <a:xfrm>
            <a:off x="5614269" y="5358377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400" b="1" dirty="0">
                <a:cs typeface="Arial" panose="020B0604020202020204" pitchFamily="34" charset="0"/>
              </a:rPr>
              <a:t>35-50%</a:t>
            </a:r>
          </a:p>
        </p:txBody>
      </p:sp>
      <p:sp>
        <p:nvSpPr>
          <p:cNvPr id="72" name="Объект 2">
            <a:extLst>
              <a:ext uri="{FF2B5EF4-FFF2-40B4-BE49-F238E27FC236}">
                <a16:creationId xmlns:a16="http://schemas.microsoft.com/office/drawing/2014/main" id="{703650E1-23BA-4603-B6F1-7552C10D292F}"/>
              </a:ext>
            </a:extLst>
          </p:cNvPr>
          <p:cNvSpPr txBox="1">
            <a:spLocks/>
          </p:cNvSpPr>
          <p:nvPr/>
        </p:nvSpPr>
        <p:spPr>
          <a:xfrm>
            <a:off x="5660205" y="5900369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cs typeface="Arial" panose="020B0604020202020204" pitchFamily="34" charset="0"/>
              </a:rPr>
              <a:t>&lt;</a:t>
            </a:r>
            <a:r>
              <a:rPr lang="uk-UA" sz="1400" b="1" dirty="0">
                <a:cs typeface="Arial" panose="020B0604020202020204" pitchFamily="34" charset="0"/>
              </a:rPr>
              <a:t> 20%</a:t>
            </a:r>
          </a:p>
        </p:txBody>
      </p:sp>
      <p:sp>
        <p:nvSpPr>
          <p:cNvPr id="73" name="Объект 2">
            <a:extLst>
              <a:ext uri="{FF2B5EF4-FFF2-40B4-BE49-F238E27FC236}">
                <a16:creationId xmlns:a16="http://schemas.microsoft.com/office/drawing/2014/main" id="{FCB83569-05AF-4F70-B60F-2CFF0135D8A9}"/>
              </a:ext>
            </a:extLst>
          </p:cNvPr>
          <p:cNvSpPr txBox="1">
            <a:spLocks/>
          </p:cNvSpPr>
          <p:nvPr/>
        </p:nvSpPr>
        <p:spPr>
          <a:xfrm>
            <a:off x="10357485" y="3567692"/>
            <a:ext cx="1109045" cy="25431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uk-UA" dirty="0">
                <a:latin typeface="+mn-lt"/>
              </a:rPr>
              <a:t>Луганська</a:t>
            </a:r>
          </a:p>
        </p:txBody>
      </p:sp>
      <p:sp>
        <p:nvSpPr>
          <p:cNvPr id="74" name="Объект 2">
            <a:extLst>
              <a:ext uri="{FF2B5EF4-FFF2-40B4-BE49-F238E27FC236}">
                <a16:creationId xmlns:a16="http://schemas.microsoft.com/office/drawing/2014/main" id="{4428D364-EC5E-41E9-A2D6-27ACC07EDDF9}"/>
              </a:ext>
            </a:extLst>
          </p:cNvPr>
          <p:cNvSpPr txBox="1">
            <a:spLocks/>
          </p:cNvSpPr>
          <p:nvPr/>
        </p:nvSpPr>
        <p:spPr>
          <a:xfrm>
            <a:off x="5613270" y="5628328"/>
            <a:ext cx="1448998" cy="27833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400" b="1" dirty="0">
                <a:cs typeface="Arial" panose="020B0604020202020204" pitchFamily="34" charset="0"/>
              </a:rPr>
              <a:t>20-35%</a:t>
            </a:r>
          </a:p>
        </p:txBody>
      </p:sp>
      <p:pic>
        <p:nvPicPr>
          <p:cNvPr id="75" name="Рисунок 74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6155500-57A9-4EBE-9943-9B65EEE4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10" y="1747907"/>
            <a:ext cx="1196329" cy="79679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BD36405-9E91-4324-AAD5-BF260390B1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6543" r="89941">
                        <a14:foregroundMark x1="15137" y1="60254" x2="15137" y2="60254"/>
                        <a14:foregroundMark x1="15430" y1="60059" x2="15430" y2="60059"/>
                        <a14:foregroundMark x1="15430" y1="60059" x2="15430" y2="60059"/>
                        <a14:foregroundMark x1="14746" y1="59570" x2="14746" y2="59570"/>
                        <a14:foregroundMark x1="14746" y1="59570" x2="14746" y2="59570"/>
                        <a14:foregroundMark x1="14746" y1="60059" x2="14746" y2="60059"/>
                        <a14:foregroundMark x1="14746" y1="60059" x2="14746" y2="60059"/>
                        <a14:foregroundMark x1="14746" y1="59961" x2="14746" y2="59961"/>
                        <a14:foregroundMark x1="14746" y1="59961" x2="15039" y2="59961"/>
                        <a14:foregroundMark x1="15039" y1="59961" x2="15039" y2="59961"/>
                        <a14:foregroundMark x1="15527" y1="60645" x2="15527" y2="60645"/>
                        <a14:foregroundMark x1="15527" y1="60645" x2="15527" y2="60645"/>
                        <a14:foregroundMark x1="15527" y1="60645" x2="15527" y2="60645"/>
                        <a14:foregroundMark x1="11426" y1="37109" x2="11426" y2="37109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6543" y1="65918" x2="6543" y2="65918"/>
                        <a14:foregroundMark x1="20020" y1="63379" x2="20020" y2="63379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5588" r="78350" b="32150"/>
          <a:stretch/>
        </p:blipFill>
        <p:spPr>
          <a:xfrm>
            <a:off x="1515754" y="3237356"/>
            <a:ext cx="1042183" cy="81141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E26ABD1-806D-4ADD-8F0C-28751744B2E4}"/>
              </a:ext>
            </a:extLst>
          </p:cNvPr>
          <p:cNvSpPr txBox="1"/>
          <p:nvPr/>
        </p:nvSpPr>
        <p:spPr>
          <a:xfrm>
            <a:off x="1021425" y="3433309"/>
            <a:ext cx="20668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98</a:t>
            </a:r>
            <a:endParaRPr lang="en-US" sz="4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258A5B-D8BA-4D75-B2BC-169B9DD9DD00}"/>
              </a:ext>
            </a:extLst>
          </p:cNvPr>
          <p:cNvSpPr txBox="1"/>
          <p:nvPr/>
        </p:nvSpPr>
        <p:spPr>
          <a:xfrm>
            <a:off x="878313" y="4035099"/>
            <a:ext cx="2353082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600" b="1" dirty="0"/>
              <a:t>забезпечені </a:t>
            </a:r>
            <a:br>
              <a:rPr lang="uk-UA" sz="1600" b="1" dirty="0"/>
            </a:br>
            <a:r>
              <a:rPr lang="uk-UA" sz="1600" b="1" dirty="0"/>
              <a:t>планами</a:t>
            </a:r>
            <a:endParaRPr lang="uk-UA" sz="1600" i="1" dirty="0"/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0A68A62A-2586-46D7-9823-12D867FAC53C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2036846" y="2883000"/>
            <a:ext cx="0" cy="354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3" name="Рисунок 82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8ABDA97-D7F7-40EE-B530-1CC4C85A3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10" y="4857765"/>
            <a:ext cx="1318084" cy="87789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F4C9E26-497B-4C2B-A8A4-DB81431173BC}"/>
              </a:ext>
            </a:extLst>
          </p:cNvPr>
          <p:cNvSpPr txBox="1"/>
          <p:nvPr/>
        </p:nvSpPr>
        <p:spPr>
          <a:xfrm>
            <a:off x="1076208" y="4985122"/>
            <a:ext cx="206685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~2</a:t>
            </a:r>
            <a:r>
              <a:rPr lang="uk-UA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36A228-025B-40AD-8707-6BDB2ACC612B}"/>
              </a:ext>
            </a:extLst>
          </p:cNvPr>
          <p:cNvSpPr txBox="1"/>
          <p:nvPr/>
        </p:nvSpPr>
        <p:spPr>
          <a:xfrm>
            <a:off x="948362" y="5606139"/>
            <a:ext cx="2353082" cy="62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600" b="1" dirty="0"/>
              <a:t>рівень </a:t>
            </a:r>
            <a:br>
              <a:rPr lang="uk-UA" sz="1600" b="1" dirty="0"/>
            </a:br>
            <a:r>
              <a:rPr lang="uk-UA" sz="1600" b="1" dirty="0"/>
              <a:t>забезпечення </a:t>
            </a:r>
            <a:br>
              <a:rPr lang="uk-UA" sz="1600" b="1" dirty="0"/>
            </a:br>
            <a:r>
              <a:rPr lang="uk-UA" sz="1600" b="1" dirty="0"/>
              <a:t>планами в країні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50296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1A8EB4-429A-4A93-9E4F-4C9CF03D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6" y="1370268"/>
            <a:ext cx="10890471" cy="525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000" dirty="0">
                <a:solidFill>
                  <a:srgbClr val="1F497D"/>
                </a:solidFill>
                <a:latin typeface="+mn-lt"/>
              </a:rPr>
              <a:t>Регулювання нового будівництва на територіях спадщини</a:t>
            </a:r>
          </a:p>
        </p:txBody>
      </p:sp>
    </p:spTree>
    <p:extLst>
      <p:ext uri="{BB962C8B-B14F-4D97-AF65-F5344CB8AC3E}">
        <p14:creationId xmlns:p14="http://schemas.microsoft.com/office/powerpoint/2010/main" val="400338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7" y="481729"/>
            <a:ext cx="9963150" cy="6796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sz="2800" dirty="0"/>
              <a:t>Колізія містобудівного та </a:t>
            </a:r>
            <a:r>
              <a:rPr lang="uk-UA" sz="2800" dirty="0" err="1"/>
              <a:t>пам’яткоохоронного</a:t>
            </a:r>
            <a:r>
              <a:rPr lang="uk-UA" sz="2800" dirty="0"/>
              <a:t> законодавства </a:t>
            </a:r>
            <a:endParaRPr lang="uk-UA" sz="3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33A8DE-3AA1-406D-8424-1F1FD8F2F6CB}"/>
              </a:ext>
            </a:extLst>
          </p:cNvPr>
          <p:cNvSpPr/>
          <p:nvPr/>
        </p:nvSpPr>
        <p:spPr>
          <a:xfrm>
            <a:off x="1232100" y="1487144"/>
            <a:ext cx="3042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Закон «Про регулювання </a:t>
            </a:r>
            <a:br>
              <a:rPr lang="en-US" sz="2000" b="1" dirty="0">
                <a:solidFill>
                  <a:srgbClr val="1F497D"/>
                </a:solidFill>
              </a:rPr>
            </a:br>
            <a:r>
              <a:rPr lang="uk-UA" sz="2000" b="1" dirty="0">
                <a:solidFill>
                  <a:srgbClr val="1F497D"/>
                </a:solidFill>
              </a:rPr>
              <a:t>містобудівної діяльності»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D88500-9585-4A54-BC9B-6389A72B48B4}"/>
              </a:ext>
            </a:extLst>
          </p:cNvPr>
          <p:cNvSpPr/>
          <p:nvPr/>
        </p:nvSpPr>
        <p:spPr>
          <a:xfrm>
            <a:off x="1213480" y="4294442"/>
            <a:ext cx="3000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Закон «Про архітектурну </a:t>
            </a:r>
          </a:p>
          <a:p>
            <a:r>
              <a:rPr lang="uk-UA" sz="2000" b="1" dirty="0">
                <a:solidFill>
                  <a:srgbClr val="1F497D"/>
                </a:solidFill>
              </a:rPr>
              <a:t>діяльність»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2A90E8-3D42-45ED-8CED-C309AEA2C5B0}"/>
              </a:ext>
            </a:extLst>
          </p:cNvPr>
          <p:cNvSpPr/>
          <p:nvPr/>
        </p:nvSpPr>
        <p:spPr>
          <a:xfrm>
            <a:off x="428902" y="2274492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не 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F871BD7-4F15-4B57-AA2B-0A0708F97FE4}"/>
              </a:ext>
            </a:extLst>
          </p:cNvPr>
          <p:cNvCxnSpPr>
            <a:cxnSpLocks/>
          </p:cNvCxnSpPr>
          <p:nvPr/>
        </p:nvCxnSpPr>
        <p:spPr>
          <a:xfrm>
            <a:off x="830317" y="3720659"/>
            <a:ext cx="32687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E15C90-538D-4473-8476-FF73D7790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404648" y="1463059"/>
            <a:ext cx="851338" cy="7078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E42981-4CAC-4469-9E59-8E9D2EE4A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404648" y="4259557"/>
            <a:ext cx="851338" cy="7078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5DFFCE9-29F0-4DD4-8AD2-B7EFA0DC2F2E}"/>
              </a:ext>
            </a:extLst>
          </p:cNvPr>
          <p:cNvSpPr/>
          <p:nvPr/>
        </p:nvSpPr>
        <p:spPr>
          <a:xfrm>
            <a:off x="428902" y="5129058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не 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2FA412-0134-44CB-900F-17F2197DC01A}"/>
              </a:ext>
            </a:extLst>
          </p:cNvPr>
          <p:cNvSpPr/>
          <p:nvPr/>
        </p:nvSpPr>
        <p:spPr>
          <a:xfrm>
            <a:off x="8670540" y="2975397"/>
            <a:ext cx="2717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1F497D"/>
                </a:solidFill>
              </a:rPr>
              <a:t>Закон «Про охорону </a:t>
            </a:r>
          </a:p>
          <a:p>
            <a:r>
              <a:rPr lang="uk-UA" sz="2000" b="1" dirty="0">
                <a:solidFill>
                  <a:srgbClr val="1F497D"/>
                </a:solidFill>
              </a:rPr>
              <a:t>культурної спадщини»</a:t>
            </a:r>
            <a:endParaRPr lang="ru-RU" sz="2000" b="1" dirty="0">
              <a:solidFill>
                <a:srgbClr val="1F497D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33CF5CE-D3C8-4623-AC4C-E36829BF8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10838" r="29110" b="34112"/>
          <a:stretch/>
        </p:blipFill>
        <p:spPr>
          <a:xfrm>
            <a:off x="7861708" y="2940512"/>
            <a:ext cx="851338" cy="70788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54A7E3-3EDB-48B3-9A62-50D9FB56494E}"/>
              </a:ext>
            </a:extLst>
          </p:cNvPr>
          <p:cNvSpPr/>
          <p:nvPr/>
        </p:nvSpPr>
        <p:spPr>
          <a:xfrm>
            <a:off x="7885962" y="3810013"/>
            <a:ext cx="426858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cs typeface="Arial" panose="020B0604020202020204" pitchFamily="34" charset="0"/>
              </a:rPr>
              <a:t>Проектна документація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потребує </a:t>
            </a:r>
            <a:b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400" b="1" dirty="0">
                <a:cs typeface="Arial" panose="020B0604020202020204" pitchFamily="34" charset="0"/>
              </a:rPr>
              <a:t>погодження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C714988-D677-45D6-ABFE-6783BABC87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10101">
                  <a:alpha val="784"/>
                </a:srgbClr>
              </a:clrFrom>
              <a:clrTo>
                <a:srgbClr val="01010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48" y="1990725"/>
            <a:ext cx="3589704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2224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346</Words>
  <Application>Microsoft Office PowerPoint</Application>
  <PresentationFormat>Широкоэкранный</PresentationFormat>
  <Paragraphs>135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Myriad Pro</vt:lpstr>
      <vt:lpstr>BRDO Corporate Presentation Шаблон</vt:lpstr>
      <vt:lpstr>Презентация PowerPoint</vt:lpstr>
      <vt:lpstr>Чи можливе нове будівництво на територіях спадщини? </vt:lpstr>
      <vt:lpstr>Чи можливе нове будівництво на територіях спадщини? </vt:lpstr>
      <vt:lpstr>Регулювання нового будівництва на територіях спадщини</vt:lpstr>
      <vt:lpstr>Дотримання основних вимог до адміністративних послуг</vt:lpstr>
      <vt:lpstr>Регулювання нового будівництва на територіях спадщини</vt:lpstr>
      <vt:lpstr>Історико-архітектурні опорні плани</vt:lpstr>
      <vt:lpstr>Регулювання нового будівництва на територіях спадщини</vt:lpstr>
      <vt:lpstr>Колізія містобудівного та пам’яткоохоронного законодавства </vt:lpstr>
      <vt:lpstr>Колізія містобудівного та пам’яткоохоронного законодавства </vt:lpstr>
      <vt:lpstr>Регулювання документів дозвільного характеру </vt:lpstr>
      <vt:lpstr>Регулювання документів дозвільного характеру </vt:lpstr>
      <vt:lpstr>Історико-архітектурні опорні плани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Dmitruk</dc:creator>
  <cp:lastModifiedBy>Iryna Bardasova</cp:lastModifiedBy>
  <cp:revision>203</cp:revision>
  <cp:lastPrinted>2019-02-01T13:02:53Z</cp:lastPrinted>
  <dcterms:created xsi:type="dcterms:W3CDTF">2018-04-11T09:20:17Z</dcterms:created>
  <dcterms:modified xsi:type="dcterms:W3CDTF">2019-02-07T09:50:00Z</dcterms:modified>
</cp:coreProperties>
</file>