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314" r:id="rId3"/>
    <p:sldId id="330" r:id="rId4"/>
    <p:sldId id="333" r:id="rId5"/>
    <p:sldId id="329" r:id="rId6"/>
    <p:sldId id="321" r:id="rId7"/>
    <p:sldId id="315" r:id="rId8"/>
    <p:sldId id="328" r:id="rId9"/>
    <p:sldId id="334" r:id="rId10"/>
    <p:sldId id="335" r:id="rId11"/>
    <p:sldId id="320" r:id="rId1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6D9C"/>
    <a:srgbClr val="275791"/>
    <a:srgbClr val="FFC000"/>
    <a:srgbClr val="0F5A9D"/>
    <a:srgbClr val="1475BA"/>
    <a:srgbClr val="000000"/>
    <a:srgbClr val="FBCF0F"/>
    <a:srgbClr val="034EA2"/>
    <a:srgbClr val="D4D3CF"/>
    <a:srgbClr val="C1C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93956-64BD-4E89-9818-B0EC37D008F3}" type="datetimeFigureOut">
              <a:rPr lang="uk-UA" smtClean="0"/>
              <a:t>10.12.2018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A3A5B-39D6-4BFE-B974-3809E18B08D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157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9040" y="1399032"/>
            <a:ext cx="6563359" cy="1545336"/>
          </a:xfrm>
        </p:spPr>
        <p:txBody>
          <a:bodyPr/>
          <a:lstStyle>
            <a:lvl1pPr algn="r">
              <a:defRPr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5"/>
            <a:ext cx="5019040" cy="56673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D4652F-A71A-413D-9CE9-B2CAC237E3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9204"/>
            <a:ext cx="5760732" cy="1078994"/>
          </a:xfrm>
          <a:prstGeom prst="rect">
            <a:avLst/>
          </a:prstGeom>
        </p:spPr>
      </p:pic>
      <p:sp>
        <p:nvSpPr>
          <p:cNvPr id="10" name="Текст 2">
            <a:extLst>
              <a:ext uri="{FF2B5EF4-FFF2-40B4-BE49-F238E27FC236}">
                <a16:creationId xmlns:a16="http://schemas.microsoft.com/office/drawing/2014/main" id="{2D68A1AE-99BF-477D-BB40-71A9AD1BB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9039" y="3102634"/>
            <a:ext cx="6563359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i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1373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76673"/>
            <a:ext cx="2074664" cy="7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9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90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2" y="593369"/>
            <a:ext cx="11360799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15602" y="1536633"/>
            <a:ext cx="11360799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98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95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92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89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87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85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81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79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1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ru"/>
              <a:pPr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7261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99989" y="1052737"/>
            <a:ext cx="5277611" cy="42484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33"/>
            <a:ext cx="62738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0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440" y="274638"/>
            <a:ext cx="9458960" cy="1143000"/>
          </a:xfrm>
        </p:spPr>
        <p:txBody>
          <a:bodyPr>
            <a:normAutofit/>
          </a:bodyPr>
          <a:lstStyle>
            <a:lvl1pPr algn="r">
              <a:defRPr sz="320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noProof="0" dirty="0" err="1"/>
              <a:t>Образец</a:t>
            </a:r>
            <a:r>
              <a:rPr lang="uk-UA" noProof="0" dirty="0"/>
              <a:t>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uk-UA" noProof="0"/>
              <a:t>Образец текста</a:t>
            </a:r>
          </a:p>
          <a:p>
            <a:pPr lvl="1"/>
            <a:r>
              <a:rPr lang="uk-UA" noProof="0"/>
              <a:t>Второй уровень</a:t>
            </a:r>
          </a:p>
          <a:p>
            <a:pPr lvl="2"/>
            <a:r>
              <a:rPr lang="uk-UA" noProof="0"/>
              <a:t>Третий уровень</a:t>
            </a:r>
          </a:p>
          <a:p>
            <a:pPr lvl="3"/>
            <a:r>
              <a:rPr lang="uk-UA" noProof="0"/>
              <a:t>Четвертый уровень</a:t>
            </a:r>
          </a:p>
          <a:p>
            <a:pPr lvl="4"/>
            <a:r>
              <a:rPr lang="uk-UA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76673"/>
            <a:ext cx="1500048" cy="7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46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549583"/>
            <a:ext cx="2074664" cy="7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76673"/>
            <a:ext cx="2074664" cy="7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5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76673"/>
            <a:ext cx="2074664" cy="7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3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05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23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658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42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microsoft.com/office/2007/relationships/hdphoto" Target="../media/hdphoto6.wdp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4.png"/><Relationship Id="rId5" Type="http://schemas.microsoft.com/office/2007/relationships/hdphoto" Target="../media/hdphoto7.wdp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microsoft.com/office/2007/relationships/hdphoto" Target="../media/hdphoto8.wdp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35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5">
            <a:extLst>
              <a:ext uri="{FF2B5EF4-FFF2-40B4-BE49-F238E27FC236}">
                <a16:creationId xmlns:a16="http://schemas.microsoft.com/office/drawing/2014/main" id="{3FF3545D-41BC-45C5-9B28-CFD963E377EA}"/>
              </a:ext>
            </a:extLst>
          </p:cNvPr>
          <p:cNvSpPr txBox="1"/>
          <p:nvPr/>
        </p:nvSpPr>
        <p:spPr>
          <a:xfrm>
            <a:off x="6477388" y="4190453"/>
            <a:ext cx="5227742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39725" algn="r">
              <a:spcBef>
                <a:spcPts val="105"/>
              </a:spcBef>
            </a:pPr>
            <a:r>
              <a:rPr lang="uk-UA" sz="2800" b="1" i="1" cap="small" spc="-1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проблеми і шляхи вирішення</a:t>
            </a:r>
            <a:endParaRPr lang="uk-UA" sz="2800" i="1" cap="small" spc="-1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8EB3794-E07F-45B7-84FA-3C0D113716B7}"/>
              </a:ext>
            </a:extLst>
          </p:cNvPr>
          <p:cNvSpPr txBox="1">
            <a:spLocks/>
          </p:cNvSpPr>
          <p:nvPr/>
        </p:nvSpPr>
        <p:spPr>
          <a:xfrm>
            <a:off x="6035546" y="5379018"/>
            <a:ext cx="56695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uk-UA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Олена Шуляк</a:t>
            </a:r>
            <a:br>
              <a:rPr lang="uk-UA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Правління</a:t>
            </a:r>
          </a:p>
          <a:p>
            <a:pPr algn="r"/>
            <a:r>
              <a:rPr lang="uk-UA" sz="1600" b="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Офісу ефективного регулювання BRDO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7E86FD3A-3BF7-4D52-BFD4-6EFA6F8F47EE}"/>
              </a:ext>
            </a:extLst>
          </p:cNvPr>
          <p:cNvSpPr txBox="1">
            <a:spLocks/>
          </p:cNvSpPr>
          <p:nvPr/>
        </p:nvSpPr>
        <p:spPr>
          <a:xfrm>
            <a:off x="4996625" y="2100150"/>
            <a:ext cx="661706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rgbClr val="0070C0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 algn="r">
              <a:spcBef>
                <a:spcPts val="100"/>
              </a:spcBef>
            </a:pPr>
            <a:r>
              <a:rPr lang="ru-RU" sz="3200" kern="0" spc="-15" dirty="0">
                <a:latin typeface="Arial" panose="020B0604020202020204" pitchFamily="34" charset="0"/>
                <a:cs typeface="Arial" panose="020B0604020202020204" pitchFamily="34" charset="0"/>
              </a:rPr>
              <a:t>ФОРМУВАННЯ ТА ОТРИМАННЯ ЗЕМЕЛЬНОЇ ДІЛЯНКИ </a:t>
            </a:r>
            <a:br>
              <a:rPr lang="ru-RU" sz="3200" kern="0" spc="-1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kern="0" spc="-15" dirty="0">
                <a:latin typeface="Arial" panose="020B0604020202020204" pitchFamily="34" charset="0"/>
                <a:cs typeface="Arial" panose="020B0604020202020204" pitchFamily="34" charset="0"/>
              </a:rPr>
              <a:t>ПРИ НОВОМУ БУДІВНИЦТВІ</a:t>
            </a:r>
            <a:endParaRPr lang="uk-UA" sz="3200" kern="0" spc="-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398D0C-6B8F-401E-83E7-7FB438724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5" y="2100150"/>
            <a:ext cx="1490152" cy="149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DBF875-FCEC-4919-8FF3-09CAE5FAC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70" y="2220440"/>
            <a:ext cx="1364188" cy="13641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EB0453-B612-4A0F-92AE-BF0DD1BFF0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43" y="2220440"/>
            <a:ext cx="1364188" cy="1364188"/>
          </a:xfrm>
          <a:prstGeom prst="rect">
            <a:avLst/>
          </a:prstGeom>
        </p:spPr>
      </p:pic>
      <p:sp>
        <p:nvSpPr>
          <p:cNvPr id="29" name="object 3">
            <a:extLst>
              <a:ext uri="{FF2B5EF4-FFF2-40B4-BE49-F238E27FC236}">
                <a16:creationId xmlns:a16="http://schemas.microsoft.com/office/drawing/2014/main" id="{A281A04C-A1F3-4A3E-BDD7-3C842956589E}"/>
              </a:ext>
            </a:extLst>
          </p:cNvPr>
          <p:cNvSpPr txBox="1">
            <a:spLocks/>
          </p:cNvSpPr>
          <p:nvPr/>
        </p:nvSpPr>
        <p:spPr>
          <a:xfrm>
            <a:off x="3654464" y="610933"/>
            <a:ext cx="804800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70C0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 marR="0" lvl="0" indent="0" algn="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-1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ЗМІНИ, ЩО ПРОПОНУЮТЬСЯ</a:t>
            </a:r>
            <a:endParaRPr kumimoji="0" lang="uk-UA" sz="28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DFD13D4-8A0F-4B63-9137-724E71EA6125}"/>
              </a:ext>
            </a:extLst>
          </p:cNvPr>
          <p:cNvSpPr/>
          <p:nvPr/>
        </p:nvSpPr>
        <p:spPr>
          <a:xfrm>
            <a:off x="1483334" y="3781803"/>
            <a:ext cx="4317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ОПТИМІЗУВАТИ </a:t>
            </a:r>
            <a:b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кількість інструментів регулювання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ED0F9391-1DA4-451A-B17C-DBDCBAC8C754}"/>
              </a:ext>
            </a:extLst>
          </p:cNvPr>
          <p:cNvSpPr/>
          <p:nvPr/>
        </p:nvSpPr>
        <p:spPr>
          <a:xfrm>
            <a:off x="5407743" y="3781803"/>
            <a:ext cx="5878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ПЕРЕВЕСТИ</a:t>
            </a:r>
            <a:b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всі інструменти </a:t>
            </a:r>
            <a:endParaRPr lang="uk-UA" sz="3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0BCF6B9-9F3A-4E34-9B7E-5D3EE3409E5B}"/>
              </a:ext>
            </a:extLst>
          </p:cNvPr>
          <p:cNvSpPr/>
          <p:nvPr/>
        </p:nvSpPr>
        <p:spPr>
          <a:xfrm>
            <a:off x="1984452" y="4655084"/>
            <a:ext cx="334002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27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4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2757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uk-UA" sz="45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14*</a:t>
            </a:r>
            <a:endParaRPr kumimoji="0" lang="uk-UA" sz="45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8CDBCC-9E9E-49B2-9DC1-7BBE267B48F8}"/>
              </a:ext>
            </a:extLst>
          </p:cNvPr>
          <p:cNvSpPr/>
          <p:nvPr/>
        </p:nvSpPr>
        <p:spPr>
          <a:xfrm>
            <a:off x="5478666" y="4501954"/>
            <a:ext cx="58785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ЕЛЕКТРОННІ АДМІНІСТРАТИВНІ </a:t>
            </a:r>
            <a:br>
              <a:rPr lang="uk-UA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ПОСЛУГИ</a:t>
            </a:r>
          </a:p>
        </p:txBody>
      </p:sp>
    </p:spTree>
    <p:extLst>
      <p:ext uri="{BB962C8B-B14F-4D97-AF65-F5344CB8AC3E}">
        <p14:creationId xmlns:p14="http://schemas.microsoft.com/office/powerpoint/2010/main" val="247906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3">
            <a:extLst>
              <a:ext uri="{FF2B5EF4-FFF2-40B4-BE49-F238E27FC236}">
                <a16:creationId xmlns:a16="http://schemas.microsoft.com/office/drawing/2014/main" id="{A281A04C-A1F3-4A3E-BDD7-3C842956589E}"/>
              </a:ext>
            </a:extLst>
          </p:cNvPr>
          <p:cNvSpPr txBox="1">
            <a:spLocks/>
          </p:cNvSpPr>
          <p:nvPr/>
        </p:nvSpPr>
        <p:spPr>
          <a:xfrm>
            <a:off x="1869442" y="610933"/>
            <a:ext cx="983303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70C0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 marR="0" lvl="0" indent="0" algn="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0" cap="none" spc="-1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ПИТАННЯ ДО ОБГОВОРЕННЯ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A989BD-0135-4AD8-86E7-D3D44B218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5" y="1388427"/>
            <a:ext cx="1539353" cy="153935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679613D-126B-43AB-9CC2-B4ABAE7CAA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05" y="686183"/>
            <a:ext cx="325692" cy="325692"/>
          </a:xfrm>
          <a:prstGeom prst="rect">
            <a:avLst/>
          </a:prstGeom>
        </p:spPr>
      </p:pic>
      <p:sp>
        <p:nvSpPr>
          <p:cNvPr id="24" name="object 4">
            <a:extLst>
              <a:ext uri="{FF2B5EF4-FFF2-40B4-BE49-F238E27FC236}">
                <a16:creationId xmlns:a16="http://schemas.microsoft.com/office/drawing/2014/main" id="{19351615-988E-4860-B0C2-D5AD55422374}"/>
              </a:ext>
            </a:extLst>
          </p:cNvPr>
          <p:cNvSpPr txBox="1"/>
          <p:nvPr/>
        </p:nvSpPr>
        <p:spPr>
          <a:xfrm>
            <a:off x="3715790" y="3429000"/>
            <a:ext cx="859610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uk-UA" sz="2200" b="1" spc="-5" dirty="0">
                <a:solidFill>
                  <a:srgbClr val="1E6D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СПРОСТИТИ</a:t>
            </a:r>
            <a:r>
              <a:rPr lang="uk-UA" sz="22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процедуру оформлення земельної ділянки?</a:t>
            </a: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7D9EB1C4-8BB2-4907-BFA1-281D6761842D}"/>
              </a:ext>
            </a:extLst>
          </p:cNvPr>
          <p:cNvSpPr txBox="1"/>
          <p:nvPr/>
        </p:nvSpPr>
        <p:spPr>
          <a:xfrm>
            <a:off x="3715790" y="4115279"/>
            <a:ext cx="859610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uk-UA" sz="2200" b="1" spc="-5" dirty="0">
                <a:solidFill>
                  <a:srgbClr val="1E6D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СКОРОТИТИ</a:t>
            </a:r>
            <a:r>
              <a:rPr lang="uk-UA" sz="22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строк оформлення земельної ділянки?</a:t>
            </a:r>
          </a:p>
        </p:txBody>
      </p:sp>
      <p:sp>
        <p:nvSpPr>
          <p:cNvPr id="36" name="object 4">
            <a:extLst>
              <a:ext uri="{FF2B5EF4-FFF2-40B4-BE49-F238E27FC236}">
                <a16:creationId xmlns:a16="http://schemas.microsoft.com/office/drawing/2014/main" id="{03BD8854-97E1-4616-9DBD-995285CA8EC1}"/>
              </a:ext>
            </a:extLst>
          </p:cNvPr>
          <p:cNvSpPr txBox="1"/>
          <p:nvPr/>
        </p:nvSpPr>
        <p:spPr>
          <a:xfrm>
            <a:off x="3715790" y="4801558"/>
            <a:ext cx="8596108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uk-UA" sz="2200" b="1" spc="-5" dirty="0">
                <a:solidFill>
                  <a:srgbClr val="1E6D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ПРИПИНИТИ</a:t>
            </a:r>
            <a:r>
              <a:rPr lang="uk-UA" sz="2200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корупцію в земельних відносинах? </a:t>
            </a:r>
          </a:p>
        </p:txBody>
      </p:sp>
      <p:sp>
        <p:nvSpPr>
          <p:cNvPr id="37" name="object 4">
            <a:extLst>
              <a:ext uri="{FF2B5EF4-FFF2-40B4-BE49-F238E27FC236}">
                <a16:creationId xmlns:a16="http://schemas.microsoft.com/office/drawing/2014/main" id="{8B2F2D4A-791E-41EC-90F9-544436681514}"/>
              </a:ext>
            </a:extLst>
          </p:cNvPr>
          <p:cNvSpPr txBox="1"/>
          <p:nvPr/>
        </p:nvSpPr>
        <p:spPr>
          <a:xfrm>
            <a:off x="863207" y="3207338"/>
            <a:ext cx="2623982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uk-UA" sz="14000" b="1" spc="-5" dirty="0">
                <a:solidFill>
                  <a:srgbClr val="1E6D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</a:t>
            </a:r>
          </a:p>
        </p:txBody>
      </p:sp>
    </p:spTree>
    <p:extLst>
      <p:ext uri="{BB962C8B-B14F-4D97-AF65-F5344CB8AC3E}">
        <p14:creationId xmlns:p14="http://schemas.microsoft.com/office/powerpoint/2010/main" val="31294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C23B6C-E9ED-49AF-B49B-B992DA485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630" y="2095006"/>
            <a:ext cx="1749986" cy="1749986"/>
          </a:xfrm>
          <a:prstGeom prst="rect">
            <a:avLst/>
          </a:prstGeom>
        </p:spPr>
      </p:pic>
      <p:pic>
        <p:nvPicPr>
          <p:cNvPr id="3" name="Рисунок 2" descr="Изображение выглядит как посуда, тарелка, обеденный сервиз&#10;&#10;Описание создано автоматически">
            <a:extLst>
              <a:ext uri="{FF2B5EF4-FFF2-40B4-BE49-F238E27FC236}">
                <a16:creationId xmlns:a16="http://schemas.microsoft.com/office/drawing/2014/main" id="{6386EAC5-8B09-46B9-A7EE-3325B789D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47" y="2189418"/>
            <a:ext cx="1749986" cy="1749986"/>
          </a:xfrm>
          <a:prstGeom prst="rect">
            <a:avLst/>
          </a:prstGeom>
        </p:spPr>
      </p:pic>
      <p:sp>
        <p:nvSpPr>
          <p:cNvPr id="47" name="object 3">
            <a:extLst>
              <a:ext uri="{FF2B5EF4-FFF2-40B4-BE49-F238E27FC236}">
                <a16:creationId xmlns:a16="http://schemas.microsoft.com/office/drawing/2014/main" id="{14986489-2927-4477-A4C7-A445EA99231B}"/>
              </a:ext>
            </a:extLst>
          </p:cNvPr>
          <p:cNvSpPr txBox="1">
            <a:spLocks/>
          </p:cNvSpPr>
          <p:nvPr/>
        </p:nvSpPr>
        <p:spPr>
          <a:xfrm>
            <a:off x="3654464" y="610933"/>
            <a:ext cx="803969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70C0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 algn="r">
              <a:spcBef>
                <a:spcPts val="95"/>
              </a:spcBef>
              <a:defRPr/>
            </a:pPr>
            <a:r>
              <a:rPr lang="uk-UA" kern="0" spc="-15" dirty="0">
                <a:latin typeface="Arial" panose="020B0604020202020204" pitchFamily="34" charset="0"/>
                <a:cs typeface="Arial" panose="020B0604020202020204" pitchFamily="34" charset="0"/>
              </a:rPr>
              <a:t>ЗЕМЛЯ – ДОРОГИЙ ТА ОБМЕЖЕНИЙ РЕСУРС</a:t>
            </a:r>
            <a:endParaRPr lang="uk-UA" kern="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0E4D0E3-AD46-4E4D-8607-B48DD6429777}"/>
              </a:ext>
            </a:extLst>
          </p:cNvPr>
          <p:cNvSpPr txBox="1"/>
          <p:nvPr/>
        </p:nvSpPr>
        <p:spPr>
          <a:xfrm>
            <a:off x="495559" y="2867434"/>
            <a:ext cx="3320191" cy="1372683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08532D-D4F9-4D5E-9932-DAB61DE7CAEA}"/>
              </a:ext>
            </a:extLst>
          </p:cNvPr>
          <p:cNvSpPr txBox="1"/>
          <p:nvPr/>
        </p:nvSpPr>
        <p:spPr>
          <a:xfrm>
            <a:off x="1226500" y="4365867"/>
            <a:ext cx="3012508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триває земельна реформа</a:t>
            </a:r>
            <a:endParaRPr kumimoji="0" lang="uk-UA" sz="2000" b="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12C1D1-7155-4230-8C57-69576C7A3C39}"/>
              </a:ext>
            </a:extLst>
          </p:cNvPr>
          <p:cNvSpPr txBox="1"/>
          <p:nvPr/>
        </p:nvSpPr>
        <p:spPr>
          <a:xfrm>
            <a:off x="4509463" y="2969999"/>
            <a:ext cx="3364352" cy="1372683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uk-UA" sz="1400" b="1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ТОП-5</a:t>
            </a:r>
            <a: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корупції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D7065B-F286-4AF9-AC39-E31C1C33549F}"/>
              </a:ext>
            </a:extLst>
          </p:cNvPr>
          <p:cNvSpPr txBox="1"/>
          <p:nvPr/>
        </p:nvSpPr>
        <p:spPr>
          <a:xfrm>
            <a:off x="5079822" y="4365867"/>
            <a:ext cx="2763671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dirty="0"/>
              <a:t>входять питання земельної сфери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E8F0FA-9788-4915-AEC8-E7AC16A98885}"/>
              </a:ext>
            </a:extLst>
          </p:cNvPr>
          <p:cNvSpPr txBox="1"/>
          <p:nvPr/>
        </p:nvSpPr>
        <p:spPr>
          <a:xfrm>
            <a:off x="8207244" y="4301911"/>
            <a:ext cx="3516280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dirty="0"/>
              <a:t>щорічно здійснюють операції із земельними ділянками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015F9B1-72E6-49A6-B2D9-C3932193EF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945" y="2174574"/>
            <a:ext cx="1749983" cy="174998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D4C809C-CAA7-4811-B87C-58DF6B1E0F1D}"/>
              </a:ext>
            </a:extLst>
          </p:cNvPr>
          <p:cNvSpPr txBox="1"/>
          <p:nvPr/>
        </p:nvSpPr>
        <p:spPr>
          <a:xfrm>
            <a:off x="6637602" y="2900351"/>
            <a:ext cx="4688686" cy="1372683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uk-UA" sz="1400" b="1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z="6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тис. осіб</a:t>
            </a: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kumimoji="0" lang="en-US" sz="1400" b="1" i="0" u="none" strike="noStrike" kern="1200" cap="none" spc="0" normalizeH="0" baseline="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A150BBDE-6A0A-4BBA-94D6-33426FD07A52}"/>
              </a:ext>
            </a:extLst>
          </p:cNvPr>
          <p:cNvSpPr/>
          <p:nvPr/>
        </p:nvSpPr>
        <p:spPr>
          <a:xfrm>
            <a:off x="8091335" y="5195788"/>
            <a:ext cx="3748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* фізичних та юридичних</a:t>
            </a:r>
          </a:p>
        </p:txBody>
      </p:sp>
    </p:spTree>
    <p:extLst>
      <p:ext uri="{BB962C8B-B14F-4D97-AF65-F5344CB8AC3E}">
        <p14:creationId xmlns:p14="http://schemas.microsoft.com/office/powerpoint/2010/main" val="95956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D7E4AA1-896D-4043-896D-D589DD2B0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" y="1903428"/>
            <a:ext cx="550750" cy="5507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809D12F-3CA1-4EF8-A3BD-7890D32B03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10" y="5360872"/>
            <a:ext cx="695805" cy="695805"/>
          </a:xfrm>
          <a:prstGeom prst="rect">
            <a:avLst/>
          </a:prstGeom>
        </p:spPr>
      </p:pic>
      <p:sp>
        <p:nvSpPr>
          <p:cNvPr id="47" name="object 3">
            <a:extLst>
              <a:ext uri="{FF2B5EF4-FFF2-40B4-BE49-F238E27FC236}">
                <a16:creationId xmlns:a16="http://schemas.microsoft.com/office/drawing/2014/main" id="{14986489-2927-4477-A4C7-A445EA99231B}"/>
              </a:ext>
            </a:extLst>
          </p:cNvPr>
          <p:cNvSpPr txBox="1">
            <a:spLocks/>
          </p:cNvSpPr>
          <p:nvPr/>
        </p:nvSpPr>
        <p:spPr>
          <a:xfrm>
            <a:off x="3654464" y="610933"/>
            <a:ext cx="803969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70C0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 algn="r">
              <a:spcBef>
                <a:spcPts val="95"/>
              </a:spcBef>
              <a:defRPr/>
            </a:pPr>
            <a:r>
              <a:rPr lang="uk-UA" kern="0" spc="-15" dirty="0">
                <a:latin typeface="Arial" panose="020B0604020202020204" pitchFamily="34" charset="0"/>
                <a:cs typeface="Arial" panose="020B0604020202020204" pitchFamily="34" charset="0"/>
              </a:rPr>
              <a:t>ЗЕМЛІ ТА ЗЕМЕЛЬНІ ДІЛЯНКИ</a:t>
            </a:r>
            <a:endParaRPr lang="uk-UA" kern="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4E1210F6-2635-4A09-BCD0-4028D4F64FA6}"/>
              </a:ext>
            </a:extLst>
          </p:cNvPr>
          <p:cNvSpPr/>
          <p:nvPr/>
        </p:nvSpPr>
        <p:spPr>
          <a:xfrm>
            <a:off x="8447033" y="1614523"/>
            <a:ext cx="3133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СУЧАСНИЙ СТАН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FE76C2EA-E2AA-42AF-AC81-7824C3B6BE9C}"/>
              </a:ext>
            </a:extLst>
          </p:cNvPr>
          <p:cNvCxnSpPr>
            <a:cxnSpLocks/>
          </p:cNvCxnSpPr>
          <p:nvPr/>
        </p:nvCxnSpPr>
        <p:spPr>
          <a:xfrm>
            <a:off x="7275596" y="1482231"/>
            <a:ext cx="0" cy="485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Изображение выглядит как освещенный, темны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86AFDAA-754B-4085-B165-7A172191E9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85" y="1543069"/>
            <a:ext cx="968167" cy="64483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свещенный, темны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2DF48C6-471A-4A2E-A323-EFE31AEA17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78" y="1614523"/>
            <a:ext cx="5805900" cy="386693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6A8AF77F-DD5B-4034-8AAA-2762B1200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543" r="89941">
                        <a14:foregroundMark x1="15137" y1="60254" x2="15137" y2="60254"/>
                        <a14:foregroundMark x1="15430" y1="60059" x2="15430" y2="60059"/>
                        <a14:foregroundMark x1="15430" y1="60059" x2="15430" y2="60059"/>
                        <a14:foregroundMark x1="14746" y1="59570" x2="14746" y2="59570"/>
                        <a14:foregroundMark x1="14746" y1="59570" x2="14746" y2="59570"/>
                        <a14:foregroundMark x1="14746" y1="60059" x2="14746" y2="60059"/>
                        <a14:foregroundMark x1="14746" y1="60059" x2="14746" y2="60059"/>
                        <a14:foregroundMark x1="14746" y1="59961" x2="14746" y2="59961"/>
                        <a14:foregroundMark x1="14746" y1="59961" x2="15039" y2="59961"/>
                        <a14:foregroundMark x1="15039" y1="59961" x2="15039" y2="59961"/>
                        <a14:foregroundMark x1="15527" y1="60645" x2="15527" y2="60645"/>
                        <a14:foregroundMark x1="15527" y1="60645" x2="15527" y2="60645"/>
                        <a14:foregroundMark x1="15527" y1="60645" x2="15527" y2="60645"/>
                        <a14:foregroundMark x1="11426" y1="37109" x2="11426" y2="37109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6543" y1="65918" x2="6543" y2="65918"/>
                        <a14:foregroundMark x1="20020" y1="63379" x2="20020" y2="63379"/>
                        <a14:backgroundMark x1="24121" y1="41895" x2="24121" y2="41895"/>
                        <a14:backgroundMark x1="24121" y1="41895" x2="24121" y2="41895"/>
                        <a14:backgroundMark x1="24121" y1="41895" x2="24121" y2="41895"/>
                        <a14:backgroundMark x1="24121" y1="41895" x2="24121" y2="41895"/>
                        <a14:backgroundMark x1="24219" y1="41797" x2="24219" y2="41797"/>
                        <a14:backgroundMark x1="24219" y1="41797" x2="24219" y2="41797"/>
                        <a14:backgroundMark x1="24219" y1="41797" x2="24219" y2="41797"/>
                        <a14:backgroundMark x1="24219" y1="41797" x2="24219" y2="4179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" t="55588" r="78350" b="32150"/>
          <a:stretch/>
        </p:blipFill>
        <p:spPr>
          <a:xfrm>
            <a:off x="8113486" y="3944581"/>
            <a:ext cx="774244" cy="60280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A4852F0-5F58-4066-A82A-E7869A6D94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858" y="2616056"/>
            <a:ext cx="615366" cy="6028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04DDC92-E1E5-4FAE-B595-C2528FEF7BD1}"/>
              </a:ext>
            </a:extLst>
          </p:cNvPr>
          <p:cNvSpPr txBox="1"/>
          <p:nvPr/>
        </p:nvSpPr>
        <p:spPr>
          <a:xfrm>
            <a:off x="8447033" y="2420413"/>
            <a:ext cx="332019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400" b="1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40.4 </a:t>
            </a:r>
            <a:r>
              <a:rPr lang="uk-UA" sz="1400" b="1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тис Га</a:t>
            </a:r>
            <a:endParaRPr kumimoji="0" lang="en-US" sz="1400" b="1" i="0" u="none" strike="noStrike" kern="1200" cap="none" spc="0" normalizeH="0" baseline="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2118C3-A46D-4651-8425-820E5B2FAEB9}"/>
              </a:ext>
            </a:extLst>
          </p:cNvPr>
          <p:cNvSpPr txBox="1"/>
          <p:nvPr/>
        </p:nvSpPr>
        <p:spPr>
          <a:xfrm>
            <a:off x="8779224" y="2917459"/>
            <a:ext cx="3012508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збільшилась площа забудованих земель (2010-2015*)</a:t>
            </a:r>
            <a:endParaRPr kumimoji="0" lang="uk-UA" sz="1300" b="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3BE57B-AF67-4A00-A48B-552927A5804B}"/>
              </a:ext>
            </a:extLst>
          </p:cNvPr>
          <p:cNvSpPr txBox="1"/>
          <p:nvPr/>
        </p:nvSpPr>
        <p:spPr>
          <a:xfrm>
            <a:off x="8408948" y="3599673"/>
            <a:ext cx="366401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4.2% </a:t>
            </a:r>
            <a:r>
              <a:rPr kumimoji="0" lang="uk-UA" sz="1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від загальної площі</a:t>
            </a:r>
            <a:endParaRPr kumimoji="0" lang="en-US" sz="1400" b="1" i="0" u="none" strike="noStrike" kern="1200" cap="none" spc="0" normalizeH="0" baseline="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8E48FF-B0A8-40D6-B757-3E5B57D0B3DD}"/>
              </a:ext>
            </a:extLst>
          </p:cNvPr>
          <p:cNvSpPr txBox="1"/>
          <p:nvPr/>
        </p:nvSpPr>
        <p:spPr>
          <a:xfrm>
            <a:off x="8818305" y="4097214"/>
            <a:ext cx="2315841" cy="23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 забудовою</a:t>
            </a:r>
            <a:endParaRPr kumimoji="0" lang="uk-UA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7E00F1-12F8-418E-8BCE-FACDA4A5048A}"/>
              </a:ext>
            </a:extLst>
          </p:cNvPr>
          <p:cNvSpPr txBox="1"/>
          <p:nvPr/>
        </p:nvSpPr>
        <p:spPr>
          <a:xfrm>
            <a:off x="8566689" y="4965597"/>
            <a:ext cx="3015287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kumimoji="0" lang="en-US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000" b="1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kumimoji="0" lang="ru-RU" sz="1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uk-UA" sz="1400" b="1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Га</a:t>
            </a:r>
            <a:endParaRPr kumimoji="0" lang="en-US" sz="1400" b="1" i="0" u="none" strike="noStrike" kern="1200" cap="none" spc="0" normalizeH="0" baseline="3000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BD1423-0DD6-4E26-8A52-75D0D59F06F3}"/>
              </a:ext>
            </a:extLst>
          </p:cNvPr>
          <p:cNvSpPr txBox="1"/>
          <p:nvPr/>
        </p:nvSpPr>
        <p:spPr>
          <a:xfrm>
            <a:off x="8928411" y="5432856"/>
            <a:ext cx="2786989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земель, що можуть бути передані у приватну власність</a:t>
            </a:r>
            <a:endParaRPr kumimoji="0" lang="uk-UA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A514916C-4D99-4C9D-9D2E-C7FFA89CD8B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543" r="89941">
                        <a14:foregroundMark x1="15137" y1="60254" x2="15137" y2="60254"/>
                        <a14:foregroundMark x1="15430" y1="60059" x2="15430" y2="60059"/>
                        <a14:foregroundMark x1="15430" y1="60059" x2="15430" y2="60059"/>
                        <a14:foregroundMark x1="14746" y1="59570" x2="14746" y2="59570"/>
                        <a14:foregroundMark x1="14746" y1="59570" x2="14746" y2="59570"/>
                        <a14:foregroundMark x1="14746" y1="60059" x2="14746" y2="60059"/>
                        <a14:foregroundMark x1="14746" y1="60059" x2="14746" y2="60059"/>
                        <a14:foregroundMark x1="14746" y1="59961" x2="14746" y2="59961"/>
                        <a14:foregroundMark x1="14746" y1="59961" x2="15039" y2="59961"/>
                        <a14:foregroundMark x1="15039" y1="59961" x2="15039" y2="59961"/>
                        <a14:foregroundMark x1="15527" y1="60645" x2="15527" y2="60645"/>
                        <a14:foregroundMark x1="15527" y1="60645" x2="15527" y2="60645"/>
                        <a14:foregroundMark x1="15527" y1="60645" x2="15527" y2="60645"/>
                        <a14:foregroundMark x1="11426" y1="37109" x2="11426" y2="37109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6543" y1="65918" x2="6543" y2="65918"/>
                        <a14:foregroundMark x1="20020" y1="63379" x2="20020" y2="63379"/>
                        <a14:backgroundMark x1="24121" y1="41895" x2="24121" y2="41895"/>
                        <a14:backgroundMark x1="24121" y1="41895" x2="24121" y2="41895"/>
                        <a14:backgroundMark x1="24121" y1="41895" x2="24121" y2="41895"/>
                        <a14:backgroundMark x1="24121" y1="41895" x2="24121" y2="41895"/>
                        <a14:backgroundMark x1="24219" y1="41797" x2="24219" y2="41797"/>
                        <a14:backgroundMark x1="24219" y1="41797" x2="24219" y2="41797"/>
                        <a14:backgroundMark x1="24219" y1="41797" x2="24219" y2="41797"/>
                        <a14:backgroundMark x1="24219" y1="41797" x2="24219" y2="4179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" t="55588" r="78350" b="32150"/>
          <a:stretch/>
        </p:blipFill>
        <p:spPr>
          <a:xfrm>
            <a:off x="8163684" y="5251011"/>
            <a:ext cx="774244" cy="6028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536C7D9-0591-4B03-8890-1F856853C9DD}"/>
              </a:ext>
            </a:extLst>
          </p:cNvPr>
          <p:cNvSpPr txBox="1"/>
          <p:nvPr/>
        </p:nvSpPr>
        <p:spPr>
          <a:xfrm>
            <a:off x="1331621" y="1754282"/>
            <a:ext cx="4241947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lang="uk-UA" sz="50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60 362 800 га</a:t>
            </a:r>
            <a:endParaRPr kumimoji="0" lang="en-US" sz="5000" b="1" i="0" u="none" strike="noStrike" kern="1200" cap="none" spc="0" normalizeH="0" baseline="0" noProof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64E364F-BEA2-4756-B215-4DD8473D1257}"/>
              </a:ext>
            </a:extLst>
          </p:cNvPr>
          <p:cNvSpPr txBox="1"/>
          <p:nvPr/>
        </p:nvSpPr>
        <p:spPr>
          <a:xfrm>
            <a:off x="855448" y="5014826"/>
            <a:ext cx="384863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z="1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млн земельних ділянок</a:t>
            </a:r>
            <a:endParaRPr kumimoji="0" lang="en-US" sz="1400" b="1" i="0" u="none" strike="noStrike" kern="1200" cap="none" spc="0" normalizeH="0" baseline="3000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37F660-ABEC-43B7-9C4E-6FB6C4C6E472}"/>
              </a:ext>
            </a:extLst>
          </p:cNvPr>
          <p:cNvSpPr txBox="1"/>
          <p:nvPr/>
        </p:nvSpPr>
        <p:spPr>
          <a:xfrm>
            <a:off x="1268655" y="5681318"/>
            <a:ext cx="3301879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70000"/>
              </a:lnSpc>
              <a:defRPr/>
            </a:pPr>
            <a:r>
              <a:rPr lang="ru-RU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внесені</a:t>
            </a:r>
            <a:r>
              <a:rPr lang="ru-RU" sz="1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Державного земельного кадастру</a:t>
            </a:r>
            <a:endParaRPr kumimoji="0" lang="uk-UA" sz="1300" b="0" i="1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347E14-6B2B-4F94-8D2D-1040D020933B}"/>
              </a:ext>
            </a:extLst>
          </p:cNvPr>
          <p:cNvSpPr txBox="1"/>
          <p:nvPr/>
        </p:nvSpPr>
        <p:spPr>
          <a:xfrm>
            <a:off x="335254" y="4079032"/>
            <a:ext cx="690334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lvl="0" algn="r">
              <a:lnSpc>
                <a:spcPct val="80000"/>
              </a:lnSpc>
              <a:defRPr/>
            </a:pPr>
            <a:r>
              <a:rPr lang="uk-UA" sz="50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~22 млн </a:t>
            </a:r>
            <a:br>
              <a:rPr lang="uk-UA" sz="50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000" b="1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земельних ділянок*</a:t>
            </a:r>
            <a:endParaRPr kumimoji="0" lang="uk-UA" sz="3000" b="1" i="0" u="none" strike="noStrike" kern="1200" cap="none" spc="0" normalizeH="0" baseline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7B0EE46-25A5-4FFF-AB2B-22F84194D7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27" y="4161270"/>
            <a:ext cx="550750" cy="55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1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483FFAF2-6461-45AA-A9C2-D2AE261A2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248" y="1583903"/>
            <a:ext cx="466155" cy="4661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6418C3-E682-4516-8DD0-C44CF1923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01" y="2198532"/>
            <a:ext cx="6820066" cy="417910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0100D4BD-4FDA-4733-BEB3-10604FDF45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41" l="6543" r="89941">
                        <a14:foregroundMark x1="15137" y1="60254" x2="15137" y2="60254"/>
                        <a14:foregroundMark x1="15430" y1="60059" x2="15430" y2="60059"/>
                        <a14:foregroundMark x1="15430" y1="60059" x2="15430" y2="60059"/>
                        <a14:foregroundMark x1="14746" y1="59570" x2="14746" y2="59570"/>
                        <a14:foregroundMark x1="14746" y1="59570" x2="14746" y2="59570"/>
                        <a14:foregroundMark x1="14746" y1="60059" x2="14746" y2="60059"/>
                        <a14:foregroundMark x1="14746" y1="60059" x2="14746" y2="60059"/>
                        <a14:foregroundMark x1="14746" y1="59961" x2="14746" y2="59961"/>
                        <a14:foregroundMark x1="14746" y1="59961" x2="15039" y2="59961"/>
                        <a14:foregroundMark x1="15039" y1="59961" x2="15039" y2="59961"/>
                        <a14:foregroundMark x1="15527" y1="60645" x2="15527" y2="60645"/>
                        <a14:foregroundMark x1="15527" y1="60645" x2="15527" y2="60645"/>
                        <a14:foregroundMark x1="15527" y1="60645" x2="15527" y2="60645"/>
                        <a14:foregroundMark x1="11426" y1="37109" x2="11426" y2="37109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6543" y1="65918" x2="6543" y2="65918"/>
                        <a14:foregroundMark x1="20020" y1="63379" x2="20020" y2="63379"/>
                        <a14:backgroundMark x1="24121" y1="41895" x2="24121" y2="41895"/>
                        <a14:backgroundMark x1="24121" y1="41895" x2="24121" y2="41895"/>
                        <a14:backgroundMark x1="24121" y1="41895" x2="24121" y2="41895"/>
                        <a14:backgroundMark x1="24121" y1="41895" x2="24121" y2="41895"/>
                        <a14:backgroundMark x1="24219" y1="41797" x2="24219" y2="41797"/>
                        <a14:backgroundMark x1="24219" y1="41797" x2="24219" y2="41797"/>
                        <a14:backgroundMark x1="24219" y1="41797" x2="24219" y2="41797"/>
                        <a14:backgroundMark x1="24219" y1="41797" x2="24219" y2="4179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" t="55588" r="78350" b="32150"/>
          <a:stretch/>
        </p:blipFill>
        <p:spPr>
          <a:xfrm>
            <a:off x="8135660" y="3852268"/>
            <a:ext cx="774244" cy="602806"/>
          </a:xfrm>
          <a:prstGeom prst="rect">
            <a:avLst/>
          </a:prstGeom>
        </p:spPr>
      </p:pic>
      <p:sp>
        <p:nvSpPr>
          <p:cNvPr id="47" name="object 3">
            <a:extLst>
              <a:ext uri="{FF2B5EF4-FFF2-40B4-BE49-F238E27FC236}">
                <a16:creationId xmlns:a16="http://schemas.microsoft.com/office/drawing/2014/main" id="{14986489-2927-4477-A4C7-A445EA99231B}"/>
              </a:ext>
            </a:extLst>
          </p:cNvPr>
          <p:cNvSpPr txBox="1">
            <a:spLocks/>
          </p:cNvSpPr>
          <p:nvPr/>
        </p:nvSpPr>
        <p:spPr>
          <a:xfrm>
            <a:off x="3654464" y="610933"/>
            <a:ext cx="803969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70C0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 algn="r">
              <a:spcBef>
                <a:spcPts val="95"/>
              </a:spcBef>
              <a:defRPr/>
            </a:pPr>
            <a:r>
              <a:rPr lang="uk-UA" kern="0" spc="-15" dirty="0">
                <a:latin typeface="Arial" panose="020B0604020202020204" pitchFamily="34" charset="0"/>
                <a:cs typeface="Arial" panose="020B0604020202020204" pitchFamily="34" charset="0"/>
              </a:rPr>
              <a:t>УЧАСНИКИ ПРОЦЕСУ</a:t>
            </a:r>
            <a:endParaRPr lang="uk-UA" kern="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16BDED-D9CB-4426-BCA5-37050B2866C1}"/>
              </a:ext>
            </a:extLst>
          </p:cNvPr>
          <p:cNvSpPr/>
          <p:nvPr/>
        </p:nvSpPr>
        <p:spPr>
          <a:xfrm>
            <a:off x="883403" y="1630705"/>
            <a:ext cx="654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 групи зацікавлених осіб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4E1210F6-2635-4A09-BCD0-4028D4F64FA6}"/>
              </a:ext>
            </a:extLst>
          </p:cNvPr>
          <p:cNvSpPr/>
          <p:nvPr/>
        </p:nvSpPr>
        <p:spPr>
          <a:xfrm>
            <a:off x="8326288" y="1602155"/>
            <a:ext cx="3133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 питання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FE76C2EA-E2AA-42AF-AC81-7824C3B6BE9C}"/>
              </a:ext>
            </a:extLst>
          </p:cNvPr>
          <p:cNvCxnSpPr>
            <a:cxnSpLocks/>
          </p:cNvCxnSpPr>
          <p:nvPr/>
        </p:nvCxnSpPr>
        <p:spPr>
          <a:xfrm>
            <a:off x="7275596" y="1482231"/>
            <a:ext cx="0" cy="485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2538E52C-587E-47FF-A4E0-5AC1EB40A7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099" y="2587619"/>
            <a:ext cx="615366" cy="60280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0E4D0E3-AD46-4E4D-8607-B48DD6429777}"/>
              </a:ext>
            </a:extLst>
          </p:cNvPr>
          <p:cNvSpPr txBox="1"/>
          <p:nvPr/>
        </p:nvSpPr>
        <p:spPr>
          <a:xfrm>
            <a:off x="8447033" y="2420413"/>
            <a:ext cx="332019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  <a:r>
              <a:rPr kumimoji="0" lang="en-US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.0</a:t>
            </a: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тис</a:t>
            </a:r>
            <a:endParaRPr kumimoji="0" lang="en-US" sz="3000" b="1" i="0" u="none" strike="noStrike" kern="1200" cap="none" spc="0" normalizeH="0" baseline="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08532D-D4F9-4D5E-9932-DAB61DE7CAEA}"/>
              </a:ext>
            </a:extLst>
          </p:cNvPr>
          <p:cNvSpPr txBox="1"/>
          <p:nvPr/>
        </p:nvSpPr>
        <p:spPr>
          <a:xfrm>
            <a:off x="8779223" y="2917459"/>
            <a:ext cx="3061317" cy="23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угод купівлі/продажу на рік (не с/г)</a:t>
            </a:r>
            <a:endParaRPr kumimoji="0" lang="uk-UA" sz="1300" b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12C1D1-7155-4230-8C57-69576C7A3C39}"/>
              </a:ext>
            </a:extLst>
          </p:cNvPr>
          <p:cNvSpPr txBox="1"/>
          <p:nvPr/>
        </p:nvSpPr>
        <p:spPr>
          <a:xfrm>
            <a:off x="8408948" y="3599673"/>
            <a:ext cx="3664011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~1.2</a:t>
            </a:r>
            <a:r>
              <a:rPr lang="en-US" sz="3000" b="1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b="1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endParaRPr kumimoji="0" lang="en-US" sz="3000" b="1" i="0" u="none" strike="noStrike" kern="1200" cap="none" spc="0" normalizeH="0" baseline="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D7065B-F286-4AF9-AC39-E31C1C33549F}"/>
              </a:ext>
            </a:extLst>
          </p:cNvPr>
          <p:cNvSpPr txBox="1"/>
          <p:nvPr/>
        </p:nvSpPr>
        <p:spPr>
          <a:xfrm>
            <a:off x="8818305" y="4097214"/>
            <a:ext cx="2763671" cy="23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угод оренди земельної ділянки</a:t>
            </a:r>
            <a:endParaRPr kumimoji="0" lang="uk-UA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D57C4DA-23B2-44AC-85C2-68B5B6857096}"/>
              </a:ext>
            </a:extLst>
          </p:cNvPr>
          <p:cNvSpPr txBox="1"/>
          <p:nvPr/>
        </p:nvSpPr>
        <p:spPr>
          <a:xfrm>
            <a:off x="8606698" y="4949515"/>
            <a:ext cx="334429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kumimoji="0" lang="en-US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9-15 </a:t>
            </a:r>
            <a:r>
              <a:rPr kumimoji="0" lang="ru-RU" sz="25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тис.</a:t>
            </a:r>
            <a:r>
              <a:rPr lang="uk-UA" sz="2500" b="1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км</a:t>
            </a:r>
            <a:r>
              <a:rPr lang="uk-UA" sz="3000" b="1" baseline="2000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000" b="1" i="0" u="none" strike="noStrike" kern="1200" cap="none" spc="0" normalizeH="0" baseline="2000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E8F0FA-9788-4915-AEC8-E7AC16A98885}"/>
              </a:ext>
            </a:extLst>
          </p:cNvPr>
          <p:cNvSpPr txBox="1"/>
          <p:nvPr/>
        </p:nvSpPr>
        <p:spPr>
          <a:xfrm>
            <a:off x="8909904" y="5429650"/>
            <a:ext cx="2786989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оформлюється щорічно </a:t>
            </a:r>
            <a:br>
              <a:rPr lang="uk-U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 земельні ділянки</a:t>
            </a:r>
            <a:endParaRPr kumimoji="0" lang="uk-UA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 descr="Изображение выглядит как освещенный, темны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786AFDAA-754B-4085-B165-7A172191E95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85" y="1543069"/>
            <a:ext cx="968167" cy="644834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F4746DF-BB3D-4358-AB69-3C7A2161E6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941" l="6543" r="89941">
                        <a14:foregroundMark x1="15137" y1="60254" x2="15137" y2="60254"/>
                        <a14:foregroundMark x1="15430" y1="60059" x2="15430" y2="60059"/>
                        <a14:foregroundMark x1="15430" y1="60059" x2="15430" y2="60059"/>
                        <a14:foregroundMark x1="14746" y1="59570" x2="14746" y2="59570"/>
                        <a14:foregroundMark x1="14746" y1="59570" x2="14746" y2="59570"/>
                        <a14:foregroundMark x1="14746" y1="60059" x2="14746" y2="60059"/>
                        <a14:foregroundMark x1="14746" y1="60059" x2="14746" y2="60059"/>
                        <a14:foregroundMark x1="14746" y1="59961" x2="14746" y2="59961"/>
                        <a14:foregroundMark x1="14746" y1="59961" x2="15039" y2="59961"/>
                        <a14:foregroundMark x1="15039" y1="59961" x2="15039" y2="59961"/>
                        <a14:foregroundMark x1="15527" y1="60645" x2="15527" y2="60645"/>
                        <a14:foregroundMark x1="15527" y1="60645" x2="15527" y2="60645"/>
                        <a14:foregroundMark x1="15527" y1="60645" x2="15527" y2="60645"/>
                        <a14:foregroundMark x1="11426" y1="37109" x2="11426" y2="37109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11426" y1="58008" x2="11426" y2="58008"/>
                        <a14:foregroundMark x1="6543" y1="65918" x2="6543" y2="65918"/>
                        <a14:foregroundMark x1="20020" y1="63379" x2="20020" y2="63379"/>
                        <a14:backgroundMark x1="24121" y1="41895" x2="24121" y2="41895"/>
                        <a14:backgroundMark x1="24121" y1="41895" x2="24121" y2="41895"/>
                        <a14:backgroundMark x1="24121" y1="41895" x2="24121" y2="41895"/>
                        <a14:backgroundMark x1="24121" y1="41895" x2="24121" y2="41895"/>
                        <a14:backgroundMark x1="24219" y1="41797" x2="24219" y2="41797"/>
                        <a14:backgroundMark x1="24219" y1="41797" x2="24219" y2="41797"/>
                        <a14:backgroundMark x1="24219" y1="41797" x2="24219" y2="41797"/>
                        <a14:backgroundMark x1="24219" y1="41797" x2="24219" y2="4179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1" t="55588" r="78350" b="32150"/>
          <a:stretch/>
        </p:blipFill>
        <p:spPr>
          <a:xfrm>
            <a:off x="8219576" y="5202110"/>
            <a:ext cx="774244" cy="602806"/>
          </a:xfrm>
          <a:prstGeom prst="rect">
            <a:avLst/>
          </a:prstGeom>
        </p:spPr>
      </p:pic>
      <p:sp>
        <p:nvSpPr>
          <p:cNvPr id="38" name="TextBox 3">
            <a:extLst>
              <a:ext uri="{FF2B5EF4-FFF2-40B4-BE49-F238E27FC236}">
                <a16:creationId xmlns:a16="http://schemas.microsoft.com/office/drawing/2014/main" id="{8F80B6FF-9D07-446B-9119-1421B2CD045E}"/>
              </a:ext>
            </a:extLst>
          </p:cNvPr>
          <p:cNvSpPr txBox="1"/>
          <p:nvPr/>
        </p:nvSpPr>
        <p:spPr>
          <a:xfrm>
            <a:off x="5222787" y="4564794"/>
            <a:ext cx="1533753" cy="26456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C00000"/>
                </a:solidFill>
              </a:rPr>
              <a:t>Відчужувачі/Набувачі</a:t>
            </a:r>
            <a:endParaRPr lang="en-US" sz="1100" b="1" dirty="0">
              <a:solidFill>
                <a:srgbClr val="C00000"/>
              </a:solidFill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3D0718AA-1AB6-41B9-BCDE-45CAEDA149DD}"/>
              </a:ext>
            </a:extLst>
          </p:cNvPr>
          <p:cNvCxnSpPr>
            <a:endCxn id="38" idx="0"/>
          </p:cNvCxnSpPr>
          <p:nvPr/>
        </p:nvCxnSpPr>
        <p:spPr>
          <a:xfrm>
            <a:off x="5009427" y="4199034"/>
            <a:ext cx="980237" cy="36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6">
            <a:extLst>
              <a:ext uri="{FF2B5EF4-FFF2-40B4-BE49-F238E27FC236}">
                <a16:creationId xmlns:a16="http://schemas.microsoft.com/office/drawing/2014/main" id="{1ADB855A-A031-4173-927E-B07E1FEAEF85}"/>
              </a:ext>
            </a:extLst>
          </p:cNvPr>
          <p:cNvSpPr txBox="1"/>
          <p:nvPr/>
        </p:nvSpPr>
        <p:spPr>
          <a:xfrm>
            <a:off x="1306635" y="3082620"/>
            <a:ext cx="1012137" cy="26456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C00000"/>
                </a:solidFill>
              </a:rPr>
              <a:t>Посередники</a:t>
            </a:r>
            <a:endParaRPr lang="en-US" sz="1100" b="1" dirty="0">
              <a:solidFill>
                <a:srgbClr val="C00000"/>
              </a:solidFill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5C0821D9-2298-4C58-9071-27D8A7AF09AC}"/>
              </a:ext>
            </a:extLst>
          </p:cNvPr>
          <p:cNvCxnSpPr>
            <a:cxnSpLocks/>
            <a:endCxn id="48" idx="2"/>
          </p:cNvCxnSpPr>
          <p:nvPr/>
        </p:nvCxnSpPr>
        <p:spPr>
          <a:xfrm flipH="1" flipV="1">
            <a:off x="1812704" y="3347180"/>
            <a:ext cx="1075081" cy="270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3">
            <a:extLst>
              <a:ext uri="{FF2B5EF4-FFF2-40B4-BE49-F238E27FC236}">
                <a16:creationId xmlns:a16="http://schemas.microsoft.com/office/drawing/2014/main" id="{F1413594-99A2-464F-95CE-E630BECB2B44}"/>
              </a:ext>
            </a:extLst>
          </p:cNvPr>
          <p:cNvSpPr txBox="1"/>
          <p:nvPr/>
        </p:nvSpPr>
        <p:spPr>
          <a:xfrm>
            <a:off x="5529019" y="3355412"/>
            <a:ext cx="1533753" cy="43088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>
                <a:solidFill>
                  <a:srgbClr val="C00000"/>
                </a:solidFill>
              </a:rPr>
              <a:t>Центральні та місцеві органи влади</a:t>
            </a:r>
            <a:endParaRPr lang="uk-UA" sz="1100" b="1">
              <a:solidFill>
                <a:srgbClr val="C00000"/>
              </a:solidFill>
            </a:endParaRPr>
          </a:p>
        </p:txBody>
      </p: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B78205D1-ED01-4F4D-80E0-9B06AF9E8832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5884985" y="3156575"/>
            <a:ext cx="410911" cy="198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65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F76D053F-DDE4-4E64-97C0-D0179F662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51389" l="1389" r="64844">
                        <a14:foregroundMark x1="4080" y1="46451" x2="4080" y2="46451"/>
                        <a14:foregroundMark x1="1649" y1="31636" x2="1649" y2="31636"/>
                        <a14:foregroundMark x1="13976" y1="26389" x2="13976" y2="26389"/>
                        <a14:foregroundMark x1="13542" y1="51543" x2="13542" y2="51543"/>
                        <a14:foregroundMark x1="20486" y1="14660" x2="20486" y2="14660"/>
                        <a14:foregroundMark x1="11719" y1="10031" x2="11719" y2="10031"/>
                        <a14:foregroundMark x1="11719" y1="11111" x2="11719" y2="11111"/>
                        <a14:foregroundMark x1="1389" y1="42901" x2="1389" y2="42901"/>
                      </a14:backgroundRemoval>
                    </a14:imgEffect>
                  </a14:imgLayer>
                </a14:imgProps>
              </a:ext>
            </a:extLst>
          </a:blip>
          <a:srcRect r="27951" b="43775"/>
          <a:stretch/>
        </p:blipFill>
        <p:spPr>
          <a:xfrm>
            <a:off x="385490" y="1421031"/>
            <a:ext cx="8162149" cy="358284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A8ED1DE-FDB6-41E2-A529-279F4CD401E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39" y="4008660"/>
            <a:ext cx="586081" cy="59792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673BD9F-19AA-4279-B8D0-726066B7F6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27" y="2636592"/>
            <a:ext cx="640836" cy="640836"/>
          </a:xfrm>
          <a:prstGeom prst="rect">
            <a:avLst/>
          </a:prstGeom>
        </p:spPr>
      </p:pic>
      <p:sp>
        <p:nvSpPr>
          <p:cNvPr id="47" name="object 3">
            <a:extLst>
              <a:ext uri="{FF2B5EF4-FFF2-40B4-BE49-F238E27FC236}">
                <a16:creationId xmlns:a16="http://schemas.microsoft.com/office/drawing/2014/main" id="{14986489-2927-4477-A4C7-A445EA99231B}"/>
              </a:ext>
            </a:extLst>
          </p:cNvPr>
          <p:cNvSpPr txBox="1">
            <a:spLocks/>
          </p:cNvSpPr>
          <p:nvPr/>
        </p:nvSpPr>
        <p:spPr>
          <a:xfrm>
            <a:off x="3654464" y="610933"/>
            <a:ext cx="803969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70C0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 algn="r">
              <a:spcBef>
                <a:spcPts val="95"/>
              </a:spcBef>
              <a:defRPr/>
            </a:pPr>
            <a:r>
              <a:rPr lang="uk-UA" kern="0" spc="-15" dirty="0">
                <a:latin typeface="Arial" panose="020B0604020202020204" pitchFamily="34" charset="0"/>
                <a:cs typeface="Arial" panose="020B0604020202020204" pitchFamily="34" charset="0"/>
              </a:rPr>
              <a:t>РЕГУЛЯТОРНИЙ ЛАНДШАФТ</a:t>
            </a:r>
            <a:endParaRPr lang="uk-UA" kern="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2D8004-7C39-4EE0-9614-76D13FF68E51}"/>
              </a:ext>
            </a:extLst>
          </p:cNvPr>
          <p:cNvSpPr txBox="1"/>
          <p:nvPr/>
        </p:nvSpPr>
        <p:spPr>
          <a:xfrm>
            <a:off x="1106518" y="2479156"/>
            <a:ext cx="1210588" cy="1200329"/>
          </a:xfrm>
          <a:prstGeom prst="rect">
            <a:avLst/>
          </a:prstGeom>
          <a:solidFill>
            <a:srgbClr val="034EA2"/>
          </a:solidFill>
        </p:spPr>
        <p:txBody>
          <a:bodyPr wrap="none" rtlCol="0">
            <a:spAutoFit/>
          </a:bodyPr>
          <a:lstStyle/>
          <a:p>
            <a:r>
              <a:rPr lang="uk-UA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AF6ED78-A833-49DF-8CA4-EA8CF0EB4CED}"/>
              </a:ext>
            </a:extLst>
          </p:cNvPr>
          <p:cNvSpPr txBox="1"/>
          <p:nvPr/>
        </p:nvSpPr>
        <p:spPr>
          <a:xfrm>
            <a:off x="3307458" y="2426685"/>
            <a:ext cx="1569660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uk-UA" sz="54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54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sz="4000" b="1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33688FA7-7C5A-4A8E-9995-A57C383332A9}"/>
              </a:ext>
            </a:extLst>
          </p:cNvPr>
          <p:cNvSpPr/>
          <p:nvPr/>
        </p:nvSpPr>
        <p:spPr>
          <a:xfrm>
            <a:off x="454212" y="5980350"/>
            <a:ext cx="3748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* 6 НПА потребують актуалізації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FB539DBB-5714-42DE-8A1B-C4DB65E9A6D9}"/>
              </a:ext>
            </a:extLst>
          </p:cNvPr>
          <p:cNvCxnSpPr/>
          <p:nvPr/>
        </p:nvCxnSpPr>
        <p:spPr>
          <a:xfrm flipV="1">
            <a:off x="3019426" y="3278007"/>
            <a:ext cx="360040" cy="288032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47E8B3BE-AF13-4B5A-B6C4-76C92FD02160}"/>
              </a:ext>
            </a:extLst>
          </p:cNvPr>
          <p:cNvCxnSpPr>
            <a:cxnSpLocks/>
          </p:cNvCxnSpPr>
          <p:nvPr/>
        </p:nvCxnSpPr>
        <p:spPr>
          <a:xfrm>
            <a:off x="3379466" y="3278007"/>
            <a:ext cx="3231380" cy="0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E0635F82-47F0-4300-9222-1F91D9854416}"/>
              </a:ext>
            </a:extLst>
          </p:cNvPr>
          <p:cNvSpPr txBox="1"/>
          <p:nvPr/>
        </p:nvSpPr>
        <p:spPr>
          <a:xfrm>
            <a:off x="4921000" y="2542719"/>
            <a:ext cx="2076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cap="all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Потребують </a:t>
            </a:r>
            <a:br>
              <a:rPr lang="uk-UA" sz="2000" b="1" cap="all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uk-UA" sz="2000" b="1" cap="all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актуалізації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16BDED-D9CB-4426-BCA5-37050B2866C1}"/>
              </a:ext>
            </a:extLst>
          </p:cNvPr>
          <p:cNvSpPr/>
          <p:nvPr/>
        </p:nvSpPr>
        <p:spPr>
          <a:xfrm>
            <a:off x="794341" y="1632315"/>
            <a:ext cx="6540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Рішення у сфері державної регуляторної політики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A73C1D3-DB18-4152-93F8-B971DC0049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09" y="1605412"/>
            <a:ext cx="288032" cy="458649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4E1210F6-2635-4A09-BCD0-4028D4F64FA6}"/>
              </a:ext>
            </a:extLst>
          </p:cNvPr>
          <p:cNvSpPr/>
          <p:nvPr/>
        </p:nvSpPr>
        <p:spPr>
          <a:xfrm>
            <a:off x="8326288" y="1602155"/>
            <a:ext cx="3133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ПРОЦЕДУРА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044C08F-8311-475A-8019-162D6AC01FC6}"/>
              </a:ext>
            </a:extLst>
          </p:cNvPr>
          <p:cNvSpPr txBox="1"/>
          <p:nvPr/>
        </p:nvSpPr>
        <p:spPr>
          <a:xfrm>
            <a:off x="4663444" y="2420413"/>
            <a:ext cx="385042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uk-UA" sz="40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en-US" sz="4000" b="1" dirty="0">
              <a:solidFill>
                <a:srgbClr val="034E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3" name="Прямая соединительная линия 122">
            <a:extLst>
              <a:ext uri="{FF2B5EF4-FFF2-40B4-BE49-F238E27FC236}">
                <a16:creationId xmlns:a16="http://schemas.microsoft.com/office/drawing/2014/main" id="{FE76C2EA-E2AA-42AF-AC81-7824C3B6BE9C}"/>
              </a:ext>
            </a:extLst>
          </p:cNvPr>
          <p:cNvCxnSpPr>
            <a:cxnSpLocks/>
          </p:cNvCxnSpPr>
          <p:nvPr/>
        </p:nvCxnSpPr>
        <p:spPr>
          <a:xfrm>
            <a:off x="7275596" y="1482231"/>
            <a:ext cx="0" cy="4856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9FB5411-5A0A-4836-84B2-9C1AEE819EA3}"/>
              </a:ext>
            </a:extLst>
          </p:cNvPr>
          <p:cNvGrpSpPr/>
          <p:nvPr/>
        </p:nvGrpSpPr>
        <p:grpSpPr>
          <a:xfrm>
            <a:off x="4387160" y="4791124"/>
            <a:ext cx="2535771" cy="707886"/>
            <a:chOff x="6167736" y="4738411"/>
            <a:chExt cx="2535771" cy="707886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F6CA76E-0453-4ECB-8CE6-4AEB802737AF}"/>
                </a:ext>
              </a:extLst>
            </p:cNvPr>
            <p:cNvSpPr/>
            <p:nvPr/>
          </p:nvSpPr>
          <p:spPr>
            <a:xfrm>
              <a:off x="6381546" y="4965425"/>
              <a:ext cx="23219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b="1" dirty="0">
                  <a:solidFill>
                    <a:srgbClr val="1F497D"/>
                  </a:solidFill>
                  <a:latin typeface="Myriad Pro" panose="020B0503030403020204"/>
                </a:rPr>
                <a:t>  САНКЦІЙ </a:t>
              </a: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2BCE55BA-D3A6-4DC8-AD5E-6A8BBFC6E8E4}"/>
                </a:ext>
              </a:extLst>
            </p:cNvPr>
            <p:cNvSpPr/>
            <p:nvPr/>
          </p:nvSpPr>
          <p:spPr>
            <a:xfrm>
              <a:off x="6167736" y="4738411"/>
              <a:ext cx="115212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4000" b="1" dirty="0">
                  <a:solidFill>
                    <a:srgbClr val="FBCE0F"/>
                  </a:solidFill>
                  <a:latin typeface="Myriad Pro" panose="020B0503030403020204"/>
                </a:rPr>
                <a:t>18</a:t>
              </a:r>
              <a:endParaRPr lang="uk-UA" b="1" dirty="0">
                <a:solidFill>
                  <a:srgbClr val="1F497D"/>
                </a:solidFill>
                <a:latin typeface="Myriad Pro" panose="020B0503030403020204"/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BE6FBB33-0EC6-47A1-8938-C6CD33C87E23}"/>
              </a:ext>
            </a:extLst>
          </p:cNvPr>
          <p:cNvGrpSpPr/>
          <p:nvPr/>
        </p:nvGrpSpPr>
        <p:grpSpPr>
          <a:xfrm>
            <a:off x="4412436" y="4278358"/>
            <a:ext cx="2881733" cy="707886"/>
            <a:chOff x="4519498" y="4709685"/>
            <a:chExt cx="2881733" cy="707886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602EB772-198D-488B-976A-9C0FF58ED148}"/>
                </a:ext>
              </a:extLst>
            </p:cNvPr>
            <p:cNvSpPr/>
            <p:nvPr/>
          </p:nvSpPr>
          <p:spPr>
            <a:xfrm>
              <a:off x="5079270" y="4984077"/>
              <a:ext cx="23219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b="1" dirty="0">
                  <a:solidFill>
                    <a:srgbClr val="1F497D"/>
                  </a:solidFill>
                  <a:latin typeface="Myriad Pro" panose="020B0503030403020204"/>
                </a:rPr>
                <a:t>ІНСТРУМЕНТ**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F8A4EE7A-4FA1-434F-9603-1F69C4CBC54E}"/>
                </a:ext>
              </a:extLst>
            </p:cNvPr>
            <p:cNvSpPr/>
            <p:nvPr/>
          </p:nvSpPr>
          <p:spPr>
            <a:xfrm>
              <a:off x="4519498" y="4709685"/>
              <a:ext cx="115212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4000" b="1" dirty="0">
                  <a:solidFill>
                    <a:srgbClr val="FBCE0F"/>
                  </a:solidFill>
                  <a:latin typeface="Myriad Pro" panose="020B0503030403020204"/>
                </a:rPr>
                <a:t>21</a:t>
              </a:r>
              <a:endParaRPr lang="uk-UA" b="1" dirty="0">
                <a:solidFill>
                  <a:srgbClr val="1F497D"/>
                </a:solidFill>
                <a:latin typeface="Myriad Pro" panose="020B0503030403020204"/>
              </a:endParaRPr>
            </a:p>
          </p:txBody>
        </p: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946815E-AD65-4519-9E31-7FFEE291CB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8" t="313" r="27864" b="-313"/>
          <a:stretch/>
        </p:blipFill>
        <p:spPr>
          <a:xfrm>
            <a:off x="4120353" y="4358392"/>
            <a:ext cx="543394" cy="51057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9602172-0A19-4A1C-8845-87FE99AE30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6" t="474" r="-284" b="-474"/>
          <a:stretch/>
        </p:blipFill>
        <p:spPr>
          <a:xfrm>
            <a:off x="4120353" y="4909310"/>
            <a:ext cx="543394" cy="510575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0E4D0E3-AD46-4E4D-8607-B48DD6429777}"/>
              </a:ext>
            </a:extLst>
          </p:cNvPr>
          <p:cNvSpPr txBox="1"/>
          <p:nvPr/>
        </p:nvSpPr>
        <p:spPr>
          <a:xfrm>
            <a:off x="8074787" y="2389697"/>
            <a:ext cx="332019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57</a:t>
            </a:r>
            <a:r>
              <a:rPr lang="uk-UA" sz="1400" b="1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документів**</a:t>
            </a:r>
            <a:endParaRPr kumimoji="0" lang="en-US" sz="1400" b="1" i="0" u="none" strike="noStrike" kern="1200" cap="none" spc="0" normalizeH="0" baseline="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508532D-D4F9-4D5E-9932-DAB61DE7CAEA}"/>
              </a:ext>
            </a:extLst>
          </p:cNvPr>
          <p:cNvSpPr txBox="1"/>
          <p:nvPr/>
        </p:nvSpPr>
        <p:spPr>
          <a:xfrm>
            <a:off x="8445117" y="3070382"/>
            <a:ext cx="3012508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uk-U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застосовуються при оформленні земельної ділянки </a:t>
            </a:r>
            <a:endParaRPr kumimoji="0" lang="uk-UA" sz="1300" b="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D7065B-F286-4AF9-AC39-E31C1C33549F}"/>
              </a:ext>
            </a:extLst>
          </p:cNvPr>
          <p:cNvSpPr txBox="1"/>
          <p:nvPr/>
        </p:nvSpPr>
        <p:spPr>
          <a:xfrm>
            <a:off x="8501010" y="4292907"/>
            <a:ext cx="3068481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uk-U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застосовуються у сфері земельних відносин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D57C4DA-23B2-44AC-85C2-68B5B6857096}"/>
              </a:ext>
            </a:extLst>
          </p:cNvPr>
          <p:cNvSpPr txBox="1"/>
          <p:nvPr/>
        </p:nvSpPr>
        <p:spPr>
          <a:xfrm>
            <a:off x="8463665" y="4891835"/>
            <a:ext cx="301528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lvl="0">
              <a:defRPr/>
            </a:pPr>
            <a: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z="1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різних баз даних</a:t>
            </a:r>
            <a:endParaRPr kumimoji="0" lang="en-US" sz="1400" b="1" i="0" u="none" strike="noStrike" kern="1200" cap="none" spc="0" normalizeH="0" baseline="3000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7E8F0FA-9788-4915-AEC8-E7AC16A98885}"/>
              </a:ext>
            </a:extLst>
          </p:cNvPr>
          <p:cNvSpPr txBox="1"/>
          <p:nvPr/>
        </p:nvSpPr>
        <p:spPr>
          <a:xfrm>
            <a:off x="8612850" y="5603451"/>
            <a:ext cx="3301879" cy="51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uk-UA" sz="13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державою створено та використовується для зберігання відомостей про земельну ділянку </a:t>
            </a:r>
            <a:endParaRPr kumimoji="0" lang="uk-UA" sz="1300" b="0" i="1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2267D2-884F-438D-B967-0E1600A24C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285" y="1606018"/>
            <a:ext cx="458043" cy="45804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1EFC6D2-2E21-4286-8D94-6E081284E4F9}"/>
              </a:ext>
            </a:extLst>
          </p:cNvPr>
          <p:cNvSpPr txBox="1"/>
          <p:nvPr/>
        </p:nvSpPr>
        <p:spPr>
          <a:xfrm>
            <a:off x="8074786" y="3629134"/>
            <a:ext cx="396523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79 </a:t>
            </a:r>
            <a:r>
              <a:rPr kumimoji="0" lang="uk-UA" sz="1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інструментів регулювання</a:t>
            </a:r>
            <a:r>
              <a:rPr lang="uk-UA" sz="1400" b="1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endParaRPr kumimoji="0" lang="en-US" sz="1400" b="1" i="0" u="none" strike="noStrike" kern="1200" cap="none" spc="0" normalizeH="0" baseline="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E8C485-0567-4AFA-A3E6-AE0E419732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766" y="5156754"/>
            <a:ext cx="695805" cy="69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3">
            <a:extLst>
              <a:ext uri="{FF2B5EF4-FFF2-40B4-BE49-F238E27FC236}">
                <a16:creationId xmlns:a16="http://schemas.microsoft.com/office/drawing/2014/main" id="{14986489-2927-4477-A4C7-A445EA99231B}"/>
              </a:ext>
            </a:extLst>
          </p:cNvPr>
          <p:cNvSpPr txBox="1">
            <a:spLocks/>
          </p:cNvSpPr>
          <p:nvPr/>
        </p:nvSpPr>
        <p:spPr>
          <a:xfrm>
            <a:off x="1894475" y="610933"/>
            <a:ext cx="98141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70C0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 algn="r">
              <a:spcBef>
                <a:spcPts val="95"/>
              </a:spcBef>
              <a:defRPr/>
            </a:pPr>
            <a:r>
              <a:rPr lang="uk-UA" kern="0" spc="-15" dirty="0">
                <a:latin typeface="Arial" panose="020B0604020202020204" pitchFamily="34" charset="0"/>
                <a:cs typeface="Arial" panose="020B0604020202020204" pitchFamily="34" charset="0"/>
              </a:rPr>
              <a:t>НАСЛІДОК НЕЕФЕКТИВНИХ ПРОЦЕДУР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F4A73451-F74C-42D9-B276-04E91FCAB677}"/>
              </a:ext>
            </a:extLst>
          </p:cNvPr>
          <p:cNvCxnSpPr>
            <a:cxnSpLocks/>
          </p:cNvCxnSpPr>
          <p:nvPr/>
        </p:nvCxnSpPr>
        <p:spPr>
          <a:xfrm>
            <a:off x="4550294" y="1369413"/>
            <a:ext cx="0" cy="515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ject 4">
            <a:extLst>
              <a:ext uri="{FF2B5EF4-FFF2-40B4-BE49-F238E27FC236}">
                <a16:creationId xmlns:a16="http://schemas.microsoft.com/office/drawing/2014/main" id="{26F39BF0-69B9-4AF2-B199-7C0F8B018126}"/>
              </a:ext>
            </a:extLst>
          </p:cNvPr>
          <p:cNvSpPr txBox="1"/>
          <p:nvPr/>
        </p:nvSpPr>
        <p:spPr>
          <a:xfrm>
            <a:off x="5847524" y="2674765"/>
            <a:ext cx="6301059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100"/>
              </a:spcBef>
              <a:defRPr sz="1500" b="1" i="1" spc="-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dirty="0"/>
              <a:t>Довготривалість оформлення земельної ділянки</a:t>
            </a:r>
          </a:p>
        </p:txBody>
      </p:sp>
      <p:sp>
        <p:nvSpPr>
          <p:cNvPr id="88" name="object 4">
            <a:extLst>
              <a:ext uri="{FF2B5EF4-FFF2-40B4-BE49-F238E27FC236}">
                <a16:creationId xmlns:a16="http://schemas.microsoft.com/office/drawing/2014/main" id="{8EEFA979-3066-4A63-83B6-2A5BB8177241}"/>
              </a:ext>
            </a:extLst>
          </p:cNvPr>
          <p:cNvSpPr txBox="1"/>
          <p:nvPr/>
        </p:nvSpPr>
        <p:spPr>
          <a:xfrm>
            <a:off x="5847524" y="3768079"/>
            <a:ext cx="723900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uk-UA" sz="1500" b="1" i="1" spc="-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Заплутаність процедури оформлення земельної ділянки</a:t>
            </a:r>
            <a:endParaRPr lang="uk-UA" sz="15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bject 4">
            <a:extLst>
              <a:ext uri="{FF2B5EF4-FFF2-40B4-BE49-F238E27FC236}">
                <a16:creationId xmlns:a16="http://schemas.microsoft.com/office/drawing/2014/main" id="{C125E255-5A80-44F9-AE4B-94A0DEFD787F}"/>
              </a:ext>
            </a:extLst>
          </p:cNvPr>
          <p:cNvSpPr txBox="1"/>
          <p:nvPr/>
        </p:nvSpPr>
        <p:spPr>
          <a:xfrm>
            <a:off x="5433103" y="2152341"/>
            <a:ext cx="63010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uk-UA" b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Складність та заплутаність процедури оформлення </a:t>
            </a:r>
          </a:p>
        </p:txBody>
      </p:sp>
      <p:sp>
        <p:nvSpPr>
          <p:cNvPr id="101" name="object 4">
            <a:extLst>
              <a:ext uri="{FF2B5EF4-FFF2-40B4-BE49-F238E27FC236}">
                <a16:creationId xmlns:a16="http://schemas.microsoft.com/office/drawing/2014/main" id="{92F745DD-904D-4E5C-B2D6-F82B0CC0FF8C}"/>
              </a:ext>
            </a:extLst>
          </p:cNvPr>
          <p:cNvSpPr txBox="1"/>
          <p:nvPr/>
        </p:nvSpPr>
        <p:spPr>
          <a:xfrm>
            <a:off x="5847524" y="5490023"/>
            <a:ext cx="658302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uk-UA" sz="15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Конкуренція між органами влади за контроль над процесом </a:t>
            </a:r>
            <a:br>
              <a:rPr lang="uk-UA" sz="15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5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формування та виділення земельних ділянок</a:t>
            </a:r>
            <a:endParaRPr lang="uk-UA" sz="15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bject 4">
            <a:extLst>
              <a:ext uri="{FF2B5EF4-FFF2-40B4-BE49-F238E27FC236}">
                <a16:creationId xmlns:a16="http://schemas.microsoft.com/office/drawing/2014/main" id="{860594D3-47BE-435F-95F3-55A6B3FB80F1}"/>
              </a:ext>
            </a:extLst>
          </p:cNvPr>
          <p:cNvSpPr txBox="1"/>
          <p:nvPr/>
        </p:nvSpPr>
        <p:spPr>
          <a:xfrm>
            <a:off x="5847524" y="3221422"/>
            <a:ext cx="65830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uk-UA" sz="1500" b="1" i="1" spc="-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Високий рівень корупції в земельних відносинах</a:t>
            </a:r>
            <a:endParaRPr lang="uk-UA" sz="15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bject 4">
            <a:extLst>
              <a:ext uri="{FF2B5EF4-FFF2-40B4-BE49-F238E27FC236}">
                <a16:creationId xmlns:a16="http://schemas.microsoft.com/office/drawing/2014/main" id="{CC01895B-A5CC-486A-9DBD-898E5A23EAA0}"/>
              </a:ext>
            </a:extLst>
          </p:cNvPr>
          <p:cNvSpPr txBox="1"/>
          <p:nvPr/>
        </p:nvSpPr>
        <p:spPr>
          <a:xfrm>
            <a:off x="5842720" y="6129845"/>
            <a:ext cx="65830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uk-UA" sz="1500" i="1" spc="-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Бюджетні втрати через «схеми»</a:t>
            </a:r>
            <a:endParaRPr lang="uk-UA" sz="15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" name="Рисунок 120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DE094D24-BF00-417B-A9CB-54BE887CA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94" y="2674876"/>
            <a:ext cx="308510" cy="302213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:a16="http://schemas.microsoft.com/office/drawing/2014/main" id="{39A489D1-AB27-4BA8-BD50-0303F2012E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722" y="6095380"/>
            <a:ext cx="312586" cy="312586"/>
          </a:xfrm>
          <a:prstGeom prst="rect">
            <a:avLst/>
          </a:prstGeom>
        </p:spPr>
      </p:pic>
      <p:pic>
        <p:nvPicPr>
          <p:cNvPr id="135" name="Рисунок 134" descr="Изображение выглядит как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97411AD-A054-4D47-9036-CAA621E4D4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3" t="-3837" r="-3242" b="69050"/>
          <a:stretch/>
        </p:blipFill>
        <p:spPr>
          <a:xfrm>
            <a:off x="5359897" y="3679821"/>
            <a:ext cx="444629" cy="429216"/>
          </a:xfrm>
          <a:prstGeom prst="rect">
            <a:avLst/>
          </a:prstGeom>
        </p:spPr>
      </p:pic>
      <p:pic>
        <p:nvPicPr>
          <p:cNvPr id="136" name="Рисунок 135" descr="Изображение выглядит как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117FF48-1FB4-461C-9F4B-FC3D4EBF9B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3" t="33836" r="-4292" b="31377"/>
          <a:stretch/>
        </p:blipFill>
        <p:spPr>
          <a:xfrm>
            <a:off x="5315579" y="5522797"/>
            <a:ext cx="476765" cy="460238"/>
          </a:xfrm>
          <a:prstGeom prst="rect">
            <a:avLst/>
          </a:prstGeom>
        </p:spPr>
      </p:pic>
      <p:pic>
        <p:nvPicPr>
          <p:cNvPr id="137" name="Рисунок 136" descr="Изображение выглядит как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2EA8F66-2DCB-4AC9-8FBB-39FB5DC861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97" t="36282" r="69728" b="28931"/>
          <a:stretch/>
        </p:blipFill>
        <p:spPr>
          <a:xfrm>
            <a:off x="5300813" y="4763232"/>
            <a:ext cx="444629" cy="429216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CA172654-A594-4071-9A3E-AAA4DE6992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957" y="3200565"/>
            <a:ext cx="308511" cy="308511"/>
          </a:xfrm>
          <a:prstGeom prst="rect">
            <a:avLst/>
          </a:prstGeom>
        </p:spPr>
      </p:pic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088A2B19-3E24-44B0-B433-9E0D6EE0FEFC}"/>
              </a:ext>
            </a:extLst>
          </p:cNvPr>
          <p:cNvSpPr/>
          <p:nvPr/>
        </p:nvSpPr>
        <p:spPr>
          <a:xfrm>
            <a:off x="1264478" y="1398168"/>
            <a:ext cx="3133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Чинна процедура 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A2840F52-1016-40AF-924C-5B7A8307CD33}"/>
              </a:ext>
            </a:extLst>
          </p:cNvPr>
          <p:cNvSpPr/>
          <p:nvPr/>
        </p:nvSpPr>
        <p:spPr>
          <a:xfrm>
            <a:off x="4777219" y="1398168"/>
            <a:ext cx="31333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Наслідки</a:t>
            </a:r>
            <a:endParaRPr kumimoji="0" lang="uk-UA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0" name="Рисунок 139">
            <a:extLst>
              <a:ext uri="{FF2B5EF4-FFF2-40B4-BE49-F238E27FC236}">
                <a16:creationId xmlns:a16="http://schemas.microsoft.com/office/drawing/2014/main" id="{FB541BE8-44A0-430D-9679-4DAF0688AF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9"/>
          <a:stretch/>
        </p:blipFill>
        <p:spPr>
          <a:xfrm>
            <a:off x="1194248" y="4357041"/>
            <a:ext cx="702257" cy="522172"/>
          </a:xfrm>
          <a:prstGeom prst="rect">
            <a:avLst/>
          </a:prstGeom>
        </p:spPr>
      </p:pic>
      <p:pic>
        <p:nvPicPr>
          <p:cNvPr id="142" name="Рисунок 141" descr="Изображение выглядит как объек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D20A1999-D87E-462F-BA03-78F6681BA2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33" y="2088503"/>
            <a:ext cx="615366" cy="602807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C47C7D2A-428C-41BB-A82F-7D7535E3AE5C}"/>
              </a:ext>
            </a:extLst>
          </p:cNvPr>
          <p:cNvSpPr txBox="1"/>
          <p:nvPr/>
        </p:nvSpPr>
        <p:spPr>
          <a:xfrm>
            <a:off x="1438729" y="1747436"/>
            <a:ext cx="210309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8,5*</a:t>
            </a: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z="1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місяців</a:t>
            </a:r>
            <a:endParaRPr kumimoji="0" lang="en-US" sz="1400" b="1" i="0" u="none" strike="noStrike" kern="1200" cap="none" spc="0" normalizeH="0" baseline="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C652684-C8F8-4BAD-91FF-D08671211258}"/>
              </a:ext>
            </a:extLst>
          </p:cNvPr>
          <p:cNvSpPr txBox="1"/>
          <p:nvPr/>
        </p:nvSpPr>
        <p:spPr>
          <a:xfrm>
            <a:off x="1797999" y="2389906"/>
            <a:ext cx="2315841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строк оформлення земельної ділянки</a:t>
            </a:r>
            <a:endParaRPr kumimoji="0" lang="uk-UA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87B2114-3D9A-43D2-B18E-4428D2751F59}"/>
              </a:ext>
            </a:extLst>
          </p:cNvPr>
          <p:cNvSpPr txBox="1"/>
          <p:nvPr/>
        </p:nvSpPr>
        <p:spPr>
          <a:xfrm>
            <a:off x="1408446" y="3966781"/>
            <a:ext cx="27869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z="1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контактів</a:t>
            </a:r>
            <a:endParaRPr kumimoji="0" lang="en-US" sz="1400" b="1" i="0" u="none" strike="noStrike" kern="1200" cap="none" spc="0" normalizeH="0" baseline="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9865684-5E9F-47E8-919E-8F697764B86E}"/>
              </a:ext>
            </a:extLst>
          </p:cNvPr>
          <p:cNvSpPr txBox="1"/>
          <p:nvPr/>
        </p:nvSpPr>
        <p:spPr>
          <a:xfrm>
            <a:off x="1879594" y="4568947"/>
            <a:ext cx="2315841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 органами влади для оформлення</a:t>
            </a:r>
            <a:endParaRPr kumimoji="0" lang="uk-UA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9" name="Рисунок 148" descr="Изображение выглядит как бильярдный ша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E0CD5C8-BDDD-4030-B7FA-B84BA8FEFC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3" t="7770" r="3099" b="63687"/>
          <a:stretch/>
        </p:blipFill>
        <p:spPr>
          <a:xfrm>
            <a:off x="1188265" y="3280660"/>
            <a:ext cx="615366" cy="660735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5CB86234-35D7-49D9-9219-EC5A36238F7E}"/>
              </a:ext>
            </a:extLst>
          </p:cNvPr>
          <p:cNvSpPr txBox="1"/>
          <p:nvPr/>
        </p:nvSpPr>
        <p:spPr>
          <a:xfrm>
            <a:off x="1354284" y="2850963"/>
            <a:ext cx="326801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z="1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даних дублюються</a:t>
            </a:r>
            <a:endParaRPr kumimoji="0" lang="en-US" sz="1400" b="1" i="0" u="none" strike="noStrike" kern="1200" cap="none" spc="0" normalizeH="0" baseline="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50A8DCA-125D-44D0-A9EB-6569CB01E0C5}"/>
              </a:ext>
            </a:extLst>
          </p:cNvPr>
          <p:cNvSpPr txBox="1"/>
          <p:nvPr/>
        </p:nvSpPr>
        <p:spPr>
          <a:xfrm>
            <a:off x="1879594" y="3509263"/>
            <a:ext cx="2315841" cy="375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документах на оформлення</a:t>
            </a:r>
            <a:endParaRPr kumimoji="0" lang="uk-UA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Прямоугольник 152">
            <a:extLst>
              <a:ext uri="{FF2B5EF4-FFF2-40B4-BE49-F238E27FC236}">
                <a16:creationId xmlns:a16="http://schemas.microsoft.com/office/drawing/2014/main" id="{06704864-14C6-49BC-82BA-4AE91493C188}"/>
              </a:ext>
            </a:extLst>
          </p:cNvPr>
          <p:cNvSpPr/>
          <p:nvPr/>
        </p:nvSpPr>
        <p:spPr>
          <a:xfrm>
            <a:off x="375897" y="6116784"/>
            <a:ext cx="3748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* Може досягати 3-х років (приклад - Київ)</a:t>
            </a:r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47F4EAA-F53F-4741-B31E-34DE0AAC1629}"/>
              </a:ext>
            </a:extLst>
          </p:cNvPr>
          <p:cNvSpPr/>
          <p:nvPr/>
        </p:nvSpPr>
        <p:spPr>
          <a:xfrm rot="5400000">
            <a:off x="4397510" y="1398168"/>
            <a:ext cx="426841" cy="369332"/>
          </a:xfrm>
          <a:prstGeom prst="triangle">
            <a:avLst/>
          </a:prstGeom>
          <a:solidFill>
            <a:srgbClr val="275791"/>
          </a:solidFill>
          <a:ln>
            <a:solidFill>
              <a:srgbClr val="275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58EE264C-8BD2-4612-BF66-5841BED09ACD}"/>
              </a:ext>
            </a:extLst>
          </p:cNvPr>
          <p:cNvSpPr txBox="1"/>
          <p:nvPr/>
        </p:nvSpPr>
        <p:spPr>
          <a:xfrm>
            <a:off x="5847524" y="4314736"/>
            <a:ext cx="65830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uk-UA" sz="1500" b="1" i="1" spc="-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Непрозорість процедури оформлення земельної ділянки</a:t>
            </a:r>
            <a:endParaRPr lang="uk-UA" sz="15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 descr="Изображение выглядит как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633E6BC-F944-4262-8B05-832D2FD1015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7" t="70219" r="69108" b="-5006"/>
          <a:stretch/>
        </p:blipFill>
        <p:spPr>
          <a:xfrm>
            <a:off x="5300814" y="4246177"/>
            <a:ext cx="444629" cy="429216"/>
          </a:xfrm>
          <a:prstGeom prst="rect">
            <a:avLst/>
          </a:prstGeom>
        </p:spPr>
      </p:pic>
      <p:sp>
        <p:nvSpPr>
          <p:cNvPr id="33" name="object 4">
            <a:extLst>
              <a:ext uri="{FF2B5EF4-FFF2-40B4-BE49-F238E27FC236}">
                <a16:creationId xmlns:a16="http://schemas.microsoft.com/office/drawing/2014/main" id="{B60E57F8-F9AB-4517-A009-A02959F4A70F}"/>
              </a:ext>
            </a:extLst>
          </p:cNvPr>
          <p:cNvSpPr txBox="1"/>
          <p:nvPr/>
        </p:nvSpPr>
        <p:spPr>
          <a:xfrm>
            <a:off x="5847524" y="4861392"/>
            <a:ext cx="65830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uk-UA" sz="1500" b="1" i="1" spc="-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Збитки добросовісного набувача від ініціатив її експропріації</a:t>
            </a:r>
            <a:endParaRPr lang="uk-UA" sz="1500" i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5F478A8-7343-4A3C-B94B-E1D67E26918A}"/>
              </a:ext>
            </a:extLst>
          </p:cNvPr>
          <p:cNvCxnSpPr>
            <a:cxnSpLocks/>
          </p:cNvCxnSpPr>
          <p:nvPr/>
        </p:nvCxnSpPr>
        <p:spPr>
          <a:xfrm flipH="1" flipV="1">
            <a:off x="5427957" y="5300854"/>
            <a:ext cx="5703465" cy="4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1741B57-50FD-4FB8-8E0A-6072E2F1858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9"/>
          <a:stretch/>
        </p:blipFill>
        <p:spPr>
          <a:xfrm>
            <a:off x="1178844" y="5369891"/>
            <a:ext cx="702257" cy="52217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3E0BE0D-E342-4DF0-A6B1-09E8AA2C4024}"/>
              </a:ext>
            </a:extLst>
          </p:cNvPr>
          <p:cNvSpPr txBox="1"/>
          <p:nvPr/>
        </p:nvSpPr>
        <p:spPr>
          <a:xfrm>
            <a:off x="1393042" y="4979631"/>
            <a:ext cx="27869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450**</a:t>
            </a: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sz="1400" b="1" i="0" u="none" strike="noStrike" kern="1200" cap="none" spc="0" normalizeH="0" baseline="0" noProof="0" dirty="0">
                <a:ln w="0"/>
                <a:solidFill>
                  <a:srgbClr val="1F497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млн грн</a:t>
            </a:r>
            <a:endParaRPr kumimoji="0" lang="en-US" sz="1400" b="1" i="0" u="none" strike="noStrike" kern="1200" cap="none" spc="0" normalizeH="0" baseline="0" noProof="0" dirty="0">
              <a:ln w="0"/>
              <a:solidFill>
                <a:srgbClr val="1F497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3AC993-9A57-4273-92CE-08262787D94E}"/>
              </a:ext>
            </a:extLst>
          </p:cNvPr>
          <p:cNvSpPr txBox="1"/>
          <p:nvPr/>
        </p:nvSpPr>
        <p:spPr>
          <a:xfrm>
            <a:off x="1864190" y="5581797"/>
            <a:ext cx="2786985" cy="51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  <a:defRPr/>
            </a:pPr>
            <a:r>
              <a:rPr lang="uk-U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збитків держави через корупційні злочини у сфері земельних відносин</a:t>
            </a:r>
            <a:endParaRPr kumimoji="0" lang="uk-UA" sz="1300" b="0" i="1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8E23D24-7BD4-4A05-BB0C-1C618FE21C91}"/>
              </a:ext>
            </a:extLst>
          </p:cNvPr>
          <p:cNvSpPr/>
          <p:nvPr/>
        </p:nvSpPr>
        <p:spPr>
          <a:xfrm>
            <a:off x="375897" y="6391054"/>
            <a:ext cx="37480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i="1" dirty="0">
                <a:latin typeface="Arial" panose="020B0604020202020204" pitchFamily="34" charset="0"/>
                <a:cs typeface="Arial" panose="020B0604020202020204" pitchFamily="34" charset="0"/>
              </a:rPr>
              <a:t>** Розслідуються НАБУ з 2015 року</a:t>
            </a:r>
          </a:p>
        </p:txBody>
      </p:sp>
      <p:pic>
        <p:nvPicPr>
          <p:cNvPr id="42" name="Рисунок 41" descr="Изображение выглядит как знак, внешний, столб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A8DA2AD-875C-42C4-868B-F9D0D5E6078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24" y="1996770"/>
            <a:ext cx="655473" cy="5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7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омната, сцена, казино&#10;&#10;Описание создано автоматически">
            <a:extLst>
              <a:ext uri="{FF2B5EF4-FFF2-40B4-BE49-F238E27FC236}">
                <a16:creationId xmlns:a16="http://schemas.microsoft.com/office/drawing/2014/main" id="{9AEC5D18-E538-4960-B85F-030EEB32C83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431" y="2284075"/>
            <a:ext cx="1364188" cy="1364188"/>
          </a:xfrm>
          <a:prstGeom prst="rect">
            <a:avLst/>
          </a:prstGeom>
        </p:spPr>
      </p:pic>
      <p:sp>
        <p:nvSpPr>
          <p:cNvPr id="29" name="object 3">
            <a:extLst>
              <a:ext uri="{FF2B5EF4-FFF2-40B4-BE49-F238E27FC236}">
                <a16:creationId xmlns:a16="http://schemas.microsoft.com/office/drawing/2014/main" id="{A281A04C-A1F3-4A3E-BDD7-3C842956589E}"/>
              </a:ext>
            </a:extLst>
          </p:cNvPr>
          <p:cNvSpPr txBox="1">
            <a:spLocks/>
          </p:cNvSpPr>
          <p:nvPr/>
        </p:nvSpPr>
        <p:spPr>
          <a:xfrm>
            <a:off x="3654464" y="610933"/>
            <a:ext cx="804800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70C0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 marR="0" lvl="0" indent="0" algn="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kern="0" spc="-15" dirty="0">
                <a:latin typeface="Arial" panose="020B0604020202020204" pitchFamily="34" charset="0"/>
                <a:cs typeface="Arial" panose="020B0604020202020204" pitchFamily="34" charset="0"/>
              </a:rPr>
              <a:t>ЗАВДАННЯ ЗЕЛЕНОЇ КНИГИ</a:t>
            </a:r>
            <a:endParaRPr kumimoji="0" lang="uk-UA" sz="2800" b="1" i="0" u="none" strike="noStrike" kern="0" cap="none" spc="-1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векторная график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84F51103-CDB4-479A-9681-BEA519FBF12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612" y="2284075"/>
            <a:ext cx="1364188" cy="1364188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56A6EF4-43EE-4B90-B97A-470076E389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50" y="2284075"/>
            <a:ext cx="1364188" cy="1364188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DFD13D4-8A0F-4B63-9137-724E71EA6125}"/>
              </a:ext>
            </a:extLst>
          </p:cNvPr>
          <p:cNvSpPr/>
          <p:nvPr/>
        </p:nvSpPr>
        <p:spPr>
          <a:xfrm>
            <a:off x="823807" y="4104971"/>
            <a:ext cx="3340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ОПТИМІЗУВАТИ </a:t>
            </a:r>
            <a:br>
              <a:rPr lang="uk-UA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надлишкових етапів, процедур та документів</a:t>
            </a:r>
            <a:endParaRPr kumimoji="0" lang="uk-UA" sz="1800" b="1" i="0" u="none" strike="noStrike" kern="1200" cap="none" spc="0" normalizeH="0" baseline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E087204-9DB1-4268-B66E-1DDDF3B73B3A}"/>
              </a:ext>
            </a:extLst>
          </p:cNvPr>
          <p:cNvSpPr/>
          <p:nvPr/>
        </p:nvSpPr>
        <p:spPr>
          <a:xfrm>
            <a:off x="7853083" y="4104970"/>
            <a:ext cx="3716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СКОРОТИТИ</a:t>
            </a:r>
            <a:br>
              <a:rPr lang="uk-UA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строк оформлення земельних ділянок під забудову</a:t>
            </a:r>
            <a:br>
              <a:rPr lang="uk-UA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4-х місяців</a:t>
            </a:r>
            <a:endParaRPr kumimoji="0" lang="uk-UA" sz="1800" b="1" i="0" u="none" strike="noStrike" kern="1200" cap="none" spc="0" normalizeH="0" baseline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ED0F9391-1DA4-451A-B17C-DBDCBAC8C754}"/>
              </a:ext>
            </a:extLst>
          </p:cNvPr>
          <p:cNvSpPr/>
          <p:nvPr/>
        </p:nvSpPr>
        <p:spPr>
          <a:xfrm>
            <a:off x="4338445" y="4104971"/>
            <a:ext cx="33400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ЗМЕНШИТИ </a:t>
            </a:r>
            <a:br>
              <a:rPr lang="uk-UA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 контактів з регуляторами шляхом максимального переведення процедури </a:t>
            </a:r>
            <a:br>
              <a:rPr lang="uk-UA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електронні послуги</a:t>
            </a:r>
            <a:endParaRPr kumimoji="0" lang="uk-UA" sz="1800" b="1" i="0" u="none" strike="noStrike" kern="1200" cap="none" spc="0" normalizeH="0" baseline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38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3">
            <a:extLst>
              <a:ext uri="{FF2B5EF4-FFF2-40B4-BE49-F238E27FC236}">
                <a16:creationId xmlns:a16="http://schemas.microsoft.com/office/drawing/2014/main" id="{14986489-2927-4477-A4C7-A445EA99231B}"/>
              </a:ext>
            </a:extLst>
          </p:cNvPr>
          <p:cNvSpPr txBox="1">
            <a:spLocks/>
          </p:cNvSpPr>
          <p:nvPr/>
        </p:nvSpPr>
        <p:spPr>
          <a:xfrm>
            <a:off x="1894475" y="610933"/>
            <a:ext cx="98141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70C0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 algn="r">
              <a:spcBef>
                <a:spcPts val="95"/>
              </a:spcBef>
              <a:defRPr/>
            </a:pPr>
            <a:r>
              <a:rPr lang="uk-UA" kern="0" spc="-15" dirty="0">
                <a:latin typeface="Arial" panose="020B0604020202020204" pitchFamily="34" charset="0"/>
                <a:cs typeface="Arial" panose="020B0604020202020204" pitchFamily="34" charset="0"/>
              </a:rPr>
              <a:t>ПРОПОЗИЦІЇ ЩОДО  ОПТИМІЗАЦІЇ ПРОЦЕДУРИ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132491-F64A-49F7-8F73-E901D1F7F6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20" y="1397790"/>
            <a:ext cx="7409952" cy="5032157"/>
          </a:xfrm>
          <a:prstGeom prst="rect">
            <a:avLst/>
          </a:prstGeom>
        </p:spPr>
      </p:pic>
      <p:pic>
        <p:nvPicPr>
          <p:cNvPr id="9" name="Рисунок 8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96ABB0B-00A5-4A82-B33E-67D65CC336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3" y="2571622"/>
            <a:ext cx="829413" cy="82941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мната, сцена, казино&#10;&#10;Описание создано автоматически">
            <a:extLst>
              <a:ext uri="{FF2B5EF4-FFF2-40B4-BE49-F238E27FC236}">
                <a16:creationId xmlns:a16="http://schemas.microsoft.com/office/drawing/2014/main" id="{6AC3F470-3A5D-422E-BEFA-95ACBA36B8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06" y="2550306"/>
            <a:ext cx="829413" cy="829413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00FE4BA-F4C4-439B-8E8E-7B9D62E82742}"/>
              </a:ext>
            </a:extLst>
          </p:cNvPr>
          <p:cNvCxnSpPr>
            <a:cxnSpLocks/>
          </p:cNvCxnSpPr>
          <p:nvPr/>
        </p:nvCxnSpPr>
        <p:spPr>
          <a:xfrm>
            <a:off x="2380767" y="1482427"/>
            <a:ext cx="0" cy="515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14AFB8F-03CA-4BDE-B8ED-341025A74BF3}"/>
              </a:ext>
            </a:extLst>
          </p:cNvPr>
          <p:cNvCxnSpPr>
            <a:cxnSpLocks/>
          </p:cNvCxnSpPr>
          <p:nvPr/>
        </p:nvCxnSpPr>
        <p:spPr>
          <a:xfrm>
            <a:off x="9939807" y="1482427"/>
            <a:ext cx="0" cy="515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EA4530C-1AAB-4F80-BB79-B18B060A856D}"/>
              </a:ext>
            </a:extLst>
          </p:cNvPr>
          <p:cNvSpPr txBox="1"/>
          <p:nvPr/>
        </p:nvSpPr>
        <p:spPr>
          <a:xfrm>
            <a:off x="852416" y="2552524"/>
            <a:ext cx="14382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C1B674-6BE0-4AA7-B2FA-ABEAE81CA18F}"/>
              </a:ext>
            </a:extLst>
          </p:cNvPr>
          <p:cNvSpPr txBox="1"/>
          <p:nvPr/>
        </p:nvSpPr>
        <p:spPr>
          <a:xfrm>
            <a:off x="952466" y="3132968"/>
            <a:ext cx="3012508" cy="23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інструментів</a:t>
            </a:r>
            <a:endParaRPr kumimoji="0" lang="uk-UA" sz="1300" b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571B81E-FDA3-4024-AE74-DED0D21849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2" y="4083988"/>
            <a:ext cx="829413" cy="8294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30B98DC-4854-4E6C-A88D-876D02CB5B05}"/>
              </a:ext>
            </a:extLst>
          </p:cNvPr>
          <p:cNvSpPr txBox="1"/>
          <p:nvPr/>
        </p:nvSpPr>
        <p:spPr>
          <a:xfrm>
            <a:off x="936729" y="3976109"/>
            <a:ext cx="14382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kumimoji="0" lang="uk-UA" sz="4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C39E4E-C6C2-4A7F-8353-B996300BBE46}"/>
              </a:ext>
            </a:extLst>
          </p:cNvPr>
          <p:cNvSpPr txBox="1"/>
          <p:nvPr/>
        </p:nvSpPr>
        <p:spPr>
          <a:xfrm>
            <a:off x="911607" y="4598621"/>
            <a:ext cx="3012508" cy="312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місяців</a:t>
            </a:r>
            <a:endParaRPr kumimoji="0" lang="uk-UA" sz="2000" b="0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986F729-596F-4AC1-8872-D57498BD52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43" y="4081538"/>
            <a:ext cx="829413" cy="8294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9229307-B95B-4057-BEF7-666084D16070}"/>
              </a:ext>
            </a:extLst>
          </p:cNvPr>
          <p:cNvSpPr txBox="1"/>
          <p:nvPr/>
        </p:nvSpPr>
        <p:spPr>
          <a:xfrm>
            <a:off x="10621683" y="2608392"/>
            <a:ext cx="14382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590069-6D80-4EE9-9E37-C26CB2F57A95}"/>
              </a:ext>
            </a:extLst>
          </p:cNvPr>
          <p:cNvSpPr txBox="1"/>
          <p:nvPr/>
        </p:nvSpPr>
        <p:spPr>
          <a:xfrm>
            <a:off x="10621683" y="3219113"/>
            <a:ext cx="3012508" cy="23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адмінпослуг</a:t>
            </a:r>
            <a:endParaRPr kumimoji="0" lang="uk-UA" sz="1300" b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1C7A64-6078-4F24-A5DF-DBE268741998}"/>
              </a:ext>
            </a:extLst>
          </p:cNvPr>
          <p:cNvSpPr txBox="1"/>
          <p:nvPr/>
        </p:nvSpPr>
        <p:spPr>
          <a:xfrm>
            <a:off x="10543517" y="4004149"/>
            <a:ext cx="1621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kumimoji="0" lang="uk-UA" sz="40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2.5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4A8476-C23B-4EAC-A25D-E3C437BC4B20}"/>
              </a:ext>
            </a:extLst>
          </p:cNvPr>
          <p:cNvSpPr txBox="1"/>
          <p:nvPr/>
        </p:nvSpPr>
        <p:spPr>
          <a:xfrm>
            <a:off x="10930419" y="4592132"/>
            <a:ext cx="3012508" cy="312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місяців</a:t>
            </a:r>
            <a:endParaRPr kumimoji="0" lang="uk-UA" sz="2000" b="0" u="none" strike="noStrike" kern="1200" cap="none" spc="0" normalizeH="0" baseline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21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3">
            <a:extLst>
              <a:ext uri="{FF2B5EF4-FFF2-40B4-BE49-F238E27FC236}">
                <a16:creationId xmlns:a16="http://schemas.microsoft.com/office/drawing/2014/main" id="{14986489-2927-4477-A4C7-A445EA99231B}"/>
              </a:ext>
            </a:extLst>
          </p:cNvPr>
          <p:cNvSpPr txBox="1">
            <a:spLocks/>
          </p:cNvSpPr>
          <p:nvPr/>
        </p:nvSpPr>
        <p:spPr>
          <a:xfrm>
            <a:off x="1894475" y="610933"/>
            <a:ext cx="98141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800" b="1" i="0">
                <a:solidFill>
                  <a:srgbClr val="0070C0"/>
                </a:solidFill>
                <a:latin typeface="Segoe UI"/>
                <a:ea typeface="+mj-ea"/>
                <a:cs typeface="Segoe UI"/>
              </a:defRPr>
            </a:lvl1pPr>
          </a:lstStyle>
          <a:p>
            <a:pPr marL="12700" algn="r">
              <a:spcBef>
                <a:spcPts val="95"/>
              </a:spcBef>
              <a:defRPr/>
            </a:pPr>
            <a:r>
              <a:rPr lang="uk-UA" kern="0" spc="-15" dirty="0">
                <a:latin typeface="Arial" panose="020B0604020202020204" pitchFamily="34" charset="0"/>
                <a:cs typeface="Arial" panose="020B0604020202020204" pitchFamily="34" charset="0"/>
              </a:rPr>
              <a:t>ПРОПОЗИЦІЇ ЩОДО  ОПТИМІЗАЦІЇ ПРОЦЕДУРИ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D327E3-2C72-4DA3-AA51-BC35098C69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1121705"/>
            <a:ext cx="7425890" cy="558432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бъек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E34B0C0-73D8-4B6C-8F80-00220842A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3" y="2571622"/>
            <a:ext cx="829413" cy="8294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омната, сцена, казино&#10;&#10;Описание создано автоматически">
            <a:extLst>
              <a:ext uri="{FF2B5EF4-FFF2-40B4-BE49-F238E27FC236}">
                <a16:creationId xmlns:a16="http://schemas.microsoft.com/office/drawing/2014/main" id="{9B044B53-75F1-4562-897D-1A3061359F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06" y="2550306"/>
            <a:ext cx="829413" cy="829413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DFFD146-9D9F-415D-8DB3-EAA1A880FB77}"/>
              </a:ext>
            </a:extLst>
          </p:cNvPr>
          <p:cNvCxnSpPr>
            <a:cxnSpLocks/>
          </p:cNvCxnSpPr>
          <p:nvPr/>
        </p:nvCxnSpPr>
        <p:spPr>
          <a:xfrm>
            <a:off x="2380767" y="1482427"/>
            <a:ext cx="0" cy="515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1042BC18-0EE2-4BFF-99F5-DF089165C421}"/>
              </a:ext>
            </a:extLst>
          </p:cNvPr>
          <p:cNvCxnSpPr>
            <a:cxnSpLocks/>
          </p:cNvCxnSpPr>
          <p:nvPr/>
        </p:nvCxnSpPr>
        <p:spPr>
          <a:xfrm>
            <a:off x="9939807" y="1482427"/>
            <a:ext cx="0" cy="515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EF8EFE0-ACDC-4020-8A41-A6DA8F22FAD9}"/>
              </a:ext>
            </a:extLst>
          </p:cNvPr>
          <p:cNvSpPr txBox="1"/>
          <p:nvPr/>
        </p:nvSpPr>
        <p:spPr>
          <a:xfrm>
            <a:off x="852416" y="2552524"/>
            <a:ext cx="14382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063DE3-EB10-4009-8507-7E2E675C90AB}"/>
              </a:ext>
            </a:extLst>
          </p:cNvPr>
          <p:cNvSpPr txBox="1"/>
          <p:nvPr/>
        </p:nvSpPr>
        <p:spPr>
          <a:xfrm>
            <a:off x="952466" y="3132968"/>
            <a:ext cx="3012508" cy="23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інструментів</a:t>
            </a:r>
            <a:endParaRPr kumimoji="0" lang="uk-UA" sz="1300" b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D9A2EA3-3742-44D4-9CD2-19BCF08C5E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2" y="4083988"/>
            <a:ext cx="829413" cy="8294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C79552C-D56D-447D-A7A7-53017A881422}"/>
              </a:ext>
            </a:extLst>
          </p:cNvPr>
          <p:cNvSpPr txBox="1"/>
          <p:nvPr/>
        </p:nvSpPr>
        <p:spPr>
          <a:xfrm>
            <a:off x="878424" y="3992748"/>
            <a:ext cx="172519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kumimoji="0" lang="uk-UA" sz="40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3,5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E8D746-E9F9-429E-B93D-A98CD7BDC2BC}"/>
              </a:ext>
            </a:extLst>
          </p:cNvPr>
          <p:cNvSpPr txBox="1"/>
          <p:nvPr/>
        </p:nvSpPr>
        <p:spPr>
          <a:xfrm>
            <a:off x="911607" y="4598621"/>
            <a:ext cx="3012508" cy="312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місяців</a:t>
            </a:r>
            <a:endParaRPr kumimoji="0" lang="uk-UA" sz="2000" b="0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560CBF1-7630-4B02-B8A3-47EC470655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43" y="4081538"/>
            <a:ext cx="829413" cy="8294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48AC50C-9670-4C33-BAE8-94F8484C68AD}"/>
              </a:ext>
            </a:extLst>
          </p:cNvPr>
          <p:cNvSpPr txBox="1"/>
          <p:nvPr/>
        </p:nvSpPr>
        <p:spPr>
          <a:xfrm>
            <a:off x="10621683" y="2608392"/>
            <a:ext cx="14382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C5AE13-6399-4F59-8631-4520F7F7C55C}"/>
              </a:ext>
            </a:extLst>
          </p:cNvPr>
          <p:cNvSpPr txBox="1"/>
          <p:nvPr/>
        </p:nvSpPr>
        <p:spPr>
          <a:xfrm>
            <a:off x="10621683" y="3219113"/>
            <a:ext cx="3012508" cy="23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3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адмінпослуг</a:t>
            </a:r>
            <a:endParaRPr kumimoji="0" lang="uk-UA" sz="1300" b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CD6CA2-9E91-42A2-B089-08D6BBC63D43}"/>
              </a:ext>
            </a:extLst>
          </p:cNvPr>
          <p:cNvSpPr txBox="1"/>
          <p:nvPr/>
        </p:nvSpPr>
        <p:spPr>
          <a:xfrm>
            <a:off x="10543517" y="4004149"/>
            <a:ext cx="162114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kumimoji="0" lang="uk-UA" sz="40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DA7518-0097-422F-B883-A498AB1877CB}"/>
              </a:ext>
            </a:extLst>
          </p:cNvPr>
          <p:cNvSpPr txBox="1"/>
          <p:nvPr/>
        </p:nvSpPr>
        <p:spPr>
          <a:xfrm>
            <a:off x="10685746" y="4621778"/>
            <a:ext cx="3012508" cy="312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місяців</a:t>
            </a:r>
            <a:endParaRPr kumimoji="0" lang="uk-UA" sz="2000" b="0" u="none" strike="noStrike" kern="1200" cap="none" spc="0" normalizeH="0" baseline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100148"/>
      </p:ext>
    </p:extLst>
  </p:cSld>
  <p:clrMapOvr>
    <a:masterClrMapping/>
  </p:clrMapOvr>
</p:sld>
</file>

<file path=ppt/theme/theme1.xml><?xml version="1.0" encoding="utf-8"?>
<a:theme xmlns:a="http://schemas.openxmlformats.org/drawingml/2006/main" name="BRDO Corporate Presentation 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375</Words>
  <Application>Microsoft Office PowerPoint</Application>
  <PresentationFormat>Широкоэкранный</PresentationFormat>
  <Paragraphs>108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Myriad Pro</vt:lpstr>
      <vt:lpstr>BRDO Corporate Presentation Шаблон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Aleksandr Dmitruk</dc:creator>
  <cp:lastModifiedBy>Evgenii Gorovets</cp:lastModifiedBy>
  <cp:revision>172</cp:revision>
  <cp:lastPrinted>2018-12-05T12:56:53Z</cp:lastPrinted>
  <dcterms:created xsi:type="dcterms:W3CDTF">2018-04-11T09:20:17Z</dcterms:created>
  <dcterms:modified xsi:type="dcterms:W3CDTF">2018-12-10T15:11:24Z</dcterms:modified>
</cp:coreProperties>
</file>