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462000" cy="7562850"/>
  <p:notesSz cx="13462000" cy="756285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yriad Pro" panose="020B0503030403020204" pitchFamily="34" charset="0"/>
      <p:regular r:id="rId22"/>
      <p:bold r:id="rId23"/>
      <p:italic r:id="rId24"/>
    </p:embeddedFont>
    <p:embeddedFont>
      <p:font typeface="Myriad Pro Black"/>
      <p:bold r:id="rId25"/>
    </p:embeddedFont>
    <p:embeddedFont>
      <p:font typeface="Myriad Pro Light" panose="020B0603030403020204" pitchFamily="34" charset="0"/>
      <p:regular r:id="rId26"/>
      <p:bold r:id="rId27"/>
      <p:italic r:id="rId28"/>
      <p:boldItalic r:id="rId29"/>
    </p:embeddedFont>
    <p:embeddedFont>
      <p:font typeface="Roboto Slab" pitchFamily="2" charset="0"/>
      <p:regular r:id="rId30"/>
      <p:bold r:id="rId31"/>
    </p:embeddedFont>
  </p:embeddedFontLst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>
      <p:cViewPr varScale="1">
        <p:scale>
          <a:sx n="97" d="100"/>
          <a:sy n="97" d="100"/>
        </p:scale>
        <p:origin x="776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0126" y="2344483"/>
            <a:ext cx="1144809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20252" y="4235196"/>
            <a:ext cx="942784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522583"/>
                </a:solidFill>
                <a:latin typeface="Roboto Slab"/>
                <a:cs typeface="Robot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522583"/>
                </a:solidFill>
                <a:latin typeface="Roboto Slab"/>
                <a:cs typeface="Robot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3417" y="1739455"/>
            <a:ext cx="5858732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36200" y="1739455"/>
            <a:ext cx="5858732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522583"/>
                </a:solidFill>
                <a:latin typeface="Roboto Slab"/>
                <a:cs typeface="Robot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093736" y="6742480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4">
                <a:moveTo>
                  <a:pt x="0" y="0"/>
                </a:moveTo>
                <a:lnTo>
                  <a:pt x="0" y="247980"/>
                </a:lnTo>
              </a:path>
            </a:pathLst>
          </a:custGeom>
          <a:ln w="4432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232059" y="6780880"/>
            <a:ext cx="386720" cy="2103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904133" y="6757687"/>
            <a:ext cx="1048626" cy="3222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888246" y="6667850"/>
            <a:ext cx="689448" cy="3476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762923" y="6742480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4">
                <a:moveTo>
                  <a:pt x="0" y="0"/>
                </a:moveTo>
                <a:lnTo>
                  <a:pt x="0" y="247980"/>
                </a:lnTo>
              </a:path>
            </a:pathLst>
          </a:custGeom>
          <a:ln w="4432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0837" y="1694665"/>
            <a:ext cx="8646675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522583"/>
                </a:solidFill>
                <a:latin typeface="Roboto Slab"/>
                <a:cs typeface="Robot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0464" y="2018272"/>
            <a:ext cx="11147420" cy="4106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9239" y="7033450"/>
            <a:ext cx="430987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3417" y="7033450"/>
            <a:ext cx="30977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97212" y="7033450"/>
            <a:ext cx="30977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8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3.png"/><Relationship Id="rId7" Type="http://schemas.openxmlformats.org/officeDocument/2006/relationships/image" Target="../media/image2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3.png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ЗЕЛЕНА</a:t>
            </a:r>
            <a:r>
              <a:rPr spc="-15" dirty="0"/>
              <a:t> </a:t>
            </a:r>
            <a:r>
              <a:rPr spc="-100" dirty="0"/>
              <a:t>КНИГА</a:t>
            </a:r>
          </a:p>
          <a:p>
            <a:pPr marL="6985" marR="5080" algn="ctr">
              <a:lnSpc>
                <a:spcPct val="100000"/>
              </a:lnSpc>
            </a:pPr>
            <a:r>
              <a:rPr spc="-25" dirty="0"/>
              <a:t>«БУДІВНИЦТВО </a:t>
            </a:r>
            <a:r>
              <a:rPr spc="-215" dirty="0"/>
              <a:t>ТА </a:t>
            </a:r>
            <a:r>
              <a:rPr dirty="0"/>
              <a:t>РЕМОНТ  </a:t>
            </a:r>
            <a:r>
              <a:rPr spc="-15" dirty="0"/>
              <a:t>АВТОМОБІЛЬНИХ </a:t>
            </a:r>
            <a:r>
              <a:rPr spc="-120" dirty="0"/>
              <a:t>ДОРІГ»</a:t>
            </a:r>
          </a:p>
        </p:txBody>
      </p:sp>
      <p:sp>
        <p:nvSpPr>
          <p:cNvPr id="3" name="object 3"/>
          <p:cNvSpPr/>
          <p:nvPr/>
        </p:nvSpPr>
        <p:spPr>
          <a:xfrm>
            <a:off x="10856741" y="728154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644"/>
                </a:lnTo>
              </a:path>
            </a:pathLst>
          </a:custGeom>
          <a:ln w="5905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41171" y="779355"/>
            <a:ext cx="515622" cy="280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0593" y="748449"/>
            <a:ext cx="475674" cy="429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20066" y="748445"/>
            <a:ext cx="848709" cy="317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16088" y="628658"/>
            <a:ext cx="919165" cy="463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48992" y="728154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644"/>
                </a:lnTo>
              </a:path>
            </a:pathLst>
          </a:custGeom>
          <a:ln w="5905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409998"/>
            <a:ext cx="13463999" cy="2241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0753" y="1856190"/>
            <a:ext cx="5541664" cy="559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92021" y="3127538"/>
            <a:ext cx="1713864" cy="9417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91400"/>
              </a:lnSpc>
              <a:spcBef>
                <a:spcPts val="535"/>
              </a:spcBef>
            </a:pPr>
            <a:r>
              <a:rPr sz="3850" b="1" spc="5" dirty="0">
                <a:solidFill>
                  <a:srgbClr val="FFFFFF"/>
                </a:solidFill>
                <a:latin typeface="Myriad Pro"/>
                <a:cs typeface="Myriad Pro"/>
              </a:rPr>
              <a:t>22</a:t>
            </a:r>
            <a:r>
              <a:rPr sz="3000" b="1" spc="5" dirty="0">
                <a:solidFill>
                  <a:srgbClr val="FFFFFF"/>
                </a:solidFill>
                <a:latin typeface="Myriad Pro"/>
                <a:cs typeface="Myriad Pro"/>
              </a:rPr>
              <a:t>% </a:t>
            </a:r>
            <a:r>
              <a:rPr sz="2350" b="1" dirty="0">
                <a:solidFill>
                  <a:srgbClr val="FFFFFF"/>
                </a:solidFill>
                <a:latin typeface="Myriad Pro"/>
                <a:cs typeface="Myriad Pro"/>
              </a:rPr>
              <a:t>актів  </a:t>
            </a:r>
            <a:r>
              <a:rPr sz="2350" b="1" spc="-5" dirty="0">
                <a:solidFill>
                  <a:srgbClr val="FFFFFF"/>
                </a:solidFill>
                <a:latin typeface="Myriad Pro"/>
                <a:cs typeface="Myriad Pro"/>
              </a:rPr>
              <a:t>неа</a:t>
            </a:r>
            <a:r>
              <a:rPr sz="2350" b="1" spc="20" dirty="0">
                <a:solidFill>
                  <a:srgbClr val="FFFFFF"/>
                </a:solidFill>
                <a:latin typeface="Myriad Pro"/>
                <a:cs typeface="Myriad Pro"/>
              </a:rPr>
              <a:t>к</a:t>
            </a:r>
            <a:r>
              <a:rPr sz="2350" b="1" spc="30" dirty="0">
                <a:solidFill>
                  <a:srgbClr val="FFFFFF"/>
                </a:solidFill>
                <a:latin typeface="Myriad Pro"/>
                <a:cs typeface="Myriad Pro"/>
              </a:rPr>
              <a:t>т</a:t>
            </a:r>
            <a:r>
              <a:rPr sz="2350" b="1" spc="-30" dirty="0">
                <a:solidFill>
                  <a:srgbClr val="FFFFFF"/>
                </a:solidFill>
                <a:latin typeface="Myriad Pro"/>
                <a:cs typeface="Myriad Pro"/>
              </a:rPr>
              <a:t>у</a:t>
            </a:r>
            <a:r>
              <a:rPr sz="2350" b="1" spc="10" dirty="0">
                <a:solidFill>
                  <a:srgbClr val="FFFFFF"/>
                </a:solidFill>
                <a:latin typeface="Myriad Pro"/>
                <a:cs typeface="Myriad Pro"/>
              </a:rPr>
              <a:t>а</a:t>
            </a:r>
            <a:r>
              <a:rPr sz="2350" b="1" spc="-5" dirty="0">
                <a:solidFill>
                  <a:srgbClr val="FFFFFF"/>
                </a:solidFill>
                <a:latin typeface="Myriad Pro"/>
                <a:cs typeface="Myriad Pro"/>
              </a:rPr>
              <a:t>льні</a:t>
            </a:r>
            <a:endParaRPr sz="2350">
              <a:latin typeface="Myriad Pro"/>
              <a:cs typeface="Myriad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2835" y="909382"/>
            <a:ext cx="7727950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50" b="1" dirty="0">
                <a:latin typeface="Myriad Pro Light"/>
                <a:cs typeface="Myriad Pro Light"/>
              </a:rPr>
              <a:t>За </a:t>
            </a:r>
            <a:r>
              <a:rPr sz="1850" b="1" spc="-5" dirty="0">
                <a:latin typeface="Myriad Pro Light"/>
                <a:cs typeface="Myriad Pro Light"/>
              </a:rPr>
              <a:t>ознакою </a:t>
            </a:r>
            <a:r>
              <a:rPr sz="1850" b="1" dirty="0">
                <a:latin typeface="Myriad Pro Light"/>
                <a:cs typeface="Myriad Pro Light"/>
              </a:rPr>
              <a:t>наявності рішення </a:t>
            </a:r>
            <a:r>
              <a:rPr sz="1850" b="1" spc="-5" dirty="0">
                <a:latin typeface="Myriad Pro Light"/>
                <a:cs typeface="Myriad Pro Light"/>
              </a:rPr>
              <a:t>уповноваженого </a:t>
            </a:r>
            <a:r>
              <a:rPr sz="1850" b="1" spc="-10" dirty="0">
                <a:latin typeface="Myriad Pro Light"/>
                <a:cs typeface="Myriad Pro Light"/>
              </a:rPr>
              <a:t>органу </a:t>
            </a:r>
            <a:r>
              <a:rPr sz="1850" b="1" dirty="0">
                <a:latin typeface="Myriad Pro Light"/>
                <a:cs typeface="Myriad Pro Light"/>
              </a:rPr>
              <a:t>про </a:t>
            </a:r>
            <a:r>
              <a:rPr sz="1850" b="1" spc="-5" dirty="0">
                <a:latin typeface="Myriad Pro Light"/>
                <a:cs typeface="Myriad Pro Light"/>
              </a:rPr>
              <a:t>необхідність  </a:t>
            </a:r>
            <a:r>
              <a:rPr sz="1850" b="1" dirty="0">
                <a:latin typeface="Myriad Pro Light"/>
                <a:cs typeface="Myriad Pro Light"/>
              </a:rPr>
              <a:t>усунення </a:t>
            </a:r>
            <a:r>
              <a:rPr sz="1850" b="1" spc="-5" dirty="0">
                <a:latin typeface="Myriad Pro Light"/>
                <a:cs typeface="Myriad Pro Light"/>
              </a:rPr>
              <a:t>порушень </a:t>
            </a:r>
            <a:r>
              <a:rPr sz="1850" b="1" dirty="0">
                <a:latin typeface="Myriad Pro Light"/>
                <a:cs typeface="Myriad Pro Light"/>
              </a:rPr>
              <a:t>принципів </a:t>
            </a:r>
            <a:r>
              <a:rPr sz="1850" b="1" spc="-5" dirty="0">
                <a:latin typeface="Myriad Pro Light"/>
                <a:cs typeface="Myriad Pro Light"/>
              </a:rPr>
              <a:t>державної регуляторной</a:t>
            </a:r>
            <a:r>
              <a:rPr sz="1850" b="1" spc="15" dirty="0">
                <a:latin typeface="Myriad Pro Light"/>
                <a:cs typeface="Myriad Pro Light"/>
              </a:rPr>
              <a:t> </a:t>
            </a:r>
            <a:r>
              <a:rPr sz="1850" b="1" spc="-5" dirty="0">
                <a:latin typeface="Myriad Pro Light"/>
                <a:cs typeface="Myriad Pro Light"/>
              </a:rPr>
              <a:t>політики</a:t>
            </a:r>
            <a:endParaRPr sz="1850">
              <a:latin typeface="Myriad Pro Light"/>
              <a:cs typeface="Myriad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8572" y="3716929"/>
            <a:ext cx="358711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dirty="0">
                <a:latin typeface="Myriad Pro Light"/>
                <a:cs typeface="Myriad Pro Light"/>
              </a:rPr>
              <a:t>За </a:t>
            </a:r>
            <a:r>
              <a:rPr sz="1850" b="1" spc="-5" dirty="0">
                <a:latin typeface="Myriad Pro Light"/>
                <a:cs typeface="Myriad Pro Light"/>
              </a:rPr>
              <a:t>ознакою </a:t>
            </a:r>
            <a:r>
              <a:rPr sz="1850" b="1" spc="-10" dirty="0">
                <a:latin typeface="Myriad Pro Light"/>
                <a:cs typeface="Myriad Pro Light"/>
              </a:rPr>
              <a:t>судового</a:t>
            </a:r>
            <a:r>
              <a:rPr sz="1850" b="1" spc="-5" dirty="0">
                <a:latin typeface="Myriad Pro Light"/>
                <a:cs typeface="Myriad Pro Light"/>
              </a:rPr>
              <a:t> оскарження</a:t>
            </a:r>
            <a:endParaRPr sz="1850">
              <a:latin typeface="Myriad Pro Light"/>
              <a:cs typeface="Myriad Pro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19304" y="1552013"/>
            <a:ext cx="7818755" cy="475615"/>
          </a:xfrm>
          <a:custGeom>
            <a:avLst/>
            <a:gdLst/>
            <a:ahLst/>
            <a:cxnLst/>
            <a:rect l="l" t="t" r="r" b="b"/>
            <a:pathLst>
              <a:path w="7818755" h="475614">
                <a:moveTo>
                  <a:pt x="0" y="475157"/>
                </a:moveTo>
                <a:lnTo>
                  <a:pt x="5943" y="0"/>
                </a:lnTo>
                <a:lnTo>
                  <a:pt x="781829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84184" y="2440559"/>
            <a:ext cx="458660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dirty="0">
                <a:latin typeface="Myriad Pro Light"/>
                <a:cs typeface="Myriad Pro Light"/>
              </a:rPr>
              <a:t>За </a:t>
            </a:r>
            <a:r>
              <a:rPr sz="1850" b="1" spc="-5" dirty="0">
                <a:latin typeface="Myriad Pro Light"/>
                <a:cs typeface="Myriad Pro Light"/>
              </a:rPr>
              <a:t>ознакою </a:t>
            </a:r>
            <a:r>
              <a:rPr sz="1850" b="1" dirty="0">
                <a:latin typeface="Myriad Pro Light"/>
                <a:cs typeface="Myriad Pro Light"/>
              </a:rPr>
              <a:t>невідповідності</a:t>
            </a:r>
            <a:r>
              <a:rPr sz="1850" b="1" spc="-15" dirty="0">
                <a:latin typeface="Myriad Pro Light"/>
                <a:cs typeface="Myriad Pro Light"/>
              </a:rPr>
              <a:t> </a:t>
            </a:r>
            <a:r>
              <a:rPr sz="1850" b="1" spc="-5" dirty="0">
                <a:latin typeface="Myriad Pro Light"/>
                <a:cs typeface="Myriad Pro Light"/>
              </a:rPr>
              <a:t>законодавству</a:t>
            </a:r>
            <a:endParaRPr sz="1850">
              <a:latin typeface="Myriad Pro Light"/>
              <a:cs typeface="Myriad Pro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56545" y="2801077"/>
            <a:ext cx="4700270" cy="0"/>
          </a:xfrm>
          <a:custGeom>
            <a:avLst/>
            <a:gdLst/>
            <a:ahLst/>
            <a:cxnLst/>
            <a:rect l="l" t="t" r="r" b="b"/>
            <a:pathLst>
              <a:path w="4700270">
                <a:moveTo>
                  <a:pt x="0" y="0"/>
                </a:moveTo>
                <a:lnTo>
                  <a:pt x="470009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13755" y="4077526"/>
            <a:ext cx="3951604" cy="0"/>
          </a:xfrm>
          <a:custGeom>
            <a:avLst/>
            <a:gdLst/>
            <a:ahLst/>
            <a:cxnLst/>
            <a:rect l="l" t="t" r="r" b="b"/>
            <a:pathLst>
              <a:path w="3951604">
                <a:moveTo>
                  <a:pt x="0" y="0"/>
                </a:moveTo>
                <a:lnTo>
                  <a:pt x="395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80618" y="4818889"/>
            <a:ext cx="6308725" cy="391795"/>
          </a:xfrm>
          <a:custGeom>
            <a:avLst/>
            <a:gdLst/>
            <a:ahLst/>
            <a:cxnLst/>
            <a:rect l="l" t="t" r="r" b="b"/>
            <a:pathLst>
              <a:path w="6308725" h="391795">
                <a:moveTo>
                  <a:pt x="0" y="0"/>
                </a:moveTo>
                <a:lnTo>
                  <a:pt x="1025512" y="391223"/>
                </a:lnTo>
                <a:lnTo>
                  <a:pt x="6308394" y="39122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96561" y="4361132"/>
            <a:ext cx="4987290" cy="1205230"/>
          </a:xfrm>
          <a:prstGeom prst="rect">
            <a:avLst/>
          </a:prstGeom>
        </p:spPr>
        <p:txBody>
          <a:bodyPr vert="horz" wrap="square" lIns="0" tIns="224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5"/>
              </a:spcBef>
            </a:pPr>
            <a:r>
              <a:rPr sz="3850" b="1" spc="10" dirty="0">
                <a:solidFill>
                  <a:srgbClr val="ED6D05"/>
                </a:solidFill>
                <a:latin typeface="Myriad Pro"/>
                <a:cs typeface="Myriad Pro"/>
              </a:rPr>
              <a:t>6</a:t>
            </a:r>
            <a:r>
              <a:rPr sz="3000" b="1" spc="10" dirty="0">
                <a:solidFill>
                  <a:srgbClr val="ED6D05"/>
                </a:solidFill>
                <a:latin typeface="Myriad Pro"/>
                <a:cs typeface="Myriad Pro"/>
              </a:rPr>
              <a:t>% </a:t>
            </a:r>
            <a:r>
              <a:rPr sz="2350" b="1" dirty="0">
                <a:latin typeface="Myriad Pro"/>
                <a:cs typeface="Myriad Pro"/>
              </a:rPr>
              <a:t>актів</a:t>
            </a:r>
            <a:r>
              <a:rPr sz="2350" b="1" spc="-190" dirty="0">
                <a:latin typeface="Myriad Pro"/>
                <a:cs typeface="Myriad Pro"/>
              </a:rPr>
              <a:t> </a:t>
            </a:r>
            <a:r>
              <a:rPr sz="2350" b="1" spc="-5" dirty="0">
                <a:latin typeface="Myriad Pro"/>
                <a:cs typeface="Myriad Pro"/>
              </a:rPr>
              <a:t>незаконні</a:t>
            </a:r>
            <a:endParaRPr sz="235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50" b="1" spc="-5" dirty="0">
                <a:latin typeface="Myriad Pro Light"/>
                <a:cs typeface="Myriad Pro Light"/>
              </a:rPr>
              <a:t>За </a:t>
            </a:r>
            <a:r>
              <a:rPr sz="1850" b="1" spc="-10" dirty="0">
                <a:latin typeface="Myriad Pro Light"/>
                <a:cs typeface="Myriad Pro Light"/>
              </a:rPr>
              <a:t>ознакою відсутності підстави </a:t>
            </a:r>
            <a:r>
              <a:rPr sz="1850" b="1" dirty="0">
                <a:latin typeface="Myriad Pro Light"/>
                <a:cs typeface="Myriad Pro Light"/>
              </a:rPr>
              <a:t>для</a:t>
            </a:r>
            <a:r>
              <a:rPr sz="1850" b="1" spc="-65" dirty="0">
                <a:latin typeface="Myriad Pro Light"/>
                <a:cs typeface="Myriad Pro Light"/>
              </a:rPr>
              <a:t> </a:t>
            </a:r>
            <a:r>
              <a:rPr sz="1850" b="1" spc="-10" dirty="0">
                <a:latin typeface="Myriad Pro Light"/>
                <a:cs typeface="Myriad Pro Light"/>
              </a:rPr>
              <a:t>прийняття</a:t>
            </a:r>
            <a:endParaRPr sz="1850">
              <a:latin typeface="Myriad Pro Light"/>
              <a:cs typeface="Myriad Pro 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68192" y="909182"/>
            <a:ext cx="338010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7765" marR="5080" indent="-1155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95AA7"/>
                </a:solidFill>
              </a:rPr>
              <a:t>НЕАКТ</a:t>
            </a:r>
            <a:r>
              <a:rPr sz="3600" spc="-515" dirty="0">
                <a:solidFill>
                  <a:srgbClr val="195AA7"/>
                </a:solidFill>
              </a:rPr>
              <a:t>У</a:t>
            </a:r>
            <a:r>
              <a:rPr sz="3600" spc="30" dirty="0">
                <a:solidFill>
                  <a:srgbClr val="195AA7"/>
                </a:solidFill>
              </a:rPr>
              <a:t>А</a:t>
            </a:r>
            <a:r>
              <a:rPr sz="3600" spc="-5" dirty="0">
                <a:solidFill>
                  <a:srgbClr val="195AA7"/>
                </a:solidFill>
              </a:rPr>
              <a:t>ЛЬНІ  </a:t>
            </a:r>
            <a:r>
              <a:rPr sz="3600" dirty="0">
                <a:solidFill>
                  <a:srgbClr val="195AA7"/>
                </a:solidFill>
              </a:rPr>
              <a:t>НПА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325" y="4189642"/>
            <a:ext cx="5466080" cy="1496784"/>
          </a:xfrm>
          <a:custGeom>
            <a:avLst/>
            <a:gdLst/>
            <a:ahLst/>
            <a:cxnLst/>
            <a:rect l="l" t="t" r="r" b="b"/>
            <a:pathLst>
              <a:path w="5466080" h="1908175">
                <a:moveTo>
                  <a:pt x="0" y="1908022"/>
                </a:moveTo>
                <a:lnTo>
                  <a:pt x="5465622" y="1908022"/>
                </a:lnTo>
                <a:lnTo>
                  <a:pt x="5465622" y="0"/>
                </a:lnTo>
                <a:lnTo>
                  <a:pt x="0" y="0"/>
                </a:lnTo>
                <a:lnTo>
                  <a:pt x="0" y="1908022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7584" y="1909671"/>
            <a:ext cx="309245" cy="278765"/>
          </a:xfrm>
          <a:custGeom>
            <a:avLst/>
            <a:gdLst/>
            <a:ahLst/>
            <a:cxnLst/>
            <a:rect l="l" t="t" r="r" b="b"/>
            <a:pathLst>
              <a:path w="309244" h="278764">
                <a:moveTo>
                  <a:pt x="309118" y="0"/>
                </a:moveTo>
                <a:lnTo>
                  <a:pt x="0" y="278396"/>
                </a:lnTo>
                <a:lnTo>
                  <a:pt x="309118" y="278396"/>
                </a:lnTo>
                <a:lnTo>
                  <a:pt x="309118" y="0"/>
                </a:lnTo>
                <a:close/>
              </a:path>
            </a:pathLst>
          </a:custGeom>
          <a:solidFill>
            <a:srgbClr val="FF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5693" y="2204123"/>
            <a:ext cx="5466080" cy="2407920"/>
          </a:xfrm>
          <a:custGeom>
            <a:avLst/>
            <a:gdLst/>
            <a:ahLst/>
            <a:cxnLst/>
            <a:rect l="l" t="t" r="r" b="b"/>
            <a:pathLst>
              <a:path w="5466080" h="2407920">
                <a:moveTo>
                  <a:pt x="0" y="2407894"/>
                </a:moveTo>
                <a:lnTo>
                  <a:pt x="5465622" y="2407894"/>
                </a:lnTo>
                <a:lnTo>
                  <a:pt x="5465622" y="0"/>
                </a:lnTo>
                <a:lnTo>
                  <a:pt x="0" y="0"/>
                </a:lnTo>
                <a:lnTo>
                  <a:pt x="0" y="2407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693" y="2204123"/>
            <a:ext cx="5466080" cy="2407920"/>
          </a:xfrm>
          <a:custGeom>
            <a:avLst/>
            <a:gdLst/>
            <a:ahLst/>
            <a:cxnLst/>
            <a:rect l="l" t="t" r="r" b="b"/>
            <a:pathLst>
              <a:path w="5466080" h="2407920">
                <a:moveTo>
                  <a:pt x="0" y="2407894"/>
                </a:moveTo>
                <a:lnTo>
                  <a:pt x="5465622" y="2407894"/>
                </a:lnTo>
                <a:lnTo>
                  <a:pt x="5465622" y="0"/>
                </a:lnTo>
                <a:lnTo>
                  <a:pt x="0" y="0"/>
                </a:lnTo>
                <a:lnTo>
                  <a:pt x="0" y="2407894"/>
                </a:lnTo>
                <a:close/>
              </a:path>
            </a:pathLst>
          </a:custGeom>
          <a:ln w="76200">
            <a:solidFill>
              <a:srgbClr val="52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6698" y="1909660"/>
            <a:ext cx="4998720" cy="1204595"/>
          </a:xfrm>
          <a:prstGeom prst="rect">
            <a:avLst/>
          </a:prstGeom>
          <a:solidFill>
            <a:srgbClr val="FEE700"/>
          </a:solidFill>
        </p:spPr>
        <p:txBody>
          <a:bodyPr vert="horz" wrap="square" lIns="0" tIns="134620" rIns="0" bIns="0" rtlCol="0">
            <a:spAutoFit/>
          </a:bodyPr>
          <a:lstStyle/>
          <a:p>
            <a:pPr marL="215900" marR="595630">
              <a:lnSpc>
                <a:spcPct val="100000"/>
              </a:lnSpc>
              <a:spcBef>
                <a:spcPts val="1060"/>
              </a:spcBef>
            </a:pPr>
            <a:r>
              <a:rPr sz="2000" b="1" dirty="0">
                <a:latin typeface="Roboto Slab"/>
                <a:cs typeface="Roboto Slab"/>
              </a:rPr>
              <a:t>На </a:t>
            </a:r>
            <a:r>
              <a:rPr sz="2000" b="1" spc="-15" dirty="0">
                <a:latin typeface="Roboto Slab"/>
                <a:cs typeface="Roboto Slab"/>
              </a:rPr>
              <a:t>сьогодні </a:t>
            </a:r>
            <a:r>
              <a:rPr sz="2000" b="1" dirty="0">
                <a:latin typeface="Roboto Slab"/>
                <a:cs typeface="Roboto Slab"/>
              </a:rPr>
              <a:t>у </a:t>
            </a:r>
            <a:r>
              <a:rPr sz="2000" b="1" spc="-5" dirty="0">
                <a:latin typeface="Roboto Slab"/>
                <a:cs typeface="Roboto Slab"/>
              </a:rPr>
              <a:t>чинних </a:t>
            </a:r>
            <a:r>
              <a:rPr sz="2000" b="1" spc="-10" dirty="0">
                <a:latin typeface="Roboto Slab"/>
                <a:cs typeface="Roboto Slab"/>
              </a:rPr>
              <a:t>законах  </a:t>
            </a:r>
            <a:r>
              <a:rPr sz="2000" b="1" dirty="0">
                <a:latin typeface="Roboto Slab"/>
                <a:cs typeface="Roboto Slab"/>
              </a:rPr>
              <a:t>закріплені 36 </a:t>
            </a:r>
            <a:r>
              <a:rPr sz="2000" b="1" spc="-5" dirty="0">
                <a:latin typeface="Roboto Slab"/>
                <a:cs typeface="Roboto Slab"/>
              </a:rPr>
              <a:t>цілей </a:t>
            </a:r>
            <a:r>
              <a:rPr sz="2000" b="1" spc="-10" dirty="0">
                <a:latin typeface="Roboto Slab"/>
                <a:cs typeface="Roboto Slab"/>
              </a:rPr>
              <a:t>державного  регулювання</a:t>
            </a:r>
            <a:endParaRPr sz="2000" dirty="0">
              <a:latin typeface="Roboto Slab"/>
              <a:cs typeface="Roboto Sla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4002" y="3205524"/>
            <a:ext cx="5141595" cy="2298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1340">
              <a:lnSpc>
                <a:spcPct val="100000"/>
              </a:lnSpc>
              <a:spcBef>
                <a:spcPts val="100"/>
              </a:spcBef>
            </a:pPr>
            <a:r>
              <a:rPr sz="1600" b="1" spc="-30" dirty="0">
                <a:latin typeface="Myriad Pro Light"/>
                <a:cs typeface="Myriad Pro Light"/>
              </a:rPr>
              <a:t>Головною </a:t>
            </a:r>
            <a:r>
              <a:rPr sz="1600" b="1" spc="-20" dirty="0">
                <a:latin typeface="Myriad Pro Light"/>
                <a:cs typeface="Myriad Pro Light"/>
              </a:rPr>
              <a:t>метою </a:t>
            </a:r>
            <a:r>
              <a:rPr sz="1600" b="1" spc="-10" dirty="0">
                <a:latin typeface="Myriad Pro Light"/>
                <a:cs typeface="Myriad Pro Light"/>
              </a:rPr>
              <a:t>регулювання </a:t>
            </a:r>
            <a:r>
              <a:rPr sz="1600" b="1" spc="-5" dirty="0">
                <a:latin typeface="Myriad Pro Light"/>
                <a:cs typeface="Myriad Pro Light"/>
              </a:rPr>
              <a:t>ринку </a:t>
            </a:r>
            <a:r>
              <a:rPr sz="1600" b="1" spc="-20" dirty="0">
                <a:latin typeface="Myriad Pro Light"/>
                <a:cs typeface="Myriad Pro Light"/>
              </a:rPr>
              <a:t>будівництва,  </a:t>
            </a:r>
            <a:r>
              <a:rPr sz="1600" b="1" spc="-10" dirty="0">
                <a:latin typeface="Myriad Pro Light"/>
                <a:cs typeface="Myriad Pro Light"/>
              </a:rPr>
              <a:t>ремонту </a:t>
            </a:r>
            <a:r>
              <a:rPr sz="1600" b="1" spc="-15" dirty="0">
                <a:latin typeface="Myriad Pro Light"/>
                <a:cs typeface="Myriad Pro Light"/>
              </a:rPr>
              <a:t>та реконструкції </a:t>
            </a:r>
            <a:r>
              <a:rPr sz="1600" b="1" spc="-10" dirty="0">
                <a:latin typeface="Myriad Pro Light"/>
                <a:cs typeface="Myriad Pro Light"/>
              </a:rPr>
              <a:t>доріг</a:t>
            </a:r>
            <a:r>
              <a:rPr sz="1600" b="1" spc="-45" dirty="0">
                <a:latin typeface="Myriad Pro Light"/>
                <a:cs typeface="Myriad Pro Light"/>
              </a:rPr>
              <a:t> </a:t>
            </a:r>
            <a:r>
              <a:rPr sz="1600" b="1" spc="-10" dirty="0">
                <a:latin typeface="Myriad Pro Light"/>
                <a:cs typeface="Myriad Pro Light"/>
              </a:rPr>
              <a:t>є:</a:t>
            </a:r>
            <a:endParaRPr sz="1600" dirty="0">
              <a:latin typeface="Myriad Pro Light"/>
              <a:cs typeface="Myriad Pro Light"/>
            </a:endParaRPr>
          </a:p>
          <a:p>
            <a:pPr marL="12700" marR="264160">
              <a:lnSpc>
                <a:spcPct val="100000"/>
              </a:lnSpc>
            </a:pPr>
            <a:r>
              <a:rPr sz="1600" b="1" spc="-10" dirty="0">
                <a:solidFill>
                  <a:srgbClr val="E30040"/>
                </a:solidFill>
                <a:latin typeface="Myriad Pro Black"/>
                <a:cs typeface="Myriad Pro Black"/>
              </a:rPr>
              <a:t>«створення </a:t>
            </a:r>
            <a:r>
              <a:rPr sz="1600" b="1" spc="-15" dirty="0">
                <a:solidFill>
                  <a:srgbClr val="E30040"/>
                </a:solidFill>
                <a:latin typeface="Myriad Pro Black"/>
                <a:cs typeface="Myriad Pro Black"/>
              </a:rPr>
              <a:t>умов безпечного, якісного та  </a:t>
            </a:r>
            <a:r>
              <a:rPr sz="1600" b="1" spc="-10" dirty="0">
                <a:solidFill>
                  <a:srgbClr val="E30040"/>
                </a:solidFill>
                <a:latin typeface="Myriad Pro Black"/>
                <a:cs typeface="Myriad Pro Black"/>
              </a:rPr>
              <a:t>ефективного перевезення пасажирів </a:t>
            </a:r>
            <a:r>
              <a:rPr sz="1600" b="1" spc="-15" dirty="0">
                <a:solidFill>
                  <a:srgbClr val="E30040"/>
                </a:solidFill>
                <a:latin typeface="Myriad Pro Black"/>
                <a:cs typeface="Myriad Pro Black"/>
              </a:rPr>
              <a:t>та вантажів»  </a:t>
            </a:r>
            <a:r>
              <a:rPr sz="1600" i="1" spc="-10" dirty="0">
                <a:latin typeface="Myriad Pro"/>
                <a:cs typeface="Myriad Pro"/>
              </a:rPr>
              <a:t>(ч.1 ст.5 </a:t>
            </a:r>
            <a:r>
              <a:rPr sz="1600" i="1" spc="-25" dirty="0">
                <a:latin typeface="Myriad Pro"/>
                <a:cs typeface="Myriad Pro"/>
              </a:rPr>
              <a:t>ЗУ </a:t>
            </a:r>
            <a:r>
              <a:rPr sz="1600" i="1" spc="-10" dirty="0">
                <a:latin typeface="Myriad Pro"/>
                <a:cs typeface="Myriad Pro"/>
              </a:rPr>
              <a:t>«Про автомобільний</a:t>
            </a:r>
            <a:r>
              <a:rPr sz="1600" i="1" spc="-55" dirty="0">
                <a:latin typeface="Myriad Pro"/>
                <a:cs typeface="Myriad Pro"/>
              </a:rPr>
              <a:t> </a:t>
            </a:r>
            <a:r>
              <a:rPr sz="1600" i="1" spc="-10" dirty="0">
                <a:latin typeface="Myriad Pro"/>
                <a:cs typeface="Myriad Pro"/>
              </a:rPr>
              <a:t>транспорт»)</a:t>
            </a:r>
            <a:endParaRPr sz="1600" dirty="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endParaRPr sz="2050" dirty="0">
              <a:latin typeface="Myriad Pro"/>
              <a:cs typeface="Myriad Pro"/>
            </a:endParaRPr>
          </a:p>
          <a:p>
            <a:pPr marL="246379" marR="5080">
              <a:lnSpc>
                <a:spcPct val="100000"/>
              </a:lnSpc>
            </a:pPr>
            <a:r>
              <a:rPr lang="ru-RU" sz="1600" b="1" spc="-10" dirty="0">
                <a:latin typeface="Myriad Pro Light"/>
                <a:cs typeface="Myriad Pro Light"/>
              </a:rPr>
              <a:t>С</a:t>
            </a:r>
            <a:r>
              <a:rPr sz="1600" b="1" spc="-15" dirty="0" err="1">
                <a:latin typeface="Myriad Pro Light"/>
                <a:cs typeface="Myriad Pro Light"/>
              </a:rPr>
              <a:t>тратегічні</a:t>
            </a:r>
            <a:r>
              <a:rPr sz="1600" b="1" spc="-15" dirty="0">
                <a:latin typeface="Myriad Pro Light"/>
                <a:cs typeface="Myriad Pro Light"/>
              </a:rPr>
              <a:t> документи </a:t>
            </a:r>
            <a:r>
              <a:rPr sz="1600" b="1" spc="-5" dirty="0">
                <a:latin typeface="Myriad Pro Light"/>
                <a:cs typeface="Myriad Pro Light"/>
              </a:rPr>
              <a:t>не </a:t>
            </a:r>
            <a:r>
              <a:rPr sz="1600" b="1" spc="-10" dirty="0">
                <a:latin typeface="Myriad Pro Light"/>
                <a:cs typeface="Myriad Pro Light"/>
              </a:rPr>
              <a:t>містять </a:t>
            </a:r>
            <a:r>
              <a:rPr sz="1600" b="1" spc="-15" dirty="0">
                <a:latin typeface="Myriad Pro Light"/>
                <a:cs typeface="Myriad Pro Light"/>
              </a:rPr>
              <a:t>чітких </a:t>
            </a:r>
            <a:r>
              <a:rPr sz="1600" b="1" dirty="0">
                <a:latin typeface="Myriad Pro Light"/>
                <a:cs typeface="Myriad Pro Light"/>
              </a:rPr>
              <a:t>і  </a:t>
            </a:r>
            <a:r>
              <a:rPr sz="1600" b="1" spc="-10" dirty="0">
                <a:latin typeface="Myriad Pro Light"/>
                <a:cs typeface="Myriad Pro Light"/>
              </a:rPr>
              <a:t>вимірюваних показників, </a:t>
            </a:r>
            <a:r>
              <a:rPr sz="1600" b="1" dirty="0">
                <a:latin typeface="Myriad Pro Light"/>
                <a:cs typeface="Myriad Pro Light"/>
              </a:rPr>
              <a:t>а </a:t>
            </a:r>
            <a:r>
              <a:rPr sz="1600" b="1" spc="-20" dirty="0">
                <a:latin typeface="Myriad Pro Light"/>
                <a:cs typeface="Myriad Pro Light"/>
              </a:rPr>
              <a:t>також </a:t>
            </a:r>
            <a:r>
              <a:rPr sz="1600" b="1" spc="-5" dirty="0">
                <a:latin typeface="Myriad Pro Light"/>
                <a:cs typeface="Myriad Pro Light"/>
              </a:rPr>
              <a:t>не </a:t>
            </a:r>
            <a:r>
              <a:rPr sz="1600" b="1" spc="-10" dirty="0">
                <a:latin typeface="Myriad Pro Light"/>
                <a:cs typeface="Myriad Pro Light"/>
              </a:rPr>
              <a:t>запроваджують  </a:t>
            </a:r>
            <a:r>
              <a:rPr sz="1600" b="1" spc="-15" dirty="0">
                <a:latin typeface="Myriad Pro Light"/>
                <a:cs typeface="Myriad Pro Light"/>
              </a:rPr>
              <a:t>механізмів моніторингу </a:t>
            </a:r>
            <a:r>
              <a:rPr sz="1600" b="1" spc="-10" dirty="0" err="1">
                <a:latin typeface="Myriad Pro Light"/>
                <a:cs typeface="Myriad Pro Light"/>
              </a:rPr>
              <a:t>досяжності</a:t>
            </a:r>
            <a:r>
              <a:rPr sz="1600" b="1" spc="-10" dirty="0">
                <a:latin typeface="Myriad Pro Light"/>
                <a:cs typeface="Myriad Pro Light"/>
              </a:rPr>
              <a:t> </a:t>
            </a:r>
            <a:r>
              <a:rPr sz="1600" b="1" spc="-10" dirty="0" err="1">
                <a:latin typeface="Myriad Pro Light"/>
                <a:cs typeface="Myriad Pro Light"/>
              </a:rPr>
              <a:t>цілей</a:t>
            </a:r>
            <a:endParaRPr sz="1600" dirty="0">
              <a:latin typeface="Myriad Pro Light"/>
              <a:cs typeface="Myriad Pro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90790" y="4189590"/>
            <a:ext cx="5466080" cy="1908175"/>
          </a:xfrm>
          <a:custGeom>
            <a:avLst/>
            <a:gdLst/>
            <a:ahLst/>
            <a:cxnLst/>
            <a:rect l="l" t="t" r="r" b="b"/>
            <a:pathLst>
              <a:path w="5466080" h="1784350">
                <a:moveTo>
                  <a:pt x="0" y="1784248"/>
                </a:moveTo>
                <a:lnTo>
                  <a:pt x="5465622" y="1784248"/>
                </a:lnTo>
                <a:lnTo>
                  <a:pt x="5465622" y="0"/>
                </a:lnTo>
                <a:lnTo>
                  <a:pt x="0" y="0"/>
                </a:lnTo>
                <a:lnTo>
                  <a:pt x="0" y="1784248"/>
                </a:lnTo>
                <a:close/>
              </a:path>
            </a:pathLst>
          </a:custGeom>
          <a:solidFill>
            <a:srgbClr val="522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54342" y="3225190"/>
            <a:ext cx="5466080" cy="1386840"/>
          </a:xfrm>
          <a:custGeom>
            <a:avLst/>
            <a:gdLst/>
            <a:ahLst/>
            <a:cxnLst/>
            <a:rect l="l" t="t" r="r" b="b"/>
            <a:pathLst>
              <a:path w="5466080" h="1386839">
                <a:moveTo>
                  <a:pt x="0" y="1386827"/>
                </a:moveTo>
                <a:lnTo>
                  <a:pt x="5465622" y="1386827"/>
                </a:lnTo>
                <a:lnTo>
                  <a:pt x="5465622" y="0"/>
                </a:lnTo>
                <a:lnTo>
                  <a:pt x="0" y="0"/>
                </a:lnTo>
                <a:lnTo>
                  <a:pt x="0" y="13868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54342" y="3225190"/>
            <a:ext cx="5466080" cy="1386840"/>
          </a:xfrm>
          <a:custGeom>
            <a:avLst/>
            <a:gdLst/>
            <a:ahLst/>
            <a:cxnLst/>
            <a:rect l="l" t="t" r="r" b="b"/>
            <a:pathLst>
              <a:path w="5466080" h="1386839">
                <a:moveTo>
                  <a:pt x="0" y="1386827"/>
                </a:moveTo>
                <a:lnTo>
                  <a:pt x="5465622" y="1386827"/>
                </a:lnTo>
                <a:lnTo>
                  <a:pt x="5465622" y="0"/>
                </a:lnTo>
                <a:lnTo>
                  <a:pt x="0" y="0"/>
                </a:lnTo>
                <a:lnTo>
                  <a:pt x="0" y="1386827"/>
                </a:lnTo>
                <a:close/>
              </a:path>
            </a:pathLst>
          </a:custGeom>
          <a:ln w="76200">
            <a:solidFill>
              <a:srgbClr val="E30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62012" y="3693204"/>
            <a:ext cx="4687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Myriad Pro Light"/>
                <a:cs typeface="Myriad Pro Light"/>
              </a:rPr>
              <a:t>вони стосуються </a:t>
            </a:r>
            <a:r>
              <a:rPr sz="1600" b="1" spc="-20" dirty="0">
                <a:latin typeface="Myriad Pro Light"/>
                <a:cs typeface="Myriad Pro Light"/>
              </a:rPr>
              <a:t>будівництва </a:t>
            </a:r>
            <a:r>
              <a:rPr sz="1600" b="1" dirty="0">
                <a:latin typeface="Myriad Pro Light"/>
                <a:cs typeface="Myriad Pro Light"/>
              </a:rPr>
              <a:t>в </a:t>
            </a:r>
            <a:r>
              <a:rPr sz="1600" b="1" spc="-25" dirty="0">
                <a:latin typeface="Myriad Pro Light"/>
                <a:cs typeface="Myriad Pro Light"/>
              </a:rPr>
              <a:t>цілому, </a:t>
            </a:r>
            <a:r>
              <a:rPr sz="1600" b="1" dirty="0">
                <a:latin typeface="Myriad Pro Light"/>
                <a:cs typeface="Myriad Pro Light"/>
              </a:rPr>
              <a:t>а </a:t>
            </a:r>
            <a:r>
              <a:rPr sz="1600" b="1" spc="-5" dirty="0">
                <a:latin typeface="Myriad Pro Light"/>
                <a:cs typeface="Myriad Pro Light"/>
              </a:rPr>
              <a:t>не </a:t>
            </a:r>
            <a:r>
              <a:rPr sz="1600" b="1" spc="-10" dirty="0">
                <a:latin typeface="Myriad Pro Light"/>
                <a:cs typeface="Myriad Pro Light"/>
              </a:rPr>
              <a:t>більш  </a:t>
            </a:r>
            <a:r>
              <a:rPr sz="1600" b="1" spc="-15" dirty="0">
                <a:latin typeface="Myriad Pro Light"/>
                <a:cs typeface="Myriad Pro Light"/>
              </a:rPr>
              <a:t>вузького </a:t>
            </a:r>
            <a:r>
              <a:rPr sz="1600" b="1" spc="-10" dirty="0">
                <a:latin typeface="Myriad Pro Light"/>
                <a:cs typeface="Myriad Pro Light"/>
              </a:rPr>
              <a:t>предмету </a:t>
            </a:r>
            <a:r>
              <a:rPr sz="1600" b="1" dirty="0">
                <a:latin typeface="Myriad Pro Light"/>
                <a:cs typeface="Myriad Pro Light"/>
              </a:rPr>
              <a:t>— </a:t>
            </a:r>
            <a:r>
              <a:rPr sz="1600" b="1" spc="-20" dirty="0">
                <a:latin typeface="Myriad Pro Light"/>
                <a:cs typeface="Myriad Pro Light"/>
              </a:rPr>
              <a:t>будівництва </a:t>
            </a:r>
            <a:r>
              <a:rPr sz="1600" b="1" spc="-15" dirty="0">
                <a:latin typeface="Myriad Pro Light"/>
                <a:cs typeface="Myriad Pro Light"/>
              </a:rPr>
              <a:t>та реконструкції  </a:t>
            </a:r>
            <a:r>
              <a:rPr sz="1600" b="1" spc="-10" dirty="0">
                <a:latin typeface="Myriad Pro Light"/>
                <a:cs typeface="Myriad Pro Light"/>
              </a:rPr>
              <a:t>доріг (10-20%), </a:t>
            </a:r>
            <a:r>
              <a:rPr sz="1600" b="1" dirty="0">
                <a:latin typeface="Myriad Pro Light"/>
                <a:cs typeface="Myriad Pro Light"/>
              </a:rPr>
              <a:t>а </a:t>
            </a:r>
            <a:r>
              <a:rPr sz="1600" b="1" spc="-10" dirty="0">
                <a:latin typeface="Myriad Pro Light"/>
                <a:cs typeface="Myriad Pro Light"/>
              </a:rPr>
              <a:t>тим </a:t>
            </a:r>
            <a:r>
              <a:rPr sz="1600" b="1" spc="-15" dirty="0">
                <a:latin typeface="Myriad Pro Light"/>
                <a:cs typeface="Myriad Pro Light"/>
              </a:rPr>
              <a:t>паче ремонтних</a:t>
            </a:r>
            <a:r>
              <a:rPr sz="1600" b="1" spc="-90" dirty="0">
                <a:latin typeface="Myriad Pro Light"/>
                <a:cs typeface="Myriad Pro Light"/>
              </a:rPr>
              <a:t> </a:t>
            </a:r>
            <a:r>
              <a:rPr sz="1600" b="1" spc="-10" dirty="0">
                <a:latin typeface="Myriad Pro Light"/>
                <a:cs typeface="Myriad Pro Light"/>
              </a:rPr>
              <a:t>робіт</a:t>
            </a:r>
            <a:endParaRPr sz="1600" dirty="0">
              <a:latin typeface="Myriad Pro Light"/>
              <a:cs typeface="Myriad Pro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20344" y="1876424"/>
            <a:ext cx="5504180" cy="1728000"/>
          </a:xfrm>
          <a:prstGeom prst="rect">
            <a:avLst/>
          </a:prstGeom>
          <a:solidFill>
            <a:srgbClr val="E30040"/>
          </a:solidFill>
        </p:spPr>
        <p:txBody>
          <a:bodyPr vert="horz" wrap="square" lIns="0" tIns="83820" rIns="0" bIns="0" rtlCol="0">
            <a:spAutoFit/>
          </a:bodyPr>
          <a:lstStyle/>
          <a:p>
            <a:pPr marL="215900" marR="1268095">
              <a:lnSpc>
                <a:spcPct val="100000"/>
              </a:lnSpc>
              <a:spcBef>
                <a:spcPts val="660"/>
              </a:spcBef>
            </a:pPr>
            <a:r>
              <a:rPr sz="2000" b="1" dirty="0">
                <a:solidFill>
                  <a:srgbClr val="FFFFFF"/>
                </a:solidFill>
                <a:latin typeface="Roboto Slab"/>
                <a:cs typeface="Roboto Slab"/>
              </a:rPr>
              <a:t>У </a:t>
            </a:r>
            <a:r>
              <a:rPr sz="2000" b="1" spc="-30" dirty="0">
                <a:solidFill>
                  <a:srgbClr val="FFFFFF"/>
                </a:solidFill>
                <a:latin typeface="Roboto Slab"/>
                <a:cs typeface="Roboto Slab"/>
              </a:rPr>
              <a:t>результаті </a:t>
            </a:r>
            <a:r>
              <a:rPr sz="2000" b="1" spc="-5" dirty="0">
                <a:solidFill>
                  <a:srgbClr val="FFFFFF"/>
                </a:solidFill>
                <a:latin typeface="Roboto Slab"/>
                <a:cs typeface="Roboto Slab"/>
              </a:rPr>
              <a:t>аналізу виявлено  </a:t>
            </a:r>
            <a:r>
              <a:rPr sz="2000" b="1" dirty="0">
                <a:solidFill>
                  <a:srgbClr val="FFFFFF"/>
                </a:solidFill>
                <a:latin typeface="Roboto Slab"/>
                <a:cs typeface="Roboto Slab"/>
              </a:rPr>
              <a:t>7 основних</a:t>
            </a:r>
            <a:r>
              <a:rPr sz="2000" b="1" spc="-15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Roboto Slab"/>
                <a:cs typeface="Roboto Slab"/>
              </a:rPr>
              <a:t>інструментів</a:t>
            </a:r>
            <a:endParaRPr sz="2000" dirty="0">
              <a:latin typeface="Roboto Slab"/>
              <a:cs typeface="Roboto Slab"/>
            </a:endParaRPr>
          </a:p>
          <a:p>
            <a:pPr marL="215900" marR="105918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Roboto Slab"/>
                <a:cs typeface="Roboto Slab"/>
              </a:rPr>
              <a:t>регулювання, </a:t>
            </a:r>
            <a:r>
              <a:rPr sz="2000" b="1" spc="-5" dirty="0">
                <a:solidFill>
                  <a:srgbClr val="FFFFFF"/>
                </a:solidFill>
                <a:latin typeface="Roboto Slab"/>
                <a:cs typeface="Roboto Slab"/>
              </a:rPr>
              <a:t>які </a:t>
            </a:r>
            <a:r>
              <a:rPr sz="2000" b="1" dirty="0" err="1">
                <a:solidFill>
                  <a:srgbClr val="FFFFFF"/>
                </a:solidFill>
                <a:latin typeface="Roboto Slab"/>
                <a:cs typeface="Roboto Slab"/>
              </a:rPr>
              <a:t>не</a:t>
            </a:r>
            <a:r>
              <a:rPr sz="2000" b="1" dirty="0">
                <a:solidFill>
                  <a:srgbClr val="FFFFFF"/>
                </a:solidFill>
                <a:latin typeface="Roboto Slab"/>
                <a:cs typeface="Roboto Slab"/>
              </a:rPr>
              <a:t> </a:t>
            </a:r>
            <a:r>
              <a:rPr lang="uk-UA" sz="2000" b="1" spc="-10" dirty="0">
                <a:solidFill>
                  <a:srgbClr val="FFFFFF"/>
                </a:solidFill>
                <a:latin typeface="Roboto Slab"/>
                <a:cs typeface="Roboto Slab"/>
              </a:rPr>
              <a:t>досягають</a:t>
            </a:r>
            <a:r>
              <a:rPr sz="2000" b="1" spc="-10" dirty="0">
                <a:solidFill>
                  <a:srgbClr val="FFFFFF"/>
                </a:solidFill>
                <a:latin typeface="Roboto Slab"/>
                <a:cs typeface="Roboto Slab"/>
              </a:rPr>
              <a:t>  </a:t>
            </a:r>
            <a:r>
              <a:rPr sz="2000" b="1" dirty="0">
                <a:solidFill>
                  <a:srgbClr val="FFFFFF"/>
                </a:solidFill>
                <a:latin typeface="Roboto Slab"/>
                <a:cs typeface="Roboto Slab"/>
              </a:rPr>
              <a:t>основних </a:t>
            </a:r>
            <a:r>
              <a:rPr sz="2000" b="1" spc="-5" dirty="0">
                <a:solidFill>
                  <a:srgbClr val="FFFFFF"/>
                </a:solidFill>
                <a:latin typeface="Roboto Slab"/>
                <a:cs typeface="Roboto Slab"/>
              </a:rPr>
              <a:t>цілей </a:t>
            </a:r>
            <a:r>
              <a:rPr sz="2000" b="1" spc="-10" dirty="0">
                <a:solidFill>
                  <a:srgbClr val="FFFFFF"/>
                </a:solidFill>
                <a:latin typeface="Roboto Slab"/>
                <a:cs typeface="Roboto Slab"/>
              </a:rPr>
              <a:t>державного  </a:t>
            </a:r>
            <a:r>
              <a:rPr sz="2000" b="1" spc="-10" dirty="0" err="1">
                <a:solidFill>
                  <a:srgbClr val="FFFFFF"/>
                </a:solidFill>
                <a:latin typeface="Roboto Slab"/>
                <a:cs typeface="Roboto Slab"/>
              </a:rPr>
              <a:t>регулювання</a:t>
            </a:r>
            <a:r>
              <a:rPr sz="2000" b="1" spc="-10" dirty="0">
                <a:solidFill>
                  <a:srgbClr val="FFFFFF"/>
                </a:solidFill>
                <a:latin typeface="Roboto Slab"/>
                <a:cs typeface="Roboto Slab"/>
              </a:rPr>
              <a:t>:</a:t>
            </a:r>
            <a:endParaRPr sz="2000" dirty="0">
              <a:latin typeface="Roboto Slab"/>
              <a:cs typeface="Roboto Slab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94278" y="4738170"/>
            <a:ext cx="50526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94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Myriad Pro Light"/>
                <a:cs typeface="Myriad Pro Light"/>
              </a:rPr>
              <a:t>Види </a:t>
            </a:r>
            <a:r>
              <a:rPr sz="1600" b="1" spc="-30" dirty="0">
                <a:solidFill>
                  <a:srgbClr val="FFFFFF"/>
                </a:solidFill>
                <a:latin typeface="Myriad Pro Light"/>
                <a:cs typeface="Myriad Pro Light"/>
              </a:rPr>
              <a:t>робіт, </a:t>
            </a:r>
            <a:r>
              <a:rPr sz="1600" b="1" spc="-10" dirty="0">
                <a:solidFill>
                  <a:srgbClr val="FFFFFF"/>
                </a:solidFill>
                <a:latin typeface="Myriad Pro Light"/>
                <a:cs typeface="Myriad Pro Light"/>
              </a:rPr>
              <a:t>які </a:t>
            </a:r>
            <a:r>
              <a:rPr sz="1600" b="1" dirty="0">
                <a:solidFill>
                  <a:srgbClr val="FFFFFF"/>
                </a:solidFill>
                <a:latin typeface="Myriad Pro Light"/>
                <a:cs typeface="Myriad Pro Light"/>
              </a:rPr>
              <a:t>є </a:t>
            </a:r>
            <a:r>
              <a:rPr sz="1600" b="1" spc="-10" dirty="0">
                <a:solidFill>
                  <a:srgbClr val="FFFFFF"/>
                </a:solidFill>
                <a:latin typeface="Myriad Pro Light"/>
                <a:cs typeface="Myriad Pro Light"/>
              </a:rPr>
              <a:t>переважаючими принаймні останні  </a:t>
            </a:r>
            <a:r>
              <a:rPr sz="1600" b="1" dirty="0">
                <a:solidFill>
                  <a:srgbClr val="FFFFFF"/>
                </a:solidFill>
                <a:latin typeface="Myriad Pro Light"/>
                <a:cs typeface="Myriad Pro Light"/>
              </a:rPr>
              <a:t>5 </a:t>
            </a:r>
            <a:r>
              <a:rPr sz="1600" b="1" spc="-10" dirty="0" err="1">
                <a:solidFill>
                  <a:srgbClr val="FFFFFF"/>
                </a:solidFill>
                <a:latin typeface="Myriad Pro Light"/>
                <a:cs typeface="Myriad Pro Light"/>
              </a:rPr>
              <a:t>років</a:t>
            </a:r>
            <a:r>
              <a:rPr sz="1600" b="1" spc="-10" dirty="0">
                <a:solidFill>
                  <a:srgbClr val="FFFFFF"/>
                </a:solidFill>
                <a:latin typeface="Myriad Pro Light"/>
                <a:cs typeface="Myriad Pro Light"/>
              </a:rPr>
              <a:t> (</a:t>
            </a:r>
            <a:r>
              <a:rPr sz="1600" b="1" spc="-20" dirty="0" err="1">
                <a:solidFill>
                  <a:srgbClr val="FFFFFF"/>
                </a:solidFill>
                <a:latin typeface="Myriad Pro Light"/>
                <a:cs typeface="Myriad Pro Light"/>
              </a:rPr>
              <a:t>поточний</a:t>
            </a:r>
            <a:r>
              <a:rPr sz="1600" b="1" spc="-20" dirty="0">
                <a:solidFill>
                  <a:srgbClr val="FFFFFF"/>
                </a:solidFill>
                <a:latin typeface="Myriad Pro Light"/>
                <a:cs typeface="Myriad Pro Light"/>
              </a:rPr>
              <a:t>, </a:t>
            </a:r>
            <a:r>
              <a:rPr sz="1600" b="1" spc="-10" dirty="0">
                <a:solidFill>
                  <a:srgbClr val="FFFFFF"/>
                </a:solidFill>
                <a:latin typeface="Myriad Pro Light"/>
                <a:cs typeface="Myriad Pro Light"/>
              </a:rPr>
              <a:t>ямковий </a:t>
            </a:r>
            <a:r>
              <a:rPr sz="1600" b="1" spc="-15" dirty="0">
                <a:solidFill>
                  <a:srgbClr val="FFFFFF"/>
                </a:solidFill>
                <a:latin typeface="Myriad Pro Light"/>
                <a:cs typeface="Myriad Pro Light"/>
              </a:rPr>
              <a:t>ремонти, </a:t>
            </a:r>
            <a:r>
              <a:rPr lang="ru-UA" sz="1600" b="1" spc="-15" dirty="0">
                <a:solidFill>
                  <a:srgbClr val="FFFFFF"/>
                </a:solidFill>
                <a:latin typeface="Myriad Pro Light"/>
                <a:cs typeface="Myriad Pro Light"/>
              </a:rPr>
              <a:t> </a:t>
            </a:r>
            <a:r>
              <a:rPr sz="1600" b="1" spc="-15" dirty="0" err="1">
                <a:solidFill>
                  <a:srgbClr val="FFFFFF"/>
                </a:solidFill>
                <a:latin typeface="Myriad Pro Light"/>
                <a:cs typeface="Myriad Pro Light"/>
              </a:rPr>
              <a:t>експлуатаційне</a:t>
            </a:r>
            <a:r>
              <a:rPr sz="1600" b="1" spc="-15" dirty="0">
                <a:solidFill>
                  <a:srgbClr val="FFFFFF"/>
                </a:solidFill>
                <a:latin typeface="Myriad Pro Light"/>
                <a:cs typeface="Myriad Pro Light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Myriad Pro Light"/>
                <a:cs typeface="Myriad Pro Light"/>
              </a:rPr>
              <a:t>утримання), </a:t>
            </a:r>
            <a:r>
              <a:rPr sz="1600" b="1" spc="-5" dirty="0">
                <a:solidFill>
                  <a:srgbClr val="FFFFFF"/>
                </a:solidFill>
                <a:latin typeface="Myriad Pro Light"/>
                <a:cs typeface="Myriad Pro Light"/>
              </a:rPr>
              <a:t>не </a:t>
            </a:r>
            <a:r>
              <a:rPr sz="1600" b="1" spc="-15" dirty="0">
                <a:solidFill>
                  <a:srgbClr val="FFFFFF"/>
                </a:solidFill>
                <a:latin typeface="Myriad Pro Light"/>
                <a:cs typeface="Myriad Pro Light"/>
              </a:rPr>
              <a:t>мають</a:t>
            </a:r>
            <a:r>
              <a:rPr sz="1600" b="1" spc="-75" dirty="0">
                <a:solidFill>
                  <a:srgbClr val="FFFFFF"/>
                </a:solidFill>
                <a:latin typeface="Myriad Pro Light"/>
                <a:cs typeface="Myriad Pro Light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Myriad Pro Light"/>
                <a:cs typeface="Myriad Pro Light"/>
              </a:rPr>
              <a:t>відповідних</a:t>
            </a:r>
            <a:endParaRPr sz="1600" dirty="0">
              <a:latin typeface="Myriad Pro Light"/>
              <a:cs typeface="Myriad Pro Light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Myriad Pro Light"/>
                <a:cs typeface="Myriad Pro Light"/>
              </a:rPr>
              <a:t>правових </a:t>
            </a:r>
            <a:r>
              <a:rPr sz="1600" b="1" spc="-15" dirty="0">
                <a:solidFill>
                  <a:srgbClr val="FFFFFF"/>
                </a:solidFill>
                <a:latin typeface="Myriad Pro Light"/>
                <a:cs typeface="Myriad Pro Light"/>
              </a:rPr>
              <a:t>інструментів та знаходяться </a:t>
            </a:r>
            <a:r>
              <a:rPr sz="1600" b="1" spc="-10" dirty="0">
                <a:solidFill>
                  <a:srgbClr val="FFFFFF"/>
                </a:solidFill>
                <a:latin typeface="Myriad Pro Light"/>
                <a:cs typeface="Myriad Pro Light"/>
              </a:rPr>
              <a:t>поза </a:t>
            </a:r>
            <a:r>
              <a:rPr sz="1600" b="1" spc="-15" dirty="0">
                <a:solidFill>
                  <a:srgbClr val="FFFFFF"/>
                </a:solidFill>
                <a:latin typeface="Myriad Pro Light"/>
                <a:cs typeface="Myriad Pro Light"/>
              </a:rPr>
              <a:t>державним  контролем</a:t>
            </a:r>
            <a:endParaRPr sz="1600" dirty="0">
              <a:latin typeface="Myriad Pro Light"/>
              <a:cs typeface="Myriad Pro Ligh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46344" y="909182"/>
            <a:ext cx="8370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95AA7"/>
                </a:solidFill>
              </a:rPr>
              <a:t>ЧИННІ </a:t>
            </a:r>
            <a:r>
              <a:rPr sz="3600" spc="5" dirty="0">
                <a:solidFill>
                  <a:srgbClr val="195AA7"/>
                </a:solidFill>
              </a:rPr>
              <a:t>ЦІЛІ </a:t>
            </a:r>
            <a:r>
              <a:rPr sz="3600" spc="-15" dirty="0">
                <a:solidFill>
                  <a:srgbClr val="195AA7"/>
                </a:solidFill>
              </a:rPr>
              <a:t>ДЕРЖАВНОЇ</a:t>
            </a:r>
            <a:r>
              <a:rPr sz="3600" spc="-40" dirty="0">
                <a:solidFill>
                  <a:srgbClr val="195AA7"/>
                </a:solidFill>
              </a:rPr>
              <a:t> </a:t>
            </a:r>
            <a:r>
              <a:rPr sz="3600" spc="-15" dirty="0">
                <a:solidFill>
                  <a:srgbClr val="195AA7"/>
                </a:solidFill>
              </a:rPr>
              <a:t>ПОЛІТИКИ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3100" y="909182"/>
            <a:ext cx="10276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95AA7"/>
                </a:solidFill>
              </a:rPr>
              <a:t>ПРОПОНОВАНІ </a:t>
            </a:r>
            <a:r>
              <a:rPr sz="3600" spc="5" dirty="0">
                <a:solidFill>
                  <a:srgbClr val="195AA7"/>
                </a:solidFill>
              </a:rPr>
              <a:t>ЦІЛІ </a:t>
            </a:r>
            <a:r>
              <a:rPr sz="3600" spc="-15" dirty="0">
                <a:solidFill>
                  <a:srgbClr val="195AA7"/>
                </a:solidFill>
              </a:rPr>
              <a:t>ДЕРЖАВНОЇ</a:t>
            </a:r>
            <a:r>
              <a:rPr sz="3600" spc="-35" dirty="0">
                <a:solidFill>
                  <a:srgbClr val="195AA7"/>
                </a:solidFill>
              </a:rPr>
              <a:t> </a:t>
            </a:r>
            <a:r>
              <a:rPr sz="3600" spc="-15" dirty="0">
                <a:solidFill>
                  <a:srgbClr val="195AA7"/>
                </a:solidFill>
              </a:rPr>
              <a:t>ПОЛІТИКИ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755562" y="4699258"/>
            <a:ext cx="26568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22583"/>
                </a:solidFill>
                <a:latin typeface="Myriad Pro Black"/>
                <a:cs typeface="Myriad Pro Black"/>
              </a:rPr>
              <a:t>Збільшення швидкості  </a:t>
            </a:r>
            <a:r>
              <a:rPr sz="1800" b="1" dirty="0">
                <a:solidFill>
                  <a:srgbClr val="522583"/>
                </a:solidFill>
                <a:latin typeface="Myriad Pro Black"/>
                <a:cs typeface="Myriad Pro Black"/>
              </a:rPr>
              <a:t>перевезень</a:t>
            </a:r>
            <a:r>
              <a:rPr sz="1800" b="1" dirty="0">
                <a:latin typeface="Myriad Pro Light"/>
                <a:cs typeface="Myriad Pro Light"/>
              </a:rPr>
              <a:t>,</a:t>
            </a:r>
            <a:r>
              <a:rPr sz="1800" b="1" spc="-45" dirty="0">
                <a:latin typeface="Myriad Pro Light"/>
                <a:cs typeface="Myriad Pro Light"/>
              </a:rPr>
              <a:t> </a:t>
            </a:r>
            <a:r>
              <a:rPr sz="1800" b="1" spc="-5" dirty="0">
                <a:latin typeface="Myriad Pro Light"/>
                <a:cs typeface="Myriad Pro Light"/>
              </a:rPr>
              <a:t>підвищення  середніх швидкостей </a:t>
            </a:r>
            <a:r>
              <a:rPr sz="1800" b="1" spc="-15" dirty="0">
                <a:latin typeface="Myriad Pro Light"/>
                <a:cs typeface="Myriad Pro Light"/>
              </a:rPr>
              <a:t>та  </a:t>
            </a:r>
            <a:r>
              <a:rPr sz="1800" b="1" spc="-5" dirty="0">
                <a:latin typeface="Myriad Pro Light"/>
                <a:cs typeface="Myriad Pro Light"/>
              </a:rPr>
              <a:t>комфорту руху</a:t>
            </a:r>
            <a:endParaRPr sz="1800">
              <a:latin typeface="Myriad Pro Light"/>
              <a:cs typeface="Myriad Pro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8778" y="4699258"/>
            <a:ext cx="2996622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err="1">
                <a:latin typeface="Myriad Pro Light"/>
                <a:cs typeface="Myriad Pro Light"/>
              </a:rPr>
              <a:t>Політика</a:t>
            </a:r>
            <a:r>
              <a:rPr lang="ru-RU" b="1" spc="-5" dirty="0">
                <a:latin typeface="Myriad Pro Light"/>
                <a:cs typeface="Myriad Pro Light"/>
              </a:rPr>
              <a:t> </a:t>
            </a:r>
            <a:r>
              <a:rPr lang="ru-RU" b="1" spc="-5" dirty="0" err="1">
                <a:latin typeface="Myriad Pro Light"/>
                <a:cs typeface="Myriad Pro Light"/>
              </a:rPr>
              <a:t>нульової</a:t>
            </a:r>
            <a:r>
              <a:rPr lang="ru-RU" b="1" spc="-5" dirty="0">
                <a:latin typeface="Myriad Pro Light"/>
                <a:cs typeface="Myriad Pro Light"/>
              </a:rPr>
              <a:t> </a:t>
            </a:r>
            <a:r>
              <a:rPr lang="ru-RU" b="1" spc="-5" dirty="0" err="1">
                <a:latin typeface="Myriad Pro Light"/>
                <a:cs typeface="Myriad Pro Light"/>
              </a:rPr>
              <a:t>смертності</a:t>
            </a:r>
            <a:r>
              <a:rPr lang="ru-RU" b="1" spc="-5" dirty="0">
                <a:latin typeface="Myriad Pro Light"/>
                <a:cs typeface="Myriad Pro Light"/>
              </a:rPr>
              <a:t> на </a:t>
            </a:r>
            <a:r>
              <a:rPr lang="ru-RU" b="1" spc="-5" dirty="0" err="1">
                <a:latin typeface="Myriad Pro Light"/>
                <a:cs typeface="Myriad Pro Light"/>
              </a:rPr>
              <a:t>автошляхах</a:t>
            </a:r>
            <a:r>
              <a:rPr lang="ru-RU" b="1" spc="-5" dirty="0">
                <a:latin typeface="Myriad Pro Light"/>
                <a:cs typeface="Myriad Pro Light"/>
              </a:rPr>
              <a:t>, </a:t>
            </a:r>
            <a:r>
              <a:rPr lang="ru-RU" b="1" spc="-5" dirty="0" err="1">
                <a:latin typeface="Myriad Pro Light"/>
                <a:cs typeface="Myriad Pro Light"/>
              </a:rPr>
              <a:t>зниження</a:t>
            </a:r>
            <a:r>
              <a:rPr lang="ru-RU" b="1" spc="-5" dirty="0">
                <a:latin typeface="Myriad Pro Light"/>
                <a:cs typeface="Myriad Pro Light"/>
              </a:rPr>
              <a:t> </a:t>
            </a:r>
            <a:r>
              <a:rPr lang="ru-RU" b="1" spc="-5" dirty="0" err="1">
                <a:latin typeface="Myriad Pro Light"/>
                <a:cs typeface="Myriad Pro Light"/>
              </a:rPr>
              <a:t>смертності</a:t>
            </a:r>
            <a:r>
              <a:rPr lang="ru-RU" b="1" spc="-5" dirty="0">
                <a:latin typeface="Myriad Pro Light"/>
                <a:cs typeface="Myriad Pro Light"/>
              </a:rPr>
              <a:t> в </a:t>
            </a:r>
            <a:r>
              <a:rPr lang="ru-RU" b="1" spc="-5" dirty="0" err="1">
                <a:latin typeface="Myriad Pro Light"/>
                <a:cs typeface="Myriad Pro Light"/>
              </a:rPr>
              <a:t>інциндентах</a:t>
            </a:r>
            <a:r>
              <a:rPr lang="ru-RU" b="1" spc="-5" dirty="0">
                <a:latin typeface="Myriad Pro Light"/>
                <a:cs typeface="Myriad Pro Light"/>
              </a:rPr>
              <a:t> та </a:t>
            </a:r>
            <a:r>
              <a:rPr lang="ru-RU" b="1" spc="-5" dirty="0" err="1">
                <a:latin typeface="Myriad Pro Light"/>
                <a:cs typeface="Myriad Pro Light"/>
              </a:rPr>
              <a:t>їх</a:t>
            </a:r>
            <a:r>
              <a:rPr lang="ru-RU" b="1" spc="-5" dirty="0">
                <a:latin typeface="Myriad Pro Light"/>
                <a:cs typeface="Myriad Pro Light"/>
              </a:rPr>
              <a:t> </a:t>
            </a:r>
            <a:r>
              <a:rPr lang="ru-RU" b="1" spc="-5" dirty="0" err="1">
                <a:latin typeface="Myriad Pro Light"/>
                <a:cs typeface="Myriad Pro Light"/>
              </a:rPr>
              <a:t>кількості</a:t>
            </a:r>
            <a:r>
              <a:rPr lang="ru-RU" b="1" spc="-5" dirty="0">
                <a:latin typeface="Myriad Pro Light"/>
                <a:cs typeface="Myriad Pro Light"/>
              </a:rPr>
              <a:t> на </a:t>
            </a:r>
            <a:r>
              <a:rPr lang="ru-RU" b="1" dirty="0">
                <a:solidFill>
                  <a:srgbClr val="522583"/>
                </a:solidFill>
                <a:latin typeface="Myriad Pro Black"/>
                <a:cs typeface="Myriad Pro Black"/>
              </a:rPr>
              <a:t>3</a:t>
            </a:r>
            <a:r>
              <a:rPr lang="ru-UA" b="1" dirty="0">
                <a:solidFill>
                  <a:srgbClr val="522583"/>
                </a:solidFill>
                <a:latin typeface="Myriad Pro Black"/>
                <a:cs typeface="Myriad Pro Black"/>
              </a:rPr>
              <a:t>0% </a:t>
            </a:r>
            <a:endParaRPr sz="1800" dirty="0">
              <a:latin typeface="Myriad Pro Black"/>
              <a:cs typeface="Myriad Pr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6991" y="2088418"/>
            <a:ext cx="224472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Myriad Pro Light"/>
                <a:cs typeface="Myriad Pro Light"/>
              </a:rPr>
              <a:t>Розгалужена </a:t>
            </a:r>
            <a:r>
              <a:rPr sz="1800" b="1" spc="-5" dirty="0">
                <a:latin typeface="Myriad Pro Light"/>
                <a:cs typeface="Myriad Pro Light"/>
              </a:rPr>
              <a:t>система  </a:t>
            </a:r>
            <a:r>
              <a:rPr sz="1800" b="1" spc="-10" dirty="0">
                <a:latin typeface="Myriad Pro Light"/>
                <a:cs typeface="Myriad Pro Light"/>
              </a:rPr>
              <a:t>автомобільних </a:t>
            </a:r>
            <a:r>
              <a:rPr sz="1800" b="1" spc="-5" dirty="0">
                <a:latin typeface="Myriad Pro Light"/>
                <a:cs typeface="Myriad Pro Light"/>
              </a:rPr>
              <a:t>доріг  </a:t>
            </a:r>
            <a:r>
              <a:rPr sz="1800" b="1" dirty="0">
                <a:latin typeface="Myriad Pro Light"/>
                <a:cs typeface="Myriad Pro Light"/>
              </a:rPr>
              <a:t>з рівним </a:t>
            </a:r>
            <a:r>
              <a:rPr sz="1800" b="1" spc="-15" dirty="0">
                <a:latin typeface="Myriad Pro Light"/>
                <a:cs typeface="Myriad Pro Light"/>
              </a:rPr>
              <a:t>та </a:t>
            </a:r>
            <a:r>
              <a:rPr sz="1800" b="1" dirty="0">
                <a:latin typeface="Myriad Pro Light"/>
                <a:cs typeface="Myriad Pro Light"/>
              </a:rPr>
              <a:t>якісним  </a:t>
            </a:r>
            <a:r>
              <a:rPr sz="1800" b="1" spc="-5" dirty="0">
                <a:latin typeface="Myriad Pro Light"/>
                <a:cs typeface="Myriad Pro Light"/>
              </a:rPr>
              <a:t>дорожнім </a:t>
            </a:r>
            <a:r>
              <a:rPr sz="1800" b="1" dirty="0">
                <a:latin typeface="Myriad Pro Light"/>
                <a:cs typeface="Myriad Pro Light"/>
              </a:rPr>
              <a:t>покриттям  </a:t>
            </a:r>
            <a:r>
              <a:rPr sz="1800" b="1" spc="-5" dirty="0">
                <a:solidFill>
                  <a:srgbClr val="522583"/>
                </a:solidFill>
                <a:latin typeface="Myriad Pro Black"/>
                <a:cs typeface="Myriad Pro Black"/>
              </a:rPr>
              <a:t>(задовільний стан  доріг </a:t>
            </a:r>
            <a:r>
              <a:rPr sz="1800" b="1" dirty="0">
                <a:solidFill>
                  <a:srgbClr val="522583"/>
                </a:solidFill>
                <a:latin typeface="Myriad Pro Black"/>
                <a:cs typeface="Myriad Pro Black"/>
              </a:rPr>
              <a:t>100% по  рівності </a:t>
            </a:r>
            <a:r>
              <a:rPr sz="1800" b="1" spc="-15" dirty="0">
                <a:solidFill>
                  <a:srgbClr val="522583"/>
                </a:solidFill>
                <a:latin typeface="Myriad Pro Black"/>
                <a:cs typeface="Myriad Pro Black"/>
              </a:rPr>
              <a:t>та</a:t>
            </a:r>
            <a:r>
              <a:rPr sz="1800" b="1" spc="-75" dirty="0">
                <a:solidFill>
                  <a:srgbClr val="522583"/>
                </a:solidFill>
                <a:latin typeface="Myriad Pro Black"/>
                <a:cs typeface="Myriad Pro Black"/>
              </a:rPr>
              <a:t> </a:t>
            </a:r>
            <a:r>
              <a:rPr sz="1800" b="1" dirty="0">
                <a:solidFill>
                  <a:srgbClr val="522583"/>
                </a:solidFill>
                <a:latin typeface="Myriad Pro Black"/>
                <a:cs typeface="Myriad Pro Black"/>
              </a:rPr>
              <a:t>міцності)</a:t>
            </a:r>
            <a:endParaRPr sz="1800" dirty="0">
              <a:latin typeface="Myriad Pro Black"/>
              <a:cs typeface="Myriad Pr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2256" y="2637058"/>
            <a:ext cx="102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uFill>
                  <a:solidFill>
                    <a:srgbClr val="FEE700"/>
                  </a:solidFill>
                </a:uFill>
                <a:latin typeface="Myriad Pro Light"/>
                <a:cs typeface="Myriad Pro Light"/>
              </a:rPr>
              <a:t> </a:t>
            </a:r>
            <a:r>
              <a:rPr sz="1800" b="1" u="heavy" spc="-140" dirty="0">
                <a:uFill>
                  <a:solidFill>
                    <a:srgbClr val="FEE700"/>
                  </a:solidFill>
                </a:uFill>
                <a:latin typeface="Myriad Pro Light"/>
                <a:cs typeface="Myriad Pro Light"/>
              </a:rPr>
              <a:t> </a:t>
            </a:r>
            <a:endParaRPr sz="1800">
              <a:latin typeface="Myriad Pro Light"/>
              <a:cs typeface="Myriad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6815" y="2088418"/>
            <a:ext cx="259778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Myriad Pro Light"/>
                <a:cs typeface="Myriad Pro Light"/>
              </a:rPr>
              <a:t>Збільшення</a:t>
            </a:r>
            <a:r>
              <a:rPr sz="1800" b="1" spc="-204" dirty="0">
                <a:latin typeface="Myriad Pro Light"/>
                <a:cs typeface="Myriad Pro Light"/>
              </a:rPr>
              <a:t> </a:t>
            </a:r>
            <a:r>
              <a:rPr sz="1800" b="1" spc="-10" dirty="0">
                <a:latin typeface="Myriad Pro Light"/>
                <a:cs typeface="Myriad Pro Light"/>
              </a:rPr>
              <a:t>будівництва,  </a:t>
            </a:r>
            <a:r>
              <a:rPr sz="1800" b="1" spc="-5" dirty="0">
                <a:latin typeface="Myriad Pro Light"/>
                <a:cs typeface="Myriad Pro Light"/>
              </a:rPr>
              <a:t>реконструкції </a:t>
            </a:r>
            <a:r>
              <a:rPr sz="1800" b="1" spc="-15" dirty="0">
                <a:latin typeface="Myriad Pro Light"/>
                <a:cs typeface="Myriad Pro Light"/>
              </a:rPr>
              <a:t>та  </a:t>
            </a:r>
            <a:r>
              <a:rPr sz="1800" b="1" spc="-5" dirty="0">
                <a:latin typeface="Myriad Pro Light"/>
                <a:cs typeface="Myriad Pro Light"/>
              </a:rPr>
              <a:t>капітального</a:t>
            </a:r>
            <a:r>
              <a:rPr sz="1800" b="1" spc="-15" dirty="0">
                <a:latin typeface="Myriad Pro Light"/>
                <a:cs typeface="Myriad Pro Light"/>
              </a:rPr>
              <a:t> </a:t>
            </a:r>
            <a:r>
              <a:rPr sz="1800" b="1" dirty="0">
                <a:latin typeface="Myriad Pro Light"/>
                <a:cs typeface="Myriad Pro Light"/>
              </a:rPr>
              <a:t>ремонту</a:t>
            </a:r>
            <a:endParaRPr sz="1800" dirty="0">
              <a:latin typeface="Myriad Pro Light"/>
              <a:cs typeface="Myriad Pro Light"/>
            </a:endParaRPr>
          </a:p>
          <a:p>
            <a:pPr marL="12700" marR="294005">
              <a:lnSpc>
                <a:spcPct val="100000"/>
              </a:lnSpc>
            </a:pPr>
            <a:r>
              <a:rPr sz="1800" b="1" dirty="0">
                <a:latin typeface="Myriad Pro Light"/>
                <a:cs typeface="Myriad Pro Light"/>
              </a:rPr>
              <a:t>у співвідношенні </a:t>
            </a:r>
            <a:r>
              <a:rPr sz="1800" b="1" spc="-5" dirty="0">
                <a:latin typeface="Myriad Pro Light"/>
                <a:cs typeface="Myriad Pro Light"/>
              </a:rPr>
              <a:t>до  </a:t>
            </a:r>
            <a:r>
              <a:rPr sz="1800" b="1" spc="-10" dirty="0">
                <a:latin typeface="Myriad Pro Light"/>
                <a:cs typeface="Myriad Pro Light"/>
              </a:rPr>
              <a:t>ямкового,</a:t>
            </a:r>
            <a:r>
              <a:rPr sz="1800" b="1" spc="-60" dirty="0">
                <a:latin typeface="Myriad Pro Light"/>
                <a:cs typeface="Myriad Pro Light"/>
              </a:rPr>
              <a:t> </a:t>
            </a:r>
            <a:r>
              <a:rPr sz="1800" b="1" spc="-5" dirty="0">
                <a:latin typeface="Myriad Pro Light"/>
                <a:cs typeface="Myriad Pro Light"/>
              </a:rPr>
              <a:t>середнього  </a:t>
            </a:r>
            <a:r>
              <a:rPr sz="1800" b="1" spc="-15" dirty="0">
                <a:latin typeface="Myriad Pro Light"/>
                <a:cs typeface="Myriad Pro Light"/>
              </a:rPr>
              <a:t>поточного </a:t>
            </a:r>
            <a:r>
              <a:rPr sz="1800" b="1" dirty="0">
                <a:latin typeface="Myriad Pro Light"/>
                <a:cs typeface="Myriad Pro Light"/>
              </a:rPr>
              <a:t>ремонту</a:t>
            </a:r>
            <a:r>
              <a:rPr sz="1800" b="1" spc="-55" dirty="0">
                <a:latin typeface="Myriad Pro Light"/>
                <a:cs typeface="Myriad Pro Light"/>
              </a:rPr>
              <a:t> </a:t>
            </a:r>
            <a:r>
              <a:rPr sz="1800" b="1" dirty="0">
                <a:latin typeface="Myriad Pro Light"/>
                <a:cs typeface="Myriad Pro Light"/>
              </a:rPr>
              <a:t>—  </a:t>
            </a:r>
            <a:r>
              <a:rPr sz="1800" b="1" dirty="0">
                <a:solidFill>
                  <a:srgbClr val="522583"/>
                </a:solidFill>
                <a:latin typeface="Myriad Pro Black"/>
                <a:cs typeface="Myriad Pro Black"/>
              </a:rPr>
              <a:t>80/20%</a:t>
            </a:r>
            <a:endParaRPr sz="1800" dirty="0">
              <a:latin typeface="Myriad Pro Black"/>
              <a:cs typeface="Myriad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50444" y="2362738"/>
            <a:ext cx="24104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Myriad Pro Light"/>
                <a:cs typeface="Myriad Pro Light"/>
              </a:rPr>
              <a:t>Збільшення</a:t>
            </a:r>
            <a:r>
              <a:rPr sz="1800" b="1" spc="-85" dirty="0">
                <a:latin typeface="Myriad Pro Light"/>
                <a:cs typeface="Myriad Pro Light"/>
              </a:rPr>
              <a:t> </a:t>
            </a:r>
            <a:r>
              <a:rPr sz="1800" b="1" dirty="0">
                <a:latin typeface="Myriad Pro Light"/>
                <a:cs typeface="Myriad Pro Light"/>
              </a:rPr>
              <a:t>тривалості  </a:t>
            </a:r>
            <a:r>
              <a:rPr sz="1800" b="1" spc="-10" dirty="0">
                <a:latin typeface="Myriad Pro Light"/>
                <a:cs typeface="Myriad Pro Light"/>
              </a:rPr>
              <a:t>міжремонтного  </a:t>
            </a:r>
            <a:r>
              <a:rPr sz="1800" b="1" spc="-5" dirty="0">
                <a:latin typeface="Myriad Pro Light"/>
                <a:cs typeface="Myriad Pro Light"/>
              </a:rPr>
              <a:t>періоду (забезпечення  збереження </a:t>
            </a:r>
            <a:r>
              <a:rPr sz="1800" b="1" spc="-5" dirty="0" err="1">
                <a:latin typeface="Myriad Pro Light"/>
                <a:cs typeface="Myriad Pro Light"/>
              </a:rPr>
              <a:t>доріг</a:t>
            </a:r>
            <a:r>
              <a:rPr sz="1800" b="1" spc="-5" dirty="0">
                <a:latin typeface="Myriad Pro Light"/>
                <a:cs typeface="Myriad Pro Light"/>
              </a:rPr>
              <a:t> </a:t>
            </a:r>
            <a:endParaRPr lang="ru-RU" sz="1800" b="1" spc="-5" dirty="0">
              <a:latin typeface="Myriad Pro Light"/>
              <a:cs typeface="Myriad Pro Light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latin typeface="Myriad Pro Light"/>
                <a:cs typeface="Myriad Pro Light"/>
              </a:rPr>
              <a:t>на</a:t>
            </a:r>
            <a:r>
              <a:rPr sz="1800" b="1" dirty="0">
                <a:latin typeface="Myriad Pro Light"/>
                <a:cs typeface="Myriad Pro Light"/>
              </a:rPr>
              <a:t> </a:t>
            </a:r>
            <a:r>
              <a:rPr sz="1800" b="1" dirty="0">
                <a:solidFill>
                  <a:srgbClr val="522583"/>
                </a:solidFill>
                <a:latin typeface="Myriad Pro Black"/>
                <a:cs typeface="Myriad Pro Black"/>
              </a:rPr>
              <a:t>50%</a:t>
            </a:r>
            <a:r>
              <a:rPr sz="1800" b="1" dirty="0">
                <a:latin typeface="Myriad Pro Light"/>
                <a:cs typeface="Myriad Pro Light"/>
              </a:rPr>
              <a:t>)</a:t>
            </a:r>
            <a:endParaRPr sz="1800" dirty="0">
              <a:latin typeface="Myriad Pro Light"/>
              <a:cs typeface="Myriad Pro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11229" y="2582456"/>
            <a:ext cx="843915" cy="843915"/>
          </a:xfrm>
          <a:custGeom>
            <a:avLst/>
            <a:gdLst/>
            <a:ahLst/>
            <a:cxnLst/>
            <a:rect l="l" t="t" r="r" b="b"/>
            <a:pathLst>
              <a:path w="843914" h="843914">
                <a:moveTo>
                  <a:pt x="843851" y="421932"/>
                </a:moveTo>
                <a:lnTo>
                  <a:pt x="841007" y="471068"/>
                </a:lnTo>
                <a:lnTo>
                  <a:pt x="832688" y="518559"/>
                </a:lnTo>
                <a:lnTo>
                  <a:pt x="819212" y="564083"/>
                </a:lnTo>
                <a:lnTo>
                  <a:pt x="800900" y="607322"/>
                </a:lnTo>
                <a:lnTo>
                  <a:pt x="778069" y="647958"/>
                </a:lnTo>
                <a:lnTo>
                  <a:pt x="751039" y="685671"/>
                </a:lnTo>
                <a:lnTo>
                  <a:pt x="720129" y="720142"/>
                </a:lnTo>
                <a:lnTo>
                  <a:pt x="685658" y="751052"/>
                </a:lnTo>
                <a:lnTo>
                  <a:pt x="647946" y="778082"/>
                </a:lnTo>
                <a:lnTo>
                  <a:pt x="607310" y="800912"/>
                </a:lnTo>
                <a:lnTo>
                  <a:pt x="564070" y="819225"/>
                </a:lnTo>
                <a:lnTo>
                  <a:pt x="518546" y="832700"/>
                </a:lnTo>
                <a:lnTo>
                  <a:pt x="471056" y="841020"/>
                </a:lnTo>
                <a:lnTo>
                  <a:pt x="421919" y="843864"/>
                </a:lnTo>
                <a:lnTo>
                  <a:pt x="372782" y="841020"/>
                </a:lnTo>
                <a:lnTo>
                  <a:pt x="325293" y="832700"/>
                </a:lnTo>
                <a:lnTo>
                  <a:pt x="279769" y="819225"/>
                </a:lnTo>
                <a:lnTo>
                  <a:pt x="236531" y="800912"/>
                </a:lnTo>
                <a:lnTo>
                  <a:pt x="195896" y="778082"/>
                </a:lnTo>
                <a:lnTo>
                  <a:pt x="158184" y="751052"/>
                </a:lnTo>
                <a:lnTo>
                  <a:pt x="123715" y="720142"/>
                </a:lnTo>
                <a:lnTo>
                  <a:pt x="92806" y="685671"/>
                </a:lnTo>
                <a:lnTo>
                  <a:pt x="65778" y="647958"/>
                </a:lnTo>
                <a:lnTo>
                  <a:pt x="42948" y="607322"/>
                </a:lnTo>
                <a:lnTo>
                  <a:pt x="24637" y="564083"/>
                </a:lnTo>
                <a:lnTo>
                  <a:pt x="11162" y="518559"/>
                </a:lnTo>
                <a:lnTo>
                  <a:pt x="2843" y="471068"/>
                </a:lnTo>
                <a:lnTo>
                  <a:pt x="0" y="421932"/>
                </a:lnTo>
                <a:lnTo>
                  <a:pt x="2843" y="372795"/>
                </a:lnTo>
                <a:lnTo>
                  <a:pt x="11162" y="325305"/>
                </a:lnTo>
                <a:lnTo>
                  <a:pt x="24637" y="279780"/>
                </a:lnTo>
                <a:lnTo>
                  <a:pt x="42948" y="236541"/>
                </a:lnTo>
                <a:lnTo>
                  <a:pt x="65778" y="195905"/>
                </a:lnTo>
                <a:lnTo>
                  <a:pt x="92806" y="158192"/>
                </a:lnTo>
                <a:lnTo>
                  <a:pt x="123715" y="123721"/>
                </a:lnTo>
                <a:lnTo>
                  <a:pt x="158184" y="92811"/>
                </a:lnTo>
                <a:lnTo>
                  <a:pt x="195896" y="65782"/>
                </a:lnTo>
                <a:lnTo>
                  <a:pt x="236531" y="42951"/>
                </a:lnTo>
                <a:lnTo>
                  <a:pt x="279769" y="24638"/>
                </a:lnTo>
                <a:lnTo>
                  <a:pt x="325293" y="11163"/>
                </a:lnTo>
                <a:lnTo>
                  <a:pt x="372782" y="2843"/>
                </a:lnTo>
                <a:lnTo>
                  <a:pt x="421919" y="0"/>
                </a:lnTo>
                <a:lnTo>
                  <a:pt x="471056" y="2843"/>
                </a:lnTo>
                <a:lnTo>
                  <a:pt x="518546" y="11163"/>
                </a:lnTo>
                <a:lnTo>
                  <a:pt x="564070" y="24638"/>
                </a:lnTo>
                <a:lnTo>
                  <a:pt x="607310" y="42951"/>
                </a:lnTo>
                <a:lnTo>
                  <a:pt x="647946" y="65782"/>
                </a:lnTo>
                <a:lnTo>
                  <a:pt x="685658" y="92811"/>
                </a:lnTo>
                <a:lnTo>
                  <a:pt x="720129" y="123721"/>
                </a:lnTo>
                <a:lnTo>
                  <a:pt x="751039" y="158192"/>
                </a:lnTo>
                <a:lnTo>
                  <a:pt x="778069" y="195905"/>
                </a:lnTo>
                <a:lnTo>
                  <a:pt x="800900" y="236541"/>
                </a:lnTo>
                <a:lnTo>
                  <a:pt x="819212" y="279780"/>
                </a:lnTo>
                <a:lnTo>
                  <a:pt x="832688" y="325305"/>
                </a:lnTo>
                <a:lnTo>
                  <a:pt x="841007" y="372795"/>
                </a:lnTo>
                <a:lnTo>
                  <a:pt x="843851" y="421932"/>
                </a:lnTo>
                <a:close/>
              </a:path>
            </a:pathLst>
          </a:custGeom>
          <a:ln w="50800">
            <a:solidFill>
              <a:srgbClr val="FEE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50231" y="2466403"/>
            <a:ext cx="913650" cy="868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17186" y="2376001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69">
                <a:moveTo>
                  <a:pt x="330720" y="0"/>
                </a:moveTo>
                <a:lnTo>
                  <a:pt x="281849" y="3585"/>
                </a:lnTo>
                <a:lnTo>
                  <a:pt x="235204" y="14002"/>
                </a:lnTo>
                <a:lnTo>
                  <a:pt x="191297" y="30738"/>
                </a:lnTo>
                <a:lnTo>
                  <a:pt x="150640" y="53281"/>
                </a:lnTo>
                <a:lnTo>
                  <a:pt x="113743" y="81121"/>
                </a:lnTo>
                <a:lnTo>
                  <a:pt x="81120" y="113745"/>
                </a:lnTo>
                <a:lnTo>
                  <a:pt x="53281" y="150643"/>
                </a:lnTo>
                <a:lnTo>
                  <a:pt x="30738" y="191302"/>
                </a:lnTo>
                <a:lnTo>
                  <a:pt x="14002" y="235211"/>
                </a:lnTo>
                <a:lnTo>
                  <a:pt x="3585" y="281858"/>
                </a:lnTo>
                <a:lnTo>
                  <a:pt x="0" y="330733"/>
                </a:lnTo>
                <a:lnTo>
                  <a:pt x="3585" y="379605"/>
                </a:lnTo>
                <a:lnTo>
                  <a:pt x="14002" y="426250"/>
                </a:lnTo>
                <a:lnTo>
                  <a:pt x="30738" y="470158"/>
                </a:lnTo>
                <a:lnTo>
                  <a:pt x="53281" y="510817"/>
                </a:lnTo>
                <a:lnTo>
                  <a:pt x="81120" y="547715"/>
                </a:lnTo>
                <a:lnTo>
                  <a:pt x="113743" y="580340"/>
                </a:lnTo>
                <a:lnTo>
                  <a:pt x="150640" y="608181"/>
                </a:lnTo>
                <a:lnTo>
                  <a:pt x="191297" y="630726"/>
                </a:lnTo>
                <a:lnTo>
                  <a:pt x="235204" y="647463"/>
                </a:lnTo>
                <a:lnTo>
                  <a:pt x="281849" y="657880"/>
                </a:lnTo>
                <a:lnTo>
                  <a:pt x="330720" y="661466"/>
                </a:lnTo>
                <a:lnTo>
                  <a:pt x="379595" y="657880"/>
                </a:lnTo>
                <a:lnTo>
                  <a:pt x="426242" y="647463"/>
                </a:lnTo>
                <a:lnTo>
                  <a:pt x="470151" y="630726"/>
                </a:lnTo>
                <a:lnTo>
                  <a:pt x="510810" y="608181"/>
                </a:lnTo>
                <a:lnTo>
                  <a:pt x="547708" y="580340"/>
                </a:lnTo>
                <a:lnTo>
                  <a:pt x="580332" y="547715"/>
                </a:lnTo>
                <a:lnTo>
                  <a:pt x="608172" y="510817"/>
                </a:lnTo>
                <a:lnTo>
                  <a:pt x="630715" y="470158"/>
                </a:lnTo>
                <a:lnTo>
                  <a:pt x="647451" y="426250"/>
                </a:lnTo>
                <a:lnTo>
                  <a:pt x="657868" y="379605"/>
                </a:lnTo>
                <a:lnTo>
                  <a:pt x="661454" y="330733"/>
                </a:lnTo>
                <a:lnTo>
                  <a:pt x="657868" y="281858"/>
                </a:lnTo>
                <a:lnTo>
                  <a:pt x="647451" y="235211"/>
                </a:lnTo>
                <a:lnTo>
                  <a:pt x="630715" y="191302"/>
                </a:lnTo>
                <a:lnTo>
                  <a:pt x="608172" y="150643"/>
                </a:lnTo>
                <a:lnTo>
                  <a:pt x="580332" y="113745"/>
                </a:lnTo>
                <a:lnTo>
                  <a:pt x="547708" y="81121"/>
                </a:lnTo>
                <a:lnTo>
                  <a:pt x="510810" y="53281"/>
                </a:lnTo>
                <a:lnTo>
                  <a:pt x="470151" y="30738"/>
                </a:lnTo>
                <a:lnTo>
                  <a:pt x="426242" y="14002"/>
                </a:lnTo>
                <a:lnTo>
                  <a:pt x="379595" y="3585"/>
                </a:lnTo>
                <a:lnTo>
                  <a:pt x="330720" y="0"/>
                </a:lnTo>
                <a:close/>
              </a:path>
            </a:pathLst>
          </a:custGeom>
          <a:solidFill>
            <a:srgbClr val="961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18550" y="2499743"/>
            <a:ext cx="469900" cy="394970"/>
          </a:xfrm>
          <a:custGeom>
            <a:avLst/>
            <a:gdLst/>
            <a:ahLst/>
            <a:cxnLst/>
            <a:rect l="l" t="t" r="r" b="b"/>
            <a:pathLst>
              <a:path w="469900" h="394969">
                <a:moveTo>
                  <a:pt x="430301" y="381000"/>
                </a:moveTo>
                <a:lnTo>
                  <a:pt x="0" y="381000"/>
                </a:lnTo>
                <a:lnTo>
                  <a:pt x="0" y="394970"/>
                </a:lnTo>
                <a:lnTo>
                  <a:pt x="469696" y="394970"/>
                </a:lnTo>
                <a:lnTo>
                  <a:pt x="469696" y="382270"/>
                </a:lnTo>
                <a:lnTo>
                  <a:pt x="430301" y="381000"/>
                </a:lnTo>
                <a:close/>
              </a:path>
              <a:path w="469900" h="394969">
                <a:moveTo>
                  <a:pt x="65405" y="219710"/>
                </a:moveTo>
                <a:lnTo>
                  <a:pt x="51269" y="219710"/>
                </a:lnTo>
                <a:lnTo>
                  <a:pt x="51269" y="381000"/>
                </a:lnTo>
                <a:lnTo>
                  <a:pt x="67068" y="381000"/>
                </a:lnTo>
                <a:lnTo>
                  <a:pt x="65151" y="378460"/>
                </a:lnTo>
                <a:lnTo>
                  <a:pt x="65405" y="377190"/>
                </a:lnTo>
                <a:lnTo>
                  <a:pt x="65405" y="219710"/>
                </a:lnTo>
                <a:close/>
              </a:path>
              <a:path w="469900" h="394969">
                <a:moveTo>
                  <a:pt x="109461" y="219710"/>
                </a:moveTo>
                <a:lnTo>
                  <a:pt x="95389" y="219710"/>
                </a:lnTo>
                <a:lnTo>
                  <a:pt x="95389" y="381000"/>
                </a:lnTo>
                <a:lnTo>
                  <a:pt x="109816" y="381000"/>
                </a:lnTo>
                <a:lnTo>
                  <a:pt x="109816" y="328930"/>
                </a:lnTo>
                <a:lnTo>
                  <a:pt x="374129" y="328930"/>
                </a:lnTo>
                <a:lnTo>
                  <a:pt x="374129" y="314960"/>
                </a:lnTo>
                <a:lnTo>
                  <a:pt x="109816" y="314960"/>
                </a:lnTo>
                <a:lnTo>
                  <a:pt x="109816" y="285750"/>
                </a:lnTo>
                <a:lnTo>
                  <a:pt x="374129" y="285750"/>
                </a:lnTo>
                <a:lnTo>
                  <a:pt x="374129" y="271780"/>
                </a:lnTo>
                <a:lnTo>
                  <a:pt x="110617" y="271780"/>
                </a:lnTo>
                <a:lnTo>
                  <a:pt x="109283" y="270510"/>
                </a:lnTo>
                <a:lnTo>
                  <a:pt x="109359" y="266700"/>
                </a:lnTo>
                <a:lnTo>
                  <a:pt x="109482" y="254000"/>
                </a:lnTo>
                <a:lnTo>
                  <a:pt x="109461" y="219710"/>
                </a:lnTo>
                <a:close/>
              </a:path>
              <a:path w="469900" h="394969">
                <a:moveTo>
                  <a:pt x="374129" y="328930"/>
                </a:moveTo>
                <a:lnTo>
                  <a:pt x="359727" y="328930"/>
                </a:lnTo>
                <a:lnTo>
                  <a:pt x="359727" y="381000"/>
                </a:lnTo>
                <a:lnTo>
                  <a:pt x="374129" y="381000"/>
                </a:lnTo>
                <a:lnTo>
                  <a:pt x="374129" y="328930"/>
                </a:lnTo>
                <a:close/>
              </a:path>
              <a:path w="469900" h="394969">
                <a:moveTo>
                  <a:pt x="446874" y="146050"/>
                </a:moveTo>
                <a:lnTo>
                  <a:pt x="22644" y="146050"/>
                </a:lnTo>
                <a:lnTo>
                  <a:pt x="22644" y="219710"/>
                </a:lnTo>
                <a:lnTo>
                  <a:pt x="403644" y="219710"/>
                </a:lnTo>
                <a:lnTo>
                  <a:pt x="403644" y="381000"/>
                </a:lnTo>
                <a:lnTo>
                  <a:pt x="418261" y="381000"/>
                </a:lnTo>
                <a:lnTo>
                  <a:pt x="418261" y="218440"/>
                </a:lnTo>
                <a:lnTo>
                  <a:pt x="446874" y="218440"/>
                </a:lnTo>
                <a:lnTo>
                  <a:pt x="446874" y="205740"/>
                </a:lnTo>
                <a:lnTo>
                  <a:pt x="47231" y="205740"/>
                </a:lnTo>
                <a:lnTo>
                  <a:pt x="46710" y="204470"/>
                </a:lnTo>
                <a:lnTo>
                  <a:pt x="58131" y="193040"/>
                </a:lnTo>
                <a:lnTo>
                  <a:pt x="36512" y="193040"/>
                </a:lnTo>
                <a:lnTo>
                  <a:pt x="36512" y="160020"/>
                </a:lnTo>
                <a:lnTo>
                  <a:pt x="446874" y="160020"/>
                </a:lnTo>
                <a:lnTo>
                  <a:pt x="446874" y="146050"/>
                </a:lnTo>
                <a:close/>
              </a:path>
              <a:path w="469900" h="394969">
                <a:moveTo>
                  <a:pt x="374129" y="285750"/>
                </a:moveTo>
                <a:lnTo>
                  <a:pt x="359702" y="285750"/>
                </a:lnTo>
                <a:lnTo>
                  <a:pt x="359702" y="314960"/>
                </a:lnTo>
                <a:lnTo>
                  <a:pt x="374129" y="314960"/>
                </a:lnTo>
                <a:lnTo>
                  <a:pt x="374129" y="285750"/>
                </a:lnTo>
                <a:close/>
              </a:path>
              <a:path w="469900" h="394969">
                <a:moveTo>
                  <a:pt x="374129" y="219710"/>
                </a:moveTo>
                <a:lnTo>
                  <a:pt x="360006" y="219710"/>
                </a:lnTo>
                <a:lnTo>
                  <a:pt x="359994" y="269240"/>
                </a:lnTo>
                <a:lnTo>
                  <a:pt x="359791" y="269240"/>
                </a:lnTo>
                <a:lnTo>
                  <a:pt x="359638" y="270510"/>
                </a:lnTo>
                <a:lnTo>
                  <a:pt x="357911" y="271780"/>
                </a:lnTo>
                <a:lnTo>
                  <a:pt x="374129" y="271780"/>
                </a:lnTo>
                <a:lnTo>
                  <a:pt x="374129" y="219710"/>
                </a:lnTo>
                <a:close/>
              </a:path>
              <a:path w="469900" h="394969">
                <a:moveTo>
                  <a:pt x="151218" y="160020"/>
                </a:moveTo>
                <a:lnTo>
                  <a:pt x="129298" y="160020"/>
                </a:lnTo>
                <a:lnTo>
                  <a:pt x="128104" y="161290"/>
                </a:lnTo>
                <a:lnTo>
                  <a:pt x="127482" y="162560"/>
                </a:lnTo>
                <a:lnTo>
                  <a:pt x="107102" y="182880"/>
                </a:lnTo>
                <a:lnTo>
                  <a:pt x="97287" y="193040"/>
                </a:lnTo>
                <a:lnTo>
                  <a:pt x="86334" y="203200"/>
                </a:lnTo>
                <a:lnTo>
                  <a:pt x="84721" y="204470"/>
                </a:lnTo>
                <a:lnTo>
                  <a:pt x="74302" y="205740"/>
                </a:lnTo>
                <a:lnTo>
                  <a:pt x="108699" y="205740"/>
                </a:lnTo>
                <a:lnTo>
                  <a:pt x="107226" y="204470"/>
                </a:lnTo>
                <a:lnTo>
                  <a:pt x="104978" y="204470"/>
                </a:lnTo>
                <a:lnTo>
                  <a:pt x="106527" y="203200"/>
                </a:lnTo>
                <a:lnTo>
                  <a:pt x="107505" y="201930"/>
                </a:lnTo>
                <a:lnTo>
                  <a:pt x="127485" y="181610"/>
                </a:lnTo>
                <a:lnTo>
                  <a:pt x="136989" y="172720"/>
                </a:lnTo>
                <a:lnTo>
                  <a:pt x="148272" y="161290"/>
                </a:lnTo>
                <a:lnTo>
                  <a:pt x="151218" y="160020"/>
                </a:lnTo>
                <a:close/>
              </a:path>
              <a:path w="469900" h="394969">
                <a:moveTo>
                  <a:pt x="165925" y="204470"/>
                </a:moveTo>
                <a:lnTo>
                  <a:pt x="139509" y="204470"/>
                </a:lnTo>
                <a:lnTo>
                  <a:pt x="132180" y="205740"/>
                </a:lnTo>
                <a:lnTo>
                  <a:pt x="167398" y="205740"/>
                </a:lnTo>
                <a:lnTo>
                  <a:pt x="165925" y="204470"/>
                </a:lnTo>
                <a:close/>
              </a:path>
              <a:path w="469900" h="394969">
                <a:moveTo>
                  <a:pt x="223697" y="204470"/>
                </a:moveTo>
                <a:lnTo>
                  <a:pt x="198208" y="204470"/>
                </a:lnTo>
                <a:lnTo>
                  <a:pt x="190880" y="205740"/>
                </a:lnTo>
                <a:lnTo>
                  <a:pt x="224116" y="205740"/>
                </a:lnTo>
                <a:lnTo>
                  <a:pt x="223697" y="204470"/>
                </a:lnTo>
                <a:close/>
              </a:path>
              <a:path w="469900" h="394969">
                <a:moveTo>
                  <a:pt x="282600" y="204470"/>
                </a:moveTo>
                <a:lnTo>
                  <a:pt x="260477" y="204470"/>
                </a:lnTo>
                <a:lnTo>
                  <a:pt x="250310" y="205740"/>
                </a:lnTo>
                <a:lnTo>
                  <a:pt x="283311" y="205740"/>
                </a:lnTo>
                <a:lnTo>
                  <a:pt x="282600" y="204470"/>
                </a:lnTo>
                <a:close/>
              </a:path>
              <a:path w="469900" h="394969">
                <a:moveTo>
                  <a:pt x="385343" y="160020"/>
                </a:moveTo>
                <a:lnTo>
                  <a:pt x="364236" y="160020"/>
                </a:lnTo>
                <a:lnTo>
                  <a:pt x="363080" y="161290"/>
                </a:lnTo>
                <a:lnTo>
                  <a:pt x="362496" y="162560"/>
                </a:lnTo>
                <a:lnTo>
                  <a:pt x="342144" y="182880"/>
                </a:lnTo>
                <a:lnTo>
                  <a:pt x="321195" y="204470"/>
                </a:lnTo>
                <a:lnTo>
                  <a:pt x="319176" y="204470"/>
                </a:lnTo>
                <a:lnTo>
                  <a:pt x="309122" y="205740"/>
                </a:lnTo>
                <a:lnTo>
                  <a:pt x="339864" y="205740"/>
                </a:lnTo>
                <a:lnTo>
                  <a:pt x="341401" y="203200"/>
                </a:lnTo>
                <a:lnTo>
                  <a:pt x="342226" y="201930"/>
                </a:lnTo>
                <a:lnTo>
                  <a:pt x="362415" y="181610"/>
                </a:lnTo>
                <a:lnTo>
                  <a:pt x="372070" y="172720"/>
                </a:lnTo>
                <a:lnTo>
                  <a:pt x="381762" y="162560"/>
                </a:lnTo>
                <a:lnTo>
                  <a:pt x="383133" y="161290"/>
                </a:lnTo>
                <a:lnTo>
                  <a:pt x="385343" y="160020"/>
                </a:lnTo>
                <a:close/>
              </a:path>
              <a:path w="469900" h="394969">
                <a:moveTo>
                  <a:pt x="446874" y="172720"/>
                </a:moveTo>
                <a:lnTo>
                  <a:pt x="433133" y="172720"/>
                </a:lnTo>
                <a:lnTo>
                  <a:pt x="433133" y="204470"/>
                </a:lnTo>
                <a:lnTo>
                  <a:pt x="378625" y="204470"/>
                </a:lnTo>
                <a:lnTo>
                  <a:pt x="368482" y="205740"/>
                </a:lnTo>
                <a:lnTo>
                  <a:pt x="446874" y="205740"/>
                </a:lnTo>
                <a:lnTo>
                  <a:pt x="446874" y="172720"/>
                </a:lnTo>
                <a:close/>
              </a:path>
              <a:path w="469900" h="394969">
                <a:moveTo>
                  <a:pt x="209804" y="160020"/>
                </a:moveTo>
                <a:lnTo>
                  <a:pt x="188201" y="160020"/>
                </a:lnTo>
                <a:lnTo>
                  <a:pt x="186715" y="162560"/>
                </a:lnTo>
                <a:lnTo>
                  <a:pt x="185851" y="162560"/>
                </a:lnTo>
                <a:lnTo>
                  <a:pt x="165827" y="182880"/>
                </a:lnTo>
                <a:lnTo>
                  <a:pt x="156242" y="193040"/>
                </a:lnTo>
                <a:lnTo>
                  <a:pt x="144881" y="204470"/>
                </a:lnTo>
                <a:lnTo>
                  <a:pt x="163766" y="204470"/>
                </a:lnTo>
                <a:lnTo>
                  <a:pt x="165188" y="203200"/>
                </a:lnTo>
                <a:lnTo>
                  <a:pt x="166052" y="201930"/>
                </a:lnTo>
                <a:lnTo>
                  <a:pt x="186247" y="181610"/>
                </a:lnTo>
                <a:lnTo>
                  <a:pt x="195908" y="172720"/>
                </a:lnTo>
                <a:lnTo>
                  <a:pt x="207149" y="161290"/>
                </a:lnTo>
                <a:lnTo>
                  <a:pt x="209804" y="160020"/>
                </a:lnTo>
                <a:close/>
              </a:path>
              <a:path w="469900" h="394969">
                <a:moveTo>
                  <a:pt x="267525" y="160020"/>
                </a:moveTo>
                <a:lnTo>
                  <a:pt x="246849" y="160020"/>
                </a:lnTo>
                <a:lnTo>
                  <a:pt x="245427" y="162560"/>
                </a:lnTo>
                <a:lnTo>
                  <a:pt x="244563" y="162560"/>
                </a:lnTo>
                <a:lnTo>
                  <a:pt x="224539" y="182880"/>
                </a:lnTo>
                <a:lnTo>
                  <a:pt x="214954" y="193040"/>
                </a:lnTo>
                <a:lnTo>
                  <a:pt x="203593" y="204470"/>
                </a:lnTo>
                <a:lnTo>
                  <a:pt x="222885" y="204470"/>
                </a:lnTo>
                <a:lnTo>
                  <a:pt x="223913" y="203200"/>
                </a:lnTo>
                <a:lnTo>
                  <a:pt x="224739" y="201930"/>
                </a:lnTo>
                <a:lnTo>
                  <a:pt x="244917" y="181610"/>
                </a:lnTo>
                <a:lnTo>
                  <a:pt x="254569" y="172720"/>
                </a:lnTo>
                <a:lnTo>
                  <a:pt x="265544" y="161290"/>
                </a:lnTo>
                <a:lnTo>
                  <a:pt x="267525" y="160020"/>
                </a:lnTo>
                <a:close/>
              </a:path>
              <a:path w="469900" h="394969">
                <a:moveTo>
                  <a:pt x="326440" y="160020"/>
                </a:moveTo>
                <a:lnTo>
                  <a:pt x="304380" y="160020"/>
                </a:lnTo>
                <a:lnTo>
                  <a:pt x="305206" y="161290"/>
                </a:lnTo>
                <a:lnTo>
                  <a:pt x="304622" y="161290"/>
                </a:lnTo>
                <a:lnTo>
                  <a:pt x="304241" y="162560"/>
                </a:lnTo>
                <a:lnTo>
                  <a:pt x="283675" y="182880"/>
                </a:lnTo>
                <a:lnTo>
                  <a:pt x="262343" y="204470"/>
                </a:lnTo>
                <a:lnTo>
                  <a:pt x="281063" y="204470"/>
                </a:lnTo>
                <a:lnTo>
                  <a:pt x="313474" y="172720"/>
                </a:lnTo>
                <a:lnTo>
                  <a:pt x="324942" y="161290"/>
                </a:lnTo>
                <a:lnTo>
                  <a:pt x="326440" y="160020"/>
                </a:lnTo>
                <a:close/>
              </a:path>
              <a:path w="469900" h="394969">
                <a:moveTo>
                  <a:pt x="446874" y="160020"/>
                </a:moveTo>
                <a:lnTo>
                  <a:pt x="421576" y="160020"/>
                </a:lnTo>
                <a:lnTo>
                  <a:pt x="423100" y="161290"/>
                </a:lnTo>
                <a:lnTo>
                  <a:pt x="390951" y="193040"/>
                </a:lnTo>
                <a:lnTo>
                  <a:pt x="379653" y="204470"/>
                </a:lnTo>
                <a:lnTo>
                  <a:pt x="400456" y="204470"/>
                </a:lnTo>
                <a:lnTo>
                  <a:pt x="433133" y="172720"/>
                </a:lnTo>
                <a:lnTo>
                  <a:pt x="446874" y="172720"/>
                </a:lnTo>
                <a:lnTo>
                  <a:pt x="446874" y="160020"/>
                </a:lnTo>
                <a:close/>
              </a:path>
              <a:path w="469900" h="394969">
                <a:moveTo>
                  <a:pt x="90932" y="160020"/>
                </a:moveTo>
                <a:lnTo>
                  <a:pt x="69024" y="160020"/>
                </a:lnTo>
                <a:lnTo>
                  <a:pt x="36512" y="193040"/>
                </a:lnTo>
                <a:lnTo>
                  <a:pt x="58131" y="193040"/>
                </a:lnTo>
                <a:lnTo>
                  <a:pt x="77165" y="173990"/>
                </a:lnTo>
                <a:lnTo>
                  <a:pt x="82613" y="167640"/>
                </a:lnTo>
                <a:lnTo>
                  <a:pt x="89331" y="161290"/>
                </a:lnTo>
                <a:lnTo>
                  <a:pt x="90932" y="160020"/>
                </a:lnTo>
                <a:close/>
              </a:path>
              <a:path w="469900" h="394969">
                <a:moveTo>
                  <a:pt x="83273" y="0"/>
                </a:moveTo>
                <a:lnTo>
                  <a:pt x="39306" y="13970"/>
                </a:lnTo>
                <a:lnTo>
                  <a:pt x="15798" y="54610"/>
                </a:lnTo>
                <a:lnTo>
                  <a:pt x="14840" y="66040"/>
                </a:lnTo>
                <a:lnTo>
                  <a:pt x="15984" y="77470"/>
                </a:lnTo>
                <a:lnTo>
                  <a:pt x="33989" y="111760"/>
                </a:lnTo>
                <a:lnTo>
                  <a:pt x="73380" y="130810"/>
                </a:lnTo>
                <a:lnTo>
                  <a:pt x="73380" y="146050"/>
                </a:lnTo>
                <a:lnTo>
                  <a:pt x="87795" y="146050"/>
                </a:lnTo>
                <a:lnTo>
                  <a:pt x="87795" y="130810"/>
                </a:lnTo>
                <a:lnTo>
                  <a:pt x="113542" y="121920"/>
                </a:lnTo>
                <a:lnTo>
                  <a:pt x="119368" y="116840"/>
                </a:lnTo>
                <a:lnTo>
                  <a:pt x="80835" y="116840"/>
                </a:lnTo>
                <a:lnTo>
                  <a:pt x="60629" y="113030"/>
                </a:lnTo>
                <a:lnTo>
                  <a:pt x="44083" y="101600"/>
                </a:lnTo>
                <a:lnTo>
                  <a:pt x="32892" y="85090"/>
                </a:lnTo>
                <a:lnTo>
                  <a:pt x="28752" y="64770"/>
                </a:lnTo>
                <a:lnTo>
                  <a:pt x="32739" y="45720"/>
                </a:lnTo>
                <a:lnTo>
                  <a:pt x="43732" y="29210"/>
                </a:lnTo>
                <a:lnTo>
                  <a:pt x="60106" y="17780"/>
                </a:lnTo>
                <a:lnTo>
                  <a:pt x="80238" y="13970"/>
                </a:lnTo>
                <a:lnTo>
                  <a:pt x="119868" y="13970"/>
                </a:lnTo>
                <a:lnTo>
                  <a:pt x="106388" y="5080"/>
                </a:lnTo>
                <a:lnTo>
                  <a:pt x="83273" y="0"/>
                </a:lnTo>
                <a:close/>
              </a:path>
              <a:path w="469900" h="394969">
                <a:moveTo>
                  <a:pt x="394322" y="0"/>
                </a:moveTo>
                <a:lnTo>
                  <a:pt x="349492" y="12700"/>
                </a:lnTo>
                <a:lnTo>
                  <a:pt x="324789" y="50800"/>
                </a:lnTo>
                <a:lnTo>
                  <a:pt x="323330" y="63500"/>
                </a:lnTo>
                <a:lnTo>
                  <a:pt x="324000" y="74930"/>
                </a:lnTo>
                <a:lnTo>
                  <a:pt x="341517" y="110490"/>
                </a:lnTo>
                <a:lnTo>
                  <a:pt x="381736" y="130810"/>
                </a:lnTo>
                <a:lnTo>
                  <a:pt x="381736" y="146050"/>
                </a:lnTo>
                <a:lnTo>
                  <a:pt x="396214" y="146050"/>
                </a:lnTo>
                <a:lnTo>
                  <a:pt x="396214" y="130810"/>
                </a:lnTo>
                <a:lnTo>
                  <a:pt x="421587" y="121920"/>
                </a:lnTo>
                <a:lnTo>
                  <a:pt x="427339" y="116840"/>
                </a:lnTo>
                <a:lnTo>
                  <a:pt x="388073" y="116840"/>
                </a:lnTo>
                <a:lnTo>
                  <a:pt x="367986" y="113030"/>
                </a:lnTo>
                <a:lnTo>
                  <a:pt x="351685" y="101600"/>
                </a:lnTo>
                <a:lnTo>
                  <a:pt x="340846" y="85090"/>
                </a:lnTo>
                <a:lnTo>
                  <a:pt x="337146" y="64770"/>
                </a:lnTo>
                <a:lnTo>
                  <a:pt x="341623" y="44450"/>
                </a:lnTo>
                <a:lnTo>
                  <a:pt x="353023" y="27940"/>
                </a:lnTo>
                <a:lnTo>
                  <a:pt x="369645" y="16510"/>
                </a:lnTo>
                <a:lnTo>
                  <a:pt x="389788" y="13970"/>
                </a:lnTo>
                <a:lnTo>
                  <a:pt x="428203" y="13970"/>
                </a:lnTo>
                <a:lnTo>
                  <a:pt x="417018" y="6350"/>
                </a:lnTo>
                <a:lnTo>
                  <a:pt x="394322" y="0"/>
                </a:lnTo>
                <a:close/>
              </a:path>
              <a:path w="469900" h="394969">
                <a:moveTo>
                  <a:pt x="119868" y="13970"/>
                </a:moveTo>
                <a:lnTo>
                  <a:pt x="80238" y="13970"/>
                </a:lnTo>
                <a:lnTo>
                  <a:pt x="100433" y="17780"/>
                </a:lnTo>
                <a:lnTo>
                  <a:pt x="116995" y="27940"/>
                </a:lnTo>
                <a:lnTo>
                  <a:pt x="128208" y="44450"/>
                </a:lnTo>
                <a:lnTo>
                  <a:pt x="132359" y="64770"/>
                </a:lnTo>
                <a:lnTo>
                  <a:pt x="128341" y="85090"/>
                </a:lnTo>
                <a:lnTo>
                  <a:pt x="117313" y="101600"/>
                </a:lnTo>
                <a:lnTo>
                  <a:pt x="100926" y="113030"/>
                </a:lnTo>
                <a:lnTo>
                  <a:pt x="80835" y="116840"/>
                </a:lnTo>
                <a:lnTo>
                  <a:pt x="119368" y="116840"/>
                </a:lnTo>
                <a:lnTo>
                  <a:pt x="132478" y="105410"/>
                </a:lnTo>
                <a:lnTo>
                  <a:pt x="143582" y="82550"/>
                </a:lnTo>
                <a:lnTo>
                  <a:pt x="145834" y="58420"/>
                </a:lnTo>
                <a:lnTo>
                  <a:pt x="139357" y="35560"/>
                </a:lnTo>
                <a:lnTo>
                  <a:pt x="125645" y="17780"/>
                </a:lnTo>
                <a:lnTo>
                  <a:pt x="119868" y="13970"/>
                </a:lnTo>
                <a:close/>
              </a:path>
              <a:path w="469900" h="394969">
                <a:moveTo>
                  <a:pt x="428203" y="13970"/>
                </a:moveTo>
                <a:lnTo>
                  <a:pt x="389788" y="13970"/>
                </a:lnTo>
                <a:lnTo>
                  <a:pt x="409954" y="17780"/>
                </a:lnTo>
                <a:lnTo>
                  <a:pt x="426237" y="29210"/>
                </a:lnTo>
                <a:lnTo>
                  <a:pt x="437033" y="45720"/>
                </a:lnTo>
                <a:lnTo>
                  <a:pt x="440740" y="66040"/>
                </a:lnTo>
                <a:lnTo>
                  <a:pt x="436319" y="86360"/>
                </a:lnTo>
                <a:lnTo>
                  <a:pt x="424932" y="102870"/>
                </a:lnTo>
                <a:lnTo>
                  <a:pt x="408283" y="113030"/>
                </a:lnTo>
                <a:lnTo>
                  <a:pt x="388073" y="116840"/>
                </a:lnTo>
                <a:lnTo>
                  <a:pt x="427339" y="116840"/>
                </a:lnTo>
                <a:lnTo>
                  <a:pt x="440282" y="105410"/>
                </a:lnTo>
                <a:lnTo>
                  <a:pt x="451487" y="85090"/>
                </a:lnTo>
                <a:lnTo>
                  <a:pt x="454393" y="60960"/>
                </a:lnTo>
                <a:lnTo>
                  <a:pt x="448648" y="38100"/>
                </a:lnTo>
                <a:lnTo>
                  <a:pt x="435659" y="19050"/>
                </a:lnTo>
                <a:lnTo>
                  <a:pt x="428203" y="13970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2021" y="2792717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13080"/>
                </a:moveTo>
                <a:lnTo>
                  <a:pt x="14300" y="13080"/>
                </a:lnTo>
                <a:lnTo>
                  <a:pt x="14300" y="0"/>
                </a:lnTo>
                <a:lnTo>
                  <a:pt x="0" y="0"/>
                </a:lnTo>
                <a:lnTo>
                  <a:pt x="0" y="13080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31523" y="2792729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13055"/>
                </a:moveTo>
                <a:lnTo>
                  <a:pt x="14287" y="13055"/>
                </a:lnTo>
                <a:lnTo>
                  <a:pt x="14287" y="0"/>
                </a:lnTo>
                <a:lnTo>
                  <a:pt x="0" y="0"/>
                </a:lnTo>
                <a:lnTo>
                  <a:pt x="0" y="13055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60860" y="2792920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12915"/>
                </a:moveTo>
                <a:lnTo>
                  <a:pt x="14224" y="12915"/>
                </a:lnTo>
                <a:lnTo>
                  <a:pt x="14224" y="0"/>
                </a:lnTo>
                <a:lnTo>
                  <a:pt x="0" y="0"/>
                </a:lnTo>
                <a:lnTo>
                  <a:pt x="0" y="12915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90235" y="2792691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12915"/>
                </a:moveTo>
                <a:lnTo>
                  <a:pt x="14224" y="12915"/>
                </a:lnTo>
                <a:lnTo>
                  <a:pt x="14224" y="0"/>
                </a:lnTo>
                <a:lnTo>
                  <a:pt x="0" y="0"/>
                </a:lnTo>
                <a:lnTo>
                  <a:pt x="0" y="12915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3007" y="2543098"/>
            <a:ext cx="72390" cy="42545"/>
          </a:xfrm>
          <a:custGeom>
            <a:avLst/>
            <a:gdLst/>
            <a:ahLst/>
            <a:cxnLst/>
            <a:rect l="l" t="t" r="r" b="b"/>
            <a:pathLst>
              <a:path w="72389" h="42544">
                <a:moveTo>
                  <a:pt x="72034" y="0"/>
                </a:moveTo>
                <a:lnTo>
                  <a:pt x="0" y="0"/>
                </a:lnTo>
                <a:lnTo>
                  <a:pt x="0" y="42379"/>
                </a:lnTo>
                <a:lnTo>
                  <a:pt x="72034" y="42379"/>
                </a:lnTo>
                <a:lnTo>
                  <a:pt x="72034" y="28663"/>
                </a:lnTo>
                <a:lnTo>
                  <a:pt x="13982" y="28663"/>
                </a:lnTo>
                <a:lnTo>
                  <a:pt x="13982" y="13817"/>
                </a:lnTo>
                <a:lnTo>
                  <a:pt x="72034" y="13817"/>
                </a:lnTo>
                <a:lnTo>
                  <a:pt x="72034" y="0"/>
                </a:lnTo>
                <a:close/>
              </a:path>
              <a:path w="72389" h="42544">
                <a:moveTo>
                  <a:pt x="72034" y="13817"/>
                </a:moveTo>
                <a:lnTo>
                  <a:pt x="58305" y="13817"/>
                </a:lnTo>
                <a:lnTo>
                  <a:pt x="58305" y="28663"/>
                </a:lnTo>
                <a:lnTo>
                  <a:pt x="72034" y="28663"/>
                </a:lnTo>
                <a:lnTo>
                  <a:pt x="72034" y="13817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71490" y="2543009"/>
            <a:ext cx="72390" cy="42545"/>
          </a:xfrm>
          <a:custGeom>
            <a:avLst/>
            <a:gdLst/>
            <a:ahLst/>
            <a:cxnLst/>
            <a:rect l="l" t="t" r="r" b="b"/>
            <a:pathLst>
              <a:path w="72389" h="42544">
                <a:moveTo>
                  <a:pt x="71983" y="0"/>
                </a:moveTo>
                <a:lnTo>
                  <a:pt x="0" y="0"/>
                </a:lnTo>
                <a:lnTo>
                  <a:pt x="0" y="42532"/>
                </a:lnTo>
                <a:lnTo>
                  <a:pt x="71983" y="42532"/>
                </a:lnTo>
                <a:lnTo>
                  <a:pt x="71983" y="28638"/>
                </a:lnTo>
                <a:lnTo>
                  <a:pt x="13728" y="28638"/>
                </a:lnTo>
                <a:lnTo>
                  <a:pt x="13728" y="13855"/>
                </a:lnTo>
                <a:lnTo>
                  <a:pt x="71983" y="13855"/>
                </a:lnTo>
                <a:lnTo>
                  <a:pt x="71983" y="0"/>
                </a:lnTo>
                <a:close/>
              </a:path>
              <a:path w="72389" h="42544">
                <a:moveTo>
                  <a:pt x="71983" y="13855"/>
                </a:moveTo>
                <a:lnTo>
                  <a:pt x="58051" y="13855"/>
                </a:lnTo>
                <a:lnTo>
                  <a:pt x="58051" y="28638"/>
                </a:lnTo>
                <a:lnTo>
                  <a:pt x="71983" y="28638"/>
                </a:lnTo>
                <a:lnTo>
                  <a:pt x="71983" y="13855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1308" y="2582456"/>
            <a:ext cx="843915" cy="843915"/>
          </a:xfrm>
          <a:custGeom>
            <a:avLst/>
            <a:gdLst/>
            <a:ahLst/>
            <a:cxnLst/>
            <a:rect l="l" t="t" r="r" b="b"/>
            <a:pathLst>
              <a:path w="843914" h="843914">
                <a:moveTo>
                  <a:pt x="843851" y="421932"/>
                </a:moveTo>
                <a:lnTo>
                  <a:pt x="841007" y="471068"/>
                </a:lnTo>
                <a:lnTo>
                  <a:pt x="832688" y="518559"/>
                </a:lnTo>
                <a:lnTo>
                  <a:pt x="819212" y="564083"/>
                </a:lnTo>
                <a:lnTo>
                  <a:pt x="800900" y="607322"/>
                </a:lnTo>
                <a:lnTo>
                  <a:pt x="778069" y="647958"/>
                </a:lnTo>
                <a:lnTo>
                  <a:pt x="751039" y="685671"/>
                </a:lnTo>
                <a:lnTo>
                  <a:pt x="720129" y="720142"/>
                </a:lnTo>
                <a:lnTo>
                  <a:pt x="685658" y="751052"/>
                </a:lnTo>
                <a:lnTo>
                  <a:pt x="647946" y="778082"/>
                </a:lnTo>
                <a:lnTo>
                  <a:pt x="607310" y="800912"/>
                </a:lnTo>
                <a:lnTo>
                  <a:pt x="564070" y="819225"/>
                </a:lnTo>
                <a:lnTo>
                  <a:pt x="518546" y="832700"/>
                </a:lnTo>
                <a:lnTo>
                  <a:pt x="471056" y="841020"/>
                </a:lnTo>
                <a:lnTo>
                  <a:pt x="421919" y="843864"/>
                </a:lnTo>
                <a:lnTo>
                  <a:pt x="372782" y="841020"/>
                </a:lnTo>
                <a:lnTo>
                  <a:pt x="325293" y="832700"/>
                </a:lnTo>
                <a:lnTo>
                  <a:pt x="279769" y="819225"/>
                </a:lnTo>
                <a:lnTo>
                  <a:pt x="236531" y="800912"/>
                </a:lnTo>
                <a:lnTo>
                  <a:pt x="195896" y="778082"/>
                </a:lnTo>
                <a:lnTo>
                  <a:pt x="158184" y="751052"/>
                </a:lnTo>
                <a:lnTo>
                  <a:pt x="123715" y="720142"/>
                </a:lnTo>
                <a:lnTo>
                  <a:pt x="92806" y="685671"/>
                </a:lnTo>
                <a:lnTo>
                  <a:pt x="65778" y="647958"/>
                </a:lnTo>
                <a:lnTo>
                  <a:pt x="42948" y="607322"/>
                </a:lnTo>
                <a:lnTo>
                  <a:pt x="24637" y="564083"/>
                </a:lnTo>
                <a:lnTo>
                  <a:pt x="11162" y="518559"/>
                </a:lnTo>
                <a:lnTo>
                  <a:pt x="2843" y="471068"/>
                </a:lnTo>
                <a:lnTo>
                  <a:pt x="0" y="421932"/>
                </a:lnTo>
                <a:lnTo>
                  <a:pt x="2843" y="372795"/>
                </a:lnTo>
                <a:lnTo>
                  <a:pt x="11162" y="325305"/>
                </a:lnTo>
                <a:lnTo>
                  <a:pt x="24637" y="279780"/>
                </a:lnTo>
                <a:lnTo>
                  <a:pt x="42948" y="236541"/>
                </a:lnTo>
                <a:lnTo>
                  <a:pt x="65778" y="195905"/>
                </a:lnTo>
                <a:lnTo>
                  <a:pt x="92806" y="158192"/>
                </a:lnTo>
                <a:lnTo>
                  <a:pt x="123715" y="123721"/>
                </a:lnTo>
                <a:lnTo>
                  <a:pt x="158184" y="92811"/>
                </a:lnTo>
                <a:lnTo>
                  <a:pt x="195896" y="65782"/>
                </a:lnTo>
                <a:lnTo>
                  <a:pt x="236531" y="42951"/>
                </a:lnTo>
                <a:lnTo>
                  <a:pt x="279769" y="24638"/>
                </a:lnTo>
                <a:lnTo>
                  <a:pt x="325293" y="11163"/>
                </a:lnTo>
                <a:lnTo>
                  <a:pt x="372782" y="2843"/>
                </a:lnTo>
                <a:lnTo>
                  <a:pt x="421919" y="0"/>
                </a:lnTo>
                <a:lnTo>
                  <a:pt x="471056" y="2843"/>
                </a:lnTo>
                <a:lnTo>
                  <a:pt x="518546" y="11163"/>
                </a:lnTo>
                <a:lnTo>
                  <a:pt x="564070" y="24638"/>
                </a:lnTo>
                <a:lnTo>
                  <a:pt x="607310" y="42951"/>
                </a:lnTo>
                <a:lnTo>
                  <a:pt x="647946" y="65782"/>
                </a:lnTo>
                <a:lnTo>
                  <a:pt x="685658" y="92811"/>
                </a:lnTo>
                <a:lnTo>
                  <a:pt x="720129" y="123721"/>
                </a:lnTo>
                <a:lnTo>
                  <a:pt x="751039" y="158192"/>
                </a:lnTo>
                <a:lnTo>
                  <a:pt x="778069" y="195905"/>
                </a:lnTo>
                <a:lnTo>
                  <a:pt x="800900" y="236541"/>
                </a:lnTo>
                <a:lnTo>
                  <a:pt x="819212" y="279780"/>
                </a:lnTo>
                <a:lnTo>
                  <a:pt x="832688" y="325305"/>
                </a:lnTo>
                <a:lnTo>
                  <a:pt x="841007" y="372795"/>
                </a:lnTo>
                <a:lnTo>
                  <a:pt x="843851" y="421932"/>
                </a:lnTo>
                <a:close/>
              </a:path>
            </a:pathLst>
          </a:custGeom>
          <a:ln w="50800">
            <a:solidFill>
              <a:srgbClr val="FEE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0305" y="2466403"/>
            <a:ext cx="913650" cy="868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7264" y="2376001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69" h="661669">
                <a:moveTo>
                  <a:pt x="330720" y="0"/>
                </a:moveTo>
                <a:lnTo>
                  <a:pt x="281849" y="3585"/>
                </a:lnTo>
                <a:lnTo>
                  <a:pt x="235204" y="14002"/>
                </a:lnTo>
                <a:lnTo>
                  <a:pt x="191297" y="30738"/>
                </a:lnTo>
                <a:lnTo>
                  <a:pt x="150640" y="53281"/>
                </a:lnTo>
                <a:lnTo>
                  <a:pt x="113743" y="81121"/>
                </a:lnTo>
                <a:lnTo>
                  <a:pt x="81120" y="113745"/>
                </a:lnTo>
                <a:lnTo>
                  <a:pt x="53281" y="150643"/>
                </a:lnTo>
                <a:lnTo>
                  <a:pt x="30738" y="191302"/>
                </a:lnTo>
                <a:lnTo>
                  <a:pt x="14002" y="235211"/>
                </a:lnTo>
                <a:lnTo>
                  <a:pt x="3585" y="281858"/>
                </a:lnTo>
                <a:lnTo>
                  <a:pt x="0" y="330733"/>
                </a:lnTo>
                <a:lnTo>
                  <a:pt x="3585" y="379605"/>
                </a:lnTo>
                <a:lnTo>
                  <a:pt x="14002" y="426250"/>
                </a:lnTo>
                <a:lnTo>
                  <a:pt x="30738" y="470158"/>
                </a:lnTo>
                <a:lnTo>
                  <a:pt x="53281" y="510817"/>
                </a:lnTo>
                <a:lnTo>
                  <a:pt x="81120" y="547715"/>
                </a:lnTo>
                <a:lnTo>
                  <a:pt x="113743" y="580340"/>
                </a:lnTo>
                <a:lnTo>
                  <a:pt x="150640" y="608181"/>
                </a:lnTo>
                <a:lnTo>
                  <a:pt x="191297" y="630726"/>
                </a:lnTo>
                <a:lnTo>
                  <a:pt x="235204" y="647463"/>
                </a:lnTo>
                <a:lnTo>
                  <a:pt x="281849" y="657880"/>
                </a:lnTo>
                <a:lnTo>
                  <a:pt x="330720" y="661466"/>
                </a:lnTo>
                <a:lnTo>
                  <a:pt x="379595" y="657880"/>
                </a:lnTo>
                <a:lnTo>
                  <a:pt x="426242" y="647463"/>
                </a:lnTo>
                <a:lnTo>
                  <a:pt x="470151" y="630726"/>
                </a:lnTo>
                <a:lnTo>
                  <a:pt x="510810" y="608181"/>
                </a:lnTo>
                <a:lnTo>
                  <a:pt x="547708" y="580340"/>
                </a:lnTo>
                <a:lnTo>
                  <a:pt x="580332" y="547715"/>
                </a:lnTo>
                <a:lnTo>
                  <a:pt x="608172" y="510817"/>
                </a:lnTo>
                <a:lnTo>
                  <a:pt x="630715" y="470158"/>
                </a:lnTo>
                <a:lnTo>
                  <a:pt x="647451" y="426250"/>
                </a:lnTo>
                <a:lnTo>
                  <a:pt x="657868" y="379605"/>
                </a:lnTo>
                <a:lnTo>
                  <a:pt x="661454" y="330733"/>
                </a:lnTo>
                <a:lnTo>
                  <a:pt x="657868" y="281858"/>
                </a:lnTo>
                <a:lnTo>
                  <a:pt x="647451" y="235211"/>
                </a:lnTo>
                <a:lnTo>
                  <a:pt x="630715" y="191302"/>
                </a:lnTo>
                <a:lnTo>
                  <a:pt x="608172" y="150643"/>
                </a:lnTo>
                <a:lnTo>
                  <a:pt x="580332" y="113745"/>
                </a:lnTo>
                <a:lnTo>
                  <a:pt x="547708" y="81121"/>
                </a:lnTo>
                <a:lnTo>
                  <a:pt x="510810" y="53281"/>
                </a:lnTo>
                <a:lnTo>
                  <a:pt x="470151" y="30738"/>
                </a:lnTo>
                <a:lnTo>
                  <a:pt x="426242" y="14002"/>
                </a:lnTo>
                <a:lnTo>
                  <a:pt x="379595" y="3585"/>
                </a:lnTo>
                <a:lnTo>
                  <a:pt x="330720" y="0"/>
                </a:lnTo>
                <a:close/>
              </a:path>
            </a:pathLst>
          </a:custGeom>
          <a:solidFill>
            <a:srgbClr val="961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9204" y="2439313"/>
            <a:ext cx="519430" cy="514984"/>
          </a:xfrm>
          <a:custGeom>
            <a:avLst/>
            <a:gdLst/>
            <a:ahLst/>
            <a:cxnLst/>
            <a:rect l="l" t="t" r="r" b="b"/>
            <a:pathLst>
              <a:path w="519430" h="514985">
                <a:moveTo>
                  <a:pt x="252260" y="277482"/>
                </a:moveTo>
                <a:lnTo>
                  <a:pt x="234556" y="277482"/>
                </a:lnTo>
                <a:lnTo>
                  <a:pt x="234568" y="511886"/>
                </a:lnTo>
                <a:lnTo>
                  <a:pt x="237413" y="514781"/>
                </a:lnTo>
                <a:lnTo>
                  <a:pt x="323265" y="514781"/>
                </a:lnTo>
                <a:lnTo>
                  <a:pt x="325729" y="512305"/>
                </a:lnTo>
                <a:lnTo>
                  <a:pt x="325732" y="497116"/>
                </a:lnTo>
                <a:lnTo>
                  <a:pt x="252437" y="497116"/>
                </a:lnTo>
                <a:lnTo>
                  <a:pt x="252158" y="494639"/>
                </a:lnTo>
                <a:lnTo>
                  <a:pt x="251904" y="492798"/>
                </a:lnTo>
                <a:lnTo>
                  <a:pt x="251917" y="374116"/>
                </a:lnTo>
                <a:lnTo>
                  <a:pt x="253755" y="361488"/>
                </a:lnTo>
                <a:lnTo>
                  <a:pt x="287489" y="336880"/>
                </a:lnTo>
                <a:lnTo>
                  <a:pt x="408533" y="336816"/>
                </a:lnTo>
                <a:lnTo>
                  <a:pt x="410514" y="334797"/>
                </a:lnTo>
                <a:lnTo>
                  <a:pt x="410514" y="331724"/>
                </a:lnTo>
                <a:lnTo>
                  <a:pt x="252260" y="331724"/>
                </a:lnTo>
                <a:lnTo>
                  <a:pt x="252260" y="277482"/>
                </a:lnTo>
                <a:close/>
              </a:path>
              <a:path w="519430" h="514985">
                <a:moveTo>
                  <a:pt x="339490" y="393342"/>
                </a:moveTo>
                <a:lnTo>
                  <a:pt x="311124" y="393369"/>
                </a:lnTo>
                <a:lnTo>
                  <a:pt x="308432" y="396125"/>
                </a:lnTo>
                <a:lnTo>
                  <a:pt x="308394" y="497116"/>
                </a:lnTo>
                <a:lnTo>
                  <a:pt x="325732" y="497116"/>
                </a:lnTo>
                <a:lnTo>
                  <a:pt x="325729" y="410984"/>
                </a:lnTo>
                <a:lnTo>
                  <a:pt x="410533" y="410984"/>
                </a:lnTo>
                <a:lnTo>
                  <a:pt x="410438" y="396354"/>
                </a:lnTo>
                <a:lnTo>
                  <a:pt x="407504" y="393369"/>
                </a:lnTo>
                <a:lnTo>
                  <a:pt x="339490" y="393342"/>
                </a:lnTo>
                <a:close/>
              </a:path>
              <a:path w="519430" h="514985">
                <a:moveTo>
                  <a:pt x="410533" y="410984"/>
                </a:moveTo>
                <a:lnTo>
                  <a:pt x="393191" y="410984"/>
                </a:lnTo>
                <a:lnTo>
                  <a:pt x="393090" y="437807"/>
                </a:lnTo>
                <a:lnTo>
                  <a:pt x="393458" y="446951"/>
                </a:lnTo>
                <a:lnTo>
                  <a:pt x="395008" y="449630"/>
                </a:lnTo>
                <a:lnTo>
                  <a:pt x="400202" y="452501"/>
                </a:lnTo>
                <a:lnTo>
                  <a:pt x="403542" y="452361"/>
                </a:lnTo>
                <a:lnTo>
                  <a:pt x="407390" y="450164"/>
                </a:lnTo>
                <a:lnTo>
                  <a:pt x="410108" y="448144"/>
                </a:lnTo>
                <a:lnTo>
                  <a:pt x="440079" y="426466"/>
                </a:lnTo>
                <a:lnTo>
                  <a:pt x="410514" y="426466"/>
                </a:lnTo>
                <a:lnTo>
                  <a:pt x="410533" y="410984"/>
                </a:lnTo>
                <a:close/>
              </a:path>
              <a:path w="519430" h="514985">
                <a:moveTo>
                  <a:pt x="440082" y="303631"/>
                </a:moveTo>
                <a:lnTo>
                  <a:pt x="410514" y="303631"/>
                </a:lnTo>
                <a:lnTo>
                  <a:pt x="495376" y="365074"/>
                </a:lnTo>
                <a:lnTo>
                  <a:pt x="410514" y="426466"/>
                </a:lnTo>
                <a:lnTo>
                  <a:pt x="440079" y="426466"/>
                </a:lnTo>
                <a:lnTo>
                  <a:pt x="516737" y="371017"/>
                </a:lnTo>
                <a:lnTo>
                  <a:pt x="518896" y="367969"/>
                </a:lnTo>
                <a:lnTo>
                  <a:pt x="518909" y="362153"/>
                </a:lnTo>
                <a:lnTo>
                  <a:pt x="516750" y="359117"/>
                </a:lnTo>
                <a:lnTo>
                  <a:pt x="440082" y="303631"/>
                </a:lnTo>
                <a:close/>
              </a:path>
              <a:path w="519430" h="514985">
                <a:moveTo>
                  <a:pt x="277812" y="204558"/>
                </a:moveTo>
                <a:lnTo>
                  <a:pt x="275945" y="205232"/>
                </a:lnTo>
                <a:lnTo>
                  <a:pt x="272491" y="208635"/>
                </a:lnTo>
                <a:lnTo>
                  <a:pt x="271437" y="212305"/>
                </a:lnTo>
                <a:lnTo>
                  <a:pt x="271425" y="276745"/>
                </a:lnTo>
                <a:lnTo>
                  <a:pt x="271551" y="320433"/>
                </a:lnTo>
                <a:lnTo>
                  <a:pt x="269951" y="322834"/>
                </a:lnTo>
                <a:lnTo>
                  <a:pt x="263296" y="325412"/>
                </a:lnTo>
                <a:lnTo>
                  <a:pt x="255803" y="329793"/>
                </a:lnTo>
                <a:lnTo>
                  <a:pt x="252260" y="331724"/>
                </a:lnTo>
                <a:lnTo>
                  <a:pt x="410514" y="331724"/>
                </a:lnTo>
                <a:lnTo>
                  <a:pt x="410514" y="319214"/>
                </a:lnTo>
                <a:lnTo>
                  <a:pt x="288772" y="319214"/>
                </a:lnTo>
                <a:lnTo>
                  <a:pt x="288772" y="206044"/>
                </a:lnTo>
                <a:lnTo>
                  <a:pt x="283933" y="204660"/>
                </a:lnTo>
                <a:lnTo>
                  <a:pt x="277812" y="204558"/>
                </a:lnTo>
                <a:close/>
              </a:path>
              <a:path w="519430" h="514985">
                <a:moveTo>
                  <a:pt x="332460" y="108356"/>
                </a:moveTo>
                <a:lnTo>
                  <a:pt x="311213" y="108407"/>
                </a:lnTo>
                <a:lnTo>
                  <a:pt x="308457" y="111163"/>
                </a:lnTo>
                <a:lnTo>
                  <a:pt x="308394" y="319214"/>
                </a:lnTo>
                <a:lnTo>
                  <a:pt x="410514" y="319214"/>
                </a:lnTo>
                <a:lnTo>
                  <a:pt x="326021" y="319112"/>
                </a:lnTo>
                <a:lnTo>
                  <a:pt x="326021" y="125691"/>
                </a:lnTo>
                <a:lnTo>
                  <a:pt x="355604" y="125691"/>
                </a:lnTo>
                <a:lnTo>
                  <a:pt x="361886" y="125514"/>
                </a:lnTo>
                <a:lnTo>
                  <a:pt x="364807" y="123901"/>
                </a:lnTo>
                <a:lnTo>
                  <a:pt x="367646" y="118592"/>
                </a:lnTo>
                <a:lnTo>
                  <a:pt x="367667" y="117576"/>
                </a:lnTo>
                <a:lnTo>
                  <a:pt x="367436" y="114947"/>
                </a:lnTo>
                <a:lnTo>
                  <a:pt x="364985" y="111048"/>
                </a:lnTo>
                <a:lnTo>
                  <a:pt x="362995" y="108369"/>
                </a:lnTo>
                <a:lnTo>
                  <a:pt x="332460" y="108356"/>
                </a:lnTo>
                <a:close/>
              </a:path>
              <a:path w="519430" h="514985">
                <a:moveTo>
                  <a:pt x="402386" y="276745"/>
                </a:moveTo>
                <a:lnTo>
                  <a:pt x="393077" y="281444"/>
                </a:lnTo>
                <a:lnTo>
                  <a:pt x="393191" y="319112"/>
                </a:lnTo>
                <a:lnTo>
                  <a:pt x="410514" y="319112"/>
                </a:lnTo>
                <a:lnTo>
                  <a:pt x="410514" y="303631"/>
                </a:lnTo>
                <a:lnTo>
                  <a:pt x="440082" y="303631"/>
                </a:lnTo>
                <a:lnTo>
                  <a:pt x="405968" y="278904"/>
                </a:lnTo>
                <a:lnTo>
                  <a:pt x="402386" y="276745"/>
                </a:lnTo>
                <a:close/>
              </a:path>
              <a:path w="519430" h="514985">
                <a:moveTo>
                  <a:pt x="118363" y="144030"/>
                </a:moveTo>
                <a:lnTo>
                  <a:pt x="114909" y="144335"/>
                </a:lnTo>
                <a:lnTo>
                  <a:pt x="111023" y="146761"/>
                </a:lnTo>
                <a:lnTo>
                  <a:pt x="109245" y="148069"/>
                </a:lnTo>
                <a:lnTo>
                  <a:pt x="32873" y="203365"/>
                </a:lnTo>
                <a:lnTo>
                  <a:pt x="4813" y="223774"/>
                </a:lnTo>
                <a:lnTo>
                  <a:pt x="622" y="228803"/>
                </a:lnTo>
                <a:lnTo>
                  <a:pt x="0" y="229514"/>
                </a:lnTo>
                <a:lnTo>
                  <a:pt x="0" y="234378"/>
                </a:lnTo>
                <a:lnTo>
                  <a:pt x="6108" y="240360"/>
                </a:lnTo>
                <a:lnTo>
                  <a:pt x="32989" y="259854"/>
                </a:lnTo>
                <a:lnTo>
                  <a:pt x="109258" y="315048"/>
                </a:lnTo>
                <a:lnTo>
                  <a:pt x="111391" y="316623"/>
                </a:lnTo>
                <a:lnTo>
                  <a:pt x="115506" y="318897"/>
                </a:lnTo>
                <a:lnTo>
                  <a:pt x="118719" y="318998"/>
                </a:lnTo>
                <a:lnTo>
                  <a:pt x="123863" y="316090"/>
                </a:lnTo>
                <a:lnTo>
                  <a:pt x="125399" y="313347"/>
                </a:lnTo>
                <a:lnTo>
                  <a:pt x="125729" y="304355"/>
                </a:lnTo>
                <a:lnTo>
                  <a:pt x="125658" y="292976"/>
                </a:lnTo>
                <a:lnTo>
                  <a:pt x="108305" y="292976"/>
                </a:lnTo>
                <a:lnTo>
                  <a:pt x="23456" y="231571"/>
                </a:lnTo>
                <a:lnTo>
                  <a:pt x="107416" y="170776"/>
                </a:lnTo>
                <a:lnTo>
                  <a:pt x="125664" y="170776"/>
                </a:lnTo>
                <a:lnTo>
                  <a:pt x="125729" y="160489"/>
                </a:lnTo>
                <a:lnTo>
                  <a:pt x="125463" y="149910"/>
                </a:lnTo>
                <a:lnTo>
                  <a:pt x="123863" y="146977"/>
                </a:lnTo>
                <a:lnTo>
                  <a:pt x="118363" y="144030"/>
                </a:lnTo>
                <a:close/>
              </a:path>
              <a:path w="519430" h="514985">
                <a:moveTo>
                  <a:pt x="252260" y="203327"/>
                </a:moveTo>
                <a:lnTo>
                  <a:pt x="234213" y="203327"/>
                </a:lnTo>
                <a:lnTo>
                  <a:pt x="234213" y="259842"/>
                </a:lnTo>
                <a:lnTo>
                  <a:pt x="120878" y="259854"/>
                </a:lnTo>
                <a:lnTo>
                  <a:pt x="111048" y="259854"/>
                </a:lnTo>
                <a:lnTo>
                  <a:pt x="108356" y="262509"/>
                </a:lnTo>
                <a:lnTo>
                  <a:pt x="108305" y="292976"/>
                </a:lnTo>
                <a:lnTo>
                  <a:pt x="125658" y="292976"/>
                </a:lnTo>
                <a:lnTo>
                  <a:pt x="125641" y="277482"/>
                </a:lnTo>
                <a:lnTo>
                  <a:pt x="252260" y="277482"/>
                </a:lnTo>
                <a:lnTo>
                  <a:pt x="252260" y="203327"/>
                </a:lnTo>
                <a:close/>
              </a:path>
              <a:path w="519430" h="514985">
                <a:moveTo>
                  <a:pt x="125664" y="170776"/>
                </a:moveTo>
                <a:lnTo>
                  <a:pt x="107416" y="170776"/>
                </a:lnTo>
                <a:lnTo>
                  <a:pt x="107975" y="174917"/>
                </a:lnTo>
                <a:lnTo>
                  <a:pt x="108267" y="176784"/>
                </a:lnTo>
                <a:lnTo>
                  <a:pt x="108327" y="192535"/>
                </a:lnTo>
                <a:lnTo>
                  <a:pt x="108445" y="200266"/>
                </a:lnTo>
                <a:lnTo>
                  <a:pt x="111467" y="203250"/>
                </a:lnTo>
                <a:lnTo>
                  <a:pt x="125602" y="203365"/>
                </a:lnTo>
                <a:lnTo>
                  <a:pt x="252260" y="203327"/>
                </a:lnTo>
                <a:lnTo>
                  <a:pt x="252260" y="185521"/>
                </a:lnTo>
                <a:lnTo>
                  <a:pt x="125615" y="185521"/>
                </a:lnTo>
                <a:lnTo>
                  <a:pt x="125664" y="170776"/>
                </a:lnTo>
                <a:close/>
              </a:path>
              <a:path w="519430" h="514985">
                <a:moveTo>
                  <a:pt x="252260" y="125691"/>
                </a:moveTo>
                <a:lnTo>
                  <a:pt x="234149" y="125691"/>
                </a:lnTo>
                <a:lnTo>
                  <a:pt x="234149" y="185521"/>
                </a:lnTo>
                <a:lnTo>
                  <a:pt x="252260" y="185521"/>
                </a:lnTo>
                <a:lnTo>
                  <a:pt x="252260" y="125691"/>
                </a:lnTo>
                <a:close/>
              </a:path>
              <a:path w="519430" h="514985">
                <a:moveTo>
                  <a:pt x="268323" y="125691"/>
                </a:moveTo>
                <a:lnTo>
                  <a:pt x="255371" y="125691"/>
                </a:lnTo>
                <a:lnTo>
                  <a:pt x="266090" y="125857"/>
                </a:lnTo>
                <a:lnTo>
                  <a:pt x="268323" y="125691"/>
                </a:lnTo>
                <a:close/>
              </a:path>
              <a:path w="519430" h="514985">
                <a:moveTo>
                  <a:pt x="283082" y="0"/>
                </a:moveTo>
                <a:lnTo>
                  <a:pt x="277279" y="0"/>
                </a:lnTo>
                <a:lnTo>
                  <a:pt x="274154" y="2260"/>
                </a:lnTo>
                <a:lnTo>
                  <a:pt x="196443" y="109550"/>
                </a:lnTo>
                <a:lnTo>
                  <a:pt x="195122" y="111315"/>
                </a:lnTo>
                <a:lnTo>
                  <a:pt x="192811" y="115303"/>
                </a:lnTo>
                <a:lnTo>
                  <a:pt x="192633" y="118592"/>
                </a:lnTo>
                <a:lnTo>
                  <a:pt x="195541" y="123875"/>
                </a:lnTo>
                <a:lnTo>
                  <a:pt x="198335" y="125463"/>
                </a:lnTo>
                <a:lnTo>
                  <a:pt x="206260" y="125780"/>
                </a:lnTo>
                <a:lnTo>
                  <a:pt x="268323" y="125691"/>
                </a:lnTo>
                <a:lnTo>
                  <a:pt x="273646" y="125298"/>
                </a:lnTo>
                <a:lnTo>
                  <a:pt x="276098" y="124587"/>
                </a:lnTo>
                <a:lnTo>
                  <a:pt x="279057" y="121259"/>
                </a:lnTo>
                <a:lnTo>
                  <a:pt x="280314" y="117576"/>
                </a:lnTo>
                <a:lnTo>
                  <a:pt x="279450" y="113550"/>
                </a:lnTo>
                <a:lnTo>
                  <a:pt x="277215" y="111163"/>
                </a:lnTo>
                <a:lnTo>
                  <a:pt x="272854" y="108394"/>
                </a:lnTo>
                <a:lnTo>
                  <a:pt x="218732" y="108369"/>
                </a:lnTo>
                <a:lnTo>
                  <a:pt x="280174" y="23533"/>
                </a:lnTo>
                <a:lnTo>
                  <a:pt x="301580" y="23533"/>
                </a:lnTo>
                <a:lnTo>
                  <a:pt x="286143" y="2209"/>
                </a:lnTo>
                <a:lnTo>
                  <a:pt x="283082" y="0"/>
                </a:lnTo>
                <a:close/>
              </a:path>
              <a:path w="519430" h="514985">
                <a:moveTo>
                  <a:pt x="355604" y="125691"/>
                </a:moveTo>
                <a:lnTo>
                  <a:pt x="326021" y="125691"/>
                </a:lnTo>
                <a:lnTo>
                  <a:pt x="352463" y="125780"/>
                </a:lnTo>
                <a:lnTo>
                  <a:pt x="355604" y="125691"/>
                </a:lnTo>
                <a:close/>
              </a:path>
              <a:path w="519430" h="514985">
                <a:moveTo>
                  <a:pt x="229107" y="125691"/>
                </a:moveTo>
                <a:lnTo>
                  <a:pt x="219138" y="125691"/>
                </a:lnTo>
                <a:lnTo>
                  <a:pt x="223773" y="125704"/>
                </a:lnTo>
                <a:lnTo>
                  <a:pt x="229107" y="125691"/>
                </a:lnTo>
                <a:close/>
              </a:path>
              <a:path w="519430" h="514985">
                <a:moveTo>
                  <a:pt x="272694" y="108292"/>
                </a:moveTo>
                <a:lnTo>
                  <a:pt x="268185" y="108394"/>
                </a:lnTo>
                <a:lnTo>
                  <a:pt x="272854" y="108394"/>
                </a:lnTo>
                <a:lnTo>
                  <a:pt x="272694" y="108292"/>
                </a:lnTo>
                <a:close/>
              </a:path>
              <a:path w="519430" h="514985">
                <a:moveTo>
                  <a:pt x="233895" y="108356"/>
                </a:moveTo>
                <a:lnTo>
                  <a:pt x="218732" y="108369"/>
                </a:lnTo>
                <a:lnTo>
                  <a:pt x="245325" y="108369"/>
                </a:lnTo>
                <a:lnTo>
                  <a:pt x="233895" y="108356"/>
                </a:lnTo>
                <a:close/>
              </a:path>
              <a:path w="519430" h="514985">
                <a:moveTo>
                  <a:pt x="301580" y="23533"/>
                </a:moveTo>
                <a:lnTo>
                  <a:pt x="280174" y="23533"/>
                </a:lnTo>
                <a:lnTo>
                  <a:pt x="341617" y="108369"/>
                </a:lnTo>
                <a:lnTo>
                  <a:pt x="362995" y="108369"/>
                </a:lnTo>
                <a:lnTo>
                  <a:pt x="301580" y="23533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0719" y="260045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80">
                <a:moveTo>
                  <a:pt x="13487" y="0"/>
                </a:moveTo>
                <a:lnTo>
                  <a:pt x="8547" y="0"/>
                </a:lnTo>
                <a:lnTo>
                  <a:pt x="3835" y="38"/>
                </a:lnTo>
                <a:lnTo>
                  <a:pt x="0" y="3822"/>
                </a:lnTo>
                <a:lnTo>
                  <a:pt x="0" y="12992"/>
                </a:lnTo>
                <a:lnTo>
                  <a:pt x="3987" y="17043"/>
                </a:lnTo>
                <a:lnTo>
                  <a:pt x="10782" y="17170"/>
                </a:lnTo>
                <a:lnTo>
                  <a:pt x="12966" y="16281"/>
                </a:lnTo>
                <a:lnTo>
                  <a:pt x="16281" y="12966"/>
                </a:lnTo>
                <a:lnTo>
                  <a:pt x="17195" y="10693"/>
                </a:lnTo>
                <a:lnTo>
                  <a:pt x="17068" y="3454"/>
                </a:lnTo>
                <a:lnTo>
                  <a:pt x="13487" y="0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54784" y="2582456"/>
            <a:ext cx="843915" cy="843915"/>
          </a:xfrm>
          <a:custGeom>
            <a:avLst/>
            <a:gdLst/>
            <a:ahLst/>
            <a:cxnLst/>
            <a:rect l="l" t="t" r="r" b="b"/>
            <a:pathLst>
              <a:path w="843915" h="843914">
                <a:moveTo>
                  <a:pt x="843851" y="421932"/>
                </a:moveTo>
                <a:lnTo>
                  <a:pt x="841007" y="471068"/>
                </a:lnTo>
                <a:lnTo>
                  <a:pt x="832688" y="518559"/>
                </a:lnTo>
                <a:lnTo>
                  <a:pt x="819212" y="564083"/>
                </a:lnTo>
                <a:lnTo>
                  <a:pt x="800900" y="607322"/>
                </a:lnTo>
                <a:lnTo>
                  <a:pt x="778069" y="647958"/>
                </a:lnTo>
                <a:lnTo>
                  <a:pt x="751039" y="685671"/>
                </a:lnTo>
                <a:lnTo>
                  <a:pt x="720129" y="720142"/>
                </a:lnTo>
                <a:lnTo>
                  <a:pt x="685658" y="751052"/>
                </a:lnTo>
                <a:lnTo>
                  <a:pt x="647946" y="778082"/>
                </a:lnTo>
                <a:lnTo>
                  <a:pt x="607310" y="800912"/>
                </a:lnTo>
                <a:lnTo>
                  <a:pt x="564070" y="819225"/>
                </a:lnTo>
                <a:lnTo>
                  <a:pt x="518546" y="832700"/>
                </a:lnTo>
                <a:lnTo>
                  <a:pt x="471056" y="841020"/>
                </a:lnTo>
                <a:lnTo>
                  <a:pt x="421919" y="843864"/>
                </a:lnTo>
                <a:lnTo>
                  <a:pt x="372782" y="841020"/>
                </a:lnTo>
                <a:lnTo>
                  <a:pt x="325293" y="832700"/>
                </a:lnTo>
                <a:lnTo>
                  <a:pt x="279769" y="819225"/>
                </a:lnTo>
                <a:lnTo>
                  <a:pt x="236531" y="800912"/>
                </a:lnTo>
                <a:lnTo>
                  <a:pt x="195896" y="778082"/>
                </a:lnTo>
                <a:lnTo>
                  <a:pt x="158184" y="751052"/>
                </a:lnTo>
                <a:lnTo>
                  <a:pt x="123715" y="720142"/>
                </a:lnTo>
                <a:lnTo>
                  <a:pt x="92806" y="685671"/>
                </a:lnTo>
                <a:lnTo>
                  <a:pt x="65778" y="647958"/>
                </a:lnTo>
                <a:lnTo>
                  <a:pt x="42948" y="607322"/>
                </a:lnTo>
                <a:lnTo>
                  <a:pt x="24637" y="564083"/>
                </a:lnTo>
                <a:lnTo>
                  <a:pt x="11162" y="518559"/>
                </a:lnTo>
                <a:lnTo>
                  <a:pt x="2843" y="471068"/>
                </a:lnTo>
                <a:lnTo>
                  <a:pt x="0" y="421932"/>
                </a:lnTo>
                <a:lnTo>
                  <a:pt x="2843" y="372795"/>
                </a:lnTo>
                <a:lnTo>
                  <a:pt x="11162" y="325305"/>
                </a:lnTo>
                <a:lnTo>
                  <a:pt x="24637" y="279780"/>
                </a:lnTo>
                <a:lnTo>
                  <a:pt x="42948" y="236541"/>
                </a:lnTo>
                <a:lnTo>
                  <a:pt x="65778" y="195905"/>
                </a:lnTo>
                <a:lnTo>
                  <a:pt x="92806" y="158192"/>
                </a:lnTo>
                <a:lnTo>
                  <a:pt x="123715" y="123721"/>
                </a:lnTo>
                <a:lnTo>
                  <a:pt x="158184" y="92811"/>
                </a:lnTo>
                <a:lnTo>
                  <a:pt x="195896" y="65782"/>
                </a:lnTo>
                <a:lnTo>
                  <a:pt x="236531" y="42951"/>
                </a:lnTo>
                <a:lnTo>
                  <a:pt x="279769" y="24638"/>
                </a:lnTo>
                <a:lnTo>
                  <a:pt x="325293" y="11163"/>
                </a:lnTo>
                <a:lnTo>
                  <a:pt x="372782" y="2843"/>
                </a:lnTo>
                <a:lnTo>
                  <a:pt x="421919" y="0"/>
                </a:lnTo>
                <a:lnTo>
                  <a:pt x="471056" y="2843"/>
                </a:lnTo>
                <a:lnTo>
                  <a:pt x="518546" y="11163"/>
                </a:lnTo>
                <a:lnTo>
                  <a:pt x="564070" y="24638"/>
                </a:lnTo>
                <a:lnTo>
                  <a:pt x="607310" y="42951"/>
                </a:lnTo>
                <a:lnTo>
                  <a:pt x="647946" y="65782"/>
                </a:lnTo>
                <a:lnTo>
                  <a:pt x="685658" y="92811"/>
                </a:lnTo>
                <a:lnTo>
                  <a:pt x="720129" y="123721"/>
                </a:lnTo>
                <a:lnTo>
                  <a:pt x="751039" y="158192"/>
                </a:lnTo>
                <a:lnTo>
                  <a:pt x="778069" y="195905"/>
                </a:lnTo>
                <a:lnTo>
                  <a:pt x="800900" y="236541"/>
                </a:lnTo>
                <a:lnTo>
                  <a:pt x="819212" y="279780"/>
                </a:lnTo>
                <a:lnTo>
                  <a:pt x="832688" y="325305"/>
                </a:lnTo>
                <a:lnTo>
                  <a:pt x="841007" y="372795"/>
                </a:lnTo>
                <a:lnTo>
                  <a:pt x="843851" y="421932"/>
                </a:lnTo>
                <a:close/>
              </a:path>
            </a:pathLst>
          </a:custGeom>
          <a:ln w="50800">
            <a:solidFill>
              <a:srgbClr val="FEE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93770" y="2466403"/>
            <a:ext cx="913663" cy="8687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60740" y="2376001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69">
                <a:moveTo>
                  <a:pt x="330720" y="0"/>
                </a:moveTo>
                <a:lnTo>
                  <a:pt x="281849" y="3585"/>
                </a:lnTo>
                <a:lnTo>
                  <a:pt x="235204" y="14002"/>
                </a:lnTo>
                <a:lnTo>
                  <a:pt x="191297" y="30738"/>
                </a:lnTo>
                <a:lnTo>
                  <a:pt x="150640" y="53281"/>
                </a:lnTo>
                <a:lnTo>
                  <a:pt x="113743" y="81121"/>
                </a:lnTo>
                <a:lnTo>
                  <a:pt x="81120" y="113745"/>
                </a:lnTo>
                <a:lnTo>
                  <a:pt x="53281" y="150643"/>
                </a:lnTo>
                <a:lnTo>
                  <a:pt x="30738" y="191302"/>
                </a:lnTo>
                <a:lnTo>
                  <a:pt x="14002" y="235211"/>
                </a:lnTo>
                <a:lnTo>
                  <a:pt x="3585" y="281858"/>
                </a:lnTo>
                <a:lnTo>
                  <a:pt x="0" y="330733"/>
                </a:lnTo>
                <a:lnTo>
                  <a:pt x="3585" y="379605"/>
                </a:lnTo>
                <a:lnTo>
                  <a:pt x="14002" y="426250"/>
                </a:lnTo>
                <a:lnTo>
                  <a:pt x="30738" y="470158"/>
                </a:lnTo>
                <a:lnTo>
                  <a:pt x="53281" y="510817"/>
                </a:lnTo>
                <a:lnTo>
                  <a:pt x="81120" y="547715"/>
                </a:lnTo>
                <a:lnTo>
                  <a:pt x="113743" y="580340"/>
                </a:lnTo>
                <a:lnTo>
                  <a:pt x="150640" y="608181"/>
                </a:lnTo>
                <a:lnTo>
                  <a:pt x="191297" y="630726"/>
                </a:lnTo>
                <a:lnTo>
                  <a:pt x="235204" y="647463"/>
                </a:lnTo>
                <a:lnTo>
                  <a:pt x="281849" y="657880"/>
                </a:lnTo>
                <a:lnTo>
                  <a:pt x="330720" y="661466"/>
                </a:lnTo>
                <a:lnTo>
                  <a:pt x="379595" y="657880"/>
                </a:lnTo>
                <a:lnTo>
                  <a:pt x="426242" y="647463"/>
                </a:lnTo>
                <a:lnTo>
                  <a:pt x="470151" y="630726"/>
                </a:lnTo>
                <a:lnTo>
                  <a:pt x="510810" y="608181"/>
                </a:lnTo>
                <a:lnTo>
                  <a:pt x="547708" y="580340"/>
                </a:lnTo>
                <a:lnTo>
                  <a:pt x="580332" y="547715"/>
                </a:lnTo>
                <a:lnTo>
                  <a:pt x="608172" y="510817"/>
                </a:lnTo>
                <a:lnTo>
                  <a:pt x="630715" y="470158"/>
                </a:lnTo>
                <a:lnTo>
                  <a:pt x="647451" y="426250"/>
                </a:lnTo>
                <a:lnTo>
                  <a:pt x="657868" y="379605"/>
                </a:lnTo>
                <a:lnTo>
                  <a:pt x="661454" y="330733"/>
                </a:lnTo>
                <a:lnTo>
                  <a:pt x="657868" y="281858"/>
                </a:lnTo>
                <a:lnTo>
                  <a:pt x="647451" y="235211"/>
                </a:lnTo>
                <a:lnTo>
                  <a:pt x="630715" y="191302"/>
                </a:lnTo>
                <a:lnTo>
                  <a:pt x="608172" y="150643"/>
                </a:lnTo>
                <a:lnTo>
                  <a:pt x="580332" y="113745"/>
                </a:lnTo>
                <a:lnTo>
                  <a:pt x="547708" y="81121"/>
                </a:lnTo>
                <a:lnTo>
                  <a:pt x="510810" y="53281"/>
                </a:lnTo>
                <a:lnTo>
                  <a:pt x="470151" y="30738"/>
                </a:lnTo>
                <a:lnTo>
                  <a:pt x="426242" y="14002"/>
                </a:lnTo>
                <a:lnTo>
                  <a:pt x="379595" y="3585"/>
                </a:lnTo>
                <a:lnTo>
                  <a:pt x="330720" y="0"/>
                </a:lnTo>
                <a:close/>
              </a:path>
            </a:pathLst>
          </a:custGeom>
          <a:solidFill>
            <a:srgbClr val="961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75180" y="2627238"/>
            <a:ext cx="138010" cy="138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439916" y="2439319"/>
            <a:ext cx="296545" cy="514984"/>
          </a:xfrm>
          <a:custGeom>
            <a:avLst/>
            <a:gdLst/>
            <a:ahLst/>
            <a:cxnLst/>
            <a:rect l="l" t="t" r="r" b="b"/>
            <a:pathLst>
              <a:path w="296545" h="514985">
                <a:moveTo>
                  <a:pt x="6743" y="491032"/>
                </a:moveTo>
                <a:lnTo>
                  <a:pt x="2146" y="493966"/>
                </a:lnTo>
                <a:lnTo>
                  <a:pt x="25" y="503199"/>
                </a:lnTo>
                <a:lnTo>
                  <a:pt x="2908" y="507809"/>
                </a:lnTo>
                <a:lnTo>
                  <a:pt x="46468" y="514421"/>
                </a:lnTo>
                <a:lnTo>
                  <a:pt x="59499" y="514794"/>
                </a:lnTo>
                <a:lnTo>
                  <a:pt x="59931" y="514794"/>
                </a:lnTo>
                <a:lnTo>
                  <a:pt x="60744" y="514756"/>
                </a:lnTo>
                <a:lnTo>
                  <a:pt x="61036" y="514756"/>
                </a:lnTo>
                <a:lnTo>
                  <a:pt x="91516" y="512553"/>
                </a:lnTo>
                <a:lnTo>
                  <a:pt x="120726" y="506537"/>
                </a:lnTo>
                <a:lnTo>
                  <a:pt x="147124" y="497433"/>
                </a:lnTo>
                <a:lnTo>
                  <a:pt x="52336" y="497433"/>
                </a:lnTo>
                <a:lnTo>
                  <a:pt x="42056" y="496845"/>
                </a:lnTo>
                <a:lnTo>
                  <a:pt x="31784" y="495776"/>
                </a:lnTo>
                <a:lnTo>
                  <a:pt x="21547" y="494211"/>
                </a:lnTo>
                <a:lnTo>
                  <a:pt x="11366" y="492137"/>
                </a:lnTo>
                <a:lnTo>
                  <a:pt x="6743" y="491032"/>
                </a:lnTo>
                <a:close/>
              </a:path>
              <a:path w="296545" h="514985">
                <a:moveTo>
                  <a:pt x="61036" y="514756"/>
                </a:moveTo>
                <a:lnTo>
                  <a:pt x="60807" y="514756"/>
                </a:lnTo>
                <a:lnTo>
                  <a:pt x="60972" y="514794"/>
                </a:lnTo>
                <a:close/>
              </a:path>
              <a:path w="296545" h="514985">
                <a:moveTo>
                  <a:pt x="65671" y="471893"/>
                </a:moveTo>
                <a:lnTo>
                  <a:pt x="56172" y="471893"/>
                </a:lnTo>
                <a:lnTo>
                  <a:pt x="52336" y="475729"/>
                </a:lnTo>
                <a:lnTo>
                  <a:pt x="52336" y="497433"/>
                </a:lnTo>
                <a:lnTo>
                  <a:pt x="147124" y="497433"/>
                </a:lnTo>
                <a:lnTo>
                  <a:pt x="147345" y="497357"/>
                </a:lnTo>
                <a:lnTo>
                  <a:pt x="69507" y="497357"/>
                </a:lnTo>
                <a:lnTo>
                  <a:pt x="69507" y="475729"/>
                </a:lnTo>
                <a:lnTo>
                  <a:pt x="65671" y="471893"/>
                </a:lnTo>
                <a:close/>
              </a:path>
              <a:path w="296545" h="514985">
                <a:moveTo>
                  <a:pt x="157975" y="444207"/>
                </a:moveTo>
                <a:lnTo>
                  <a:pt x="149783" y="448957"/>
                </a:lnTo>
                <a:lnTo>
                  <a:pt x="148374" y="454202"/>
                </a:lnTo>
                <a:lnTo>
                  <a:pt x="159219" y="472947"/>
                </a:lnTo>
                <a:lnTo>
                  <a:pt x="138331" y="482571"/>
                </a:lnTo>
                <a:lnTo>
                  <a:pt x="116320" y="489948"/>
                </a:lnTo>
                <a:lnTo>
                  <a:pt x="93331" y="494927"/>
                </a:lnTo>
                <a:lnTo>
                  <a:pt x="69507" y="497357"/>
                </a:lnTo>
                <a:lnTo>
                  <a:pt x="147345" y="497357"/>
                </a:lnTo>
                <a:lnTo>
                  <a:pt x="148478" y="496966"/>
                </a:lnTo>
                <a:lnTo>
                  <a:pt x="174790" y="483971"/>
                </a:lnTo>
                <a:lnTo>
                  <a:pt x="175069" y="483920"/>
                </a:lnTo>
                <a:lnTo>
                  <a:pt x="175501" y="483654"/>
                </a:lnTo>
                <a:lnTo>
                  <a:pt x="175590" y="483501"/>
                </a:lnTo>
                <a:lnTo>
                  <a:pt x="200632" y="466651"/>
                </a:lnTo>
                <a:lnTo>
                  <a:pt x="203267" y="464337"/>
                </a:lnTo>
                <a:lnTo>
                  <a:pt x="174053" y="464337"/>
                </a:lnTo>
                <a:lnTo>
                  <a:pt x="163233" y="445604"/>
                </a:lnTo>
                <a:lnTo>
                  <a:pt x="157975" y="444207"/>
                </a:lnTo>
                <a:close/>
              </a:path>
              <a:path w="296545" h="514985">
                <a:moveTo>
                  <a:pt x="230593" y="371995"/>
                </a:moveTo>
                <a:lnTo>
                  <a:pt x="225348" y="373379"/>
                </a:lnTo>
                <a:lnTo>
                  <a:pt x="220611" y="381609"/>
                </a:lnTo>
                <a:lnTo>
                  <a:pt x="222021" y="386854"/>
                </a:lnTo>
                <a:lnTo>
                  <a:pt x="240728" y="397649"/>
                </a:lnTo>
                <a:lnTo>
                  <a:pt x="226901" y="417001"/>
                </a:lnTo>
                <a:lnTo>
                  <a:pt x="211072" y="434674"/>
                </a:lnTo>
                <a:lnTo>
                  <a:pt x="193402" y="450508"/>
                </a:lnTo>
                <a:lnTo>
                  <a:pt x="174053" y="464337"/>
                </a:lnTo>
                <a:lnTo>
                  <a:pt x="203267" y="464337"/>
                </a:lnTo>
                <a:lnTo>
                  <a:pt x="223089" y="446924"/>
                </a:lnTo>
                <a:lnTo>
                  <a:pt x="242844" y="424488"/>
                </a:lnTo>
                <a:lnTo>
                  <a:pt x="259765" y="399402"/>
                </a:lnTo>
                <a:lnTo>
                  <a:pt x="259981" y="399224"/>
                </a:lnTo>
                <a:lnTo>
                  <a:pt x="260222" y="398792"/>
                </a:lnTo>
                <a:lnTo>
                  <a:pt x="260299" y="398411"/>
                </a:lnTo>
                <a:lnTo>
                  <a:pt x="268018" y="382816"/>
                </a:lnTo>
                <a:lnTo>
                  <a:pt x="249351" y="382816"/>
                </a:lnTo>
                <a:lnTo>
                  <a:pt x="230593" y="371995"/>
                </a:lnTo>
                <a:close/>
              </a:path>
              <a:path w="296545" h="514985">
                <a:moveTo>
                  <a:pt x="268020" y="183438"/>
                </a:moveTo>
                <a:lnTo>
                  <a:pt x="249351" y="183438"/>
                </a:lnTo>
                <a:lnTo>
                  <a:pt x="259084" y="204632"/>
                </a:lnTo>
                <a:lnTo>
                  <a:pt x="266503" y="226983"/>
                </a:lnTo>
                <a:lnTo>
                  <a:pt x="271454" y="250340"/>
                </a:lnTo>
                <a:lnTo>
                  <a:pt x="273786" y="274548"/>
                </a:lnTo>
                <a:lnTo>
                  <a:pt x="252094" y="274548"/>
                </a:lnTo>
                <a:lnTo>
                  <a:pt x="248259" y="278383"/>
                </a:lnTo>
                <a:lnTo>
                  <a:pt x="248259" y="287870"/>
                </a:lnTo>
                <a:lnTo>
                  <a:pt x="252094" y="291706"/>
                </a:lnTo>
                <a:lnTo>
                  <a:pt x="273786" y="291706"/>
                </a:lnTo>
                <a:lnTo>
                  <a:pt x="271454" y="315920"/>
                </a:lnTo>
                <a:lnTo>
                  <a:pt x="266503" y="339275"/>
                </a:lnTo>
                <a:lnTo>
                  <a:pt x="259084" y="361623"/>
                </a:lnTo>
                <a:lnTo>
                  <a:pt x="249351" y="382816"/>
                </a:lnTo>
                <a:lnTo>
                  <a:pt x="268018" y="382816"/>
                </a:lnTo>
                <a:lnTo>
                  <a:pt x="273388" y="371968"/>
                </a:lnTo>
                <a:lnTo>
                  <a:pt x="283078" y="343768"/>
                </a:lnTo>
                <a:lnTo>
                  <a:pt x="289093" y="314070"/>
                </a:lnTo>
                <a:lnTo>
                  <a:pt x="291160" y="283133"/>
                </a:lnTo>
                <a:lnTo>
                  <a:pt x="289094" y="252202"/>
                </a:lnTo>
                <a:lnTo>
                  <a:pt x="283079" y="222503"/>
                </a:lnTo>
                <a:lnTo>
                  <a:pt x="273393" y="194301"/>
                </a:lnTo>
                <a:lnTo>
                  <a:pt x="268020" y="183438"/>
                </a:lnTo>
                <a:close/>
              </a:path>
              <a:path w="296545" h="514985">
                <a:moveTo>
                  <a:pt x="203455" y="101917"/>
                </a:moveTo>
                <a:lnTo>
                  <a:pt x="174028" y="101917"/>
                </a:lnTo>
                <a:lnTo>
                  <a:pt x="193379" y="115746"/>
                </a:lnTo>
                <a:lnTo>
                  <a:pt x="211053" y="131579"/>
                </a:lnTo>
                <a:lnTo>
                  <a:pt x="226886" y="149253"/>
                </a:lnTo>
                <a:lnTo>
                  <a:pt x="240715" y="168605"/>
                </a:lnTo>
                <a:lnTo>
                  <a:pt x="222008" y="179400"/>
                </a:lnTo>
                <a:lnTo>
                  <a:pt x="220598" y="184645"/>
                </a:lnTo>
                <a:lnTo>
                  <a:pt x="224574" y="191515"/>
                </a:lnTo>
                <a:lnTo>
                  <a:pt x="227444" y="193052"/>
                </a:lnTo>
                <a:lnTo>
                  <a:pt x="231876" y="193052"/>
                </a:lnTo>
                <a:lnTo>
                  <a:pt x="233349" y="192671"/>
                </a:lnTo>
                <a:lnTo>
                  <a:pt x="249351" y="183438"/>
                </a:lnTo>
                <a:lnTo>
                  <a:pt x="268020" y="183438"/>
                </a:lnTo>
                <a:lnTo>
                  <a:pt x="260311" y="167855"/>
                </a:lnTo>
                <a:lnTo>
                  <a:pt x="260222" y="167487"/>
                </a:lnTo>
                <a:lnTo>
                  <a:pt x="260032" y="167131"/>
                </a:lnTo>
                <a:lnTo>
                  <a:pt x="259867" y="167043"/>
                </a:lnTo>
                <a:lnTo>
                  <a:pt x="252953" y="155921"/>
                </a:lnTo>
                <a:lnTo>
                  <a:pt x="245576" y="145375"/>
                </a:lnTo>
                <a:lnTo>
                  <a:pt x="237643" y="135265"/>
                </a:lnTo>
                <a:lnTo>
                  <a:pt x="229171" y="125615"/>
                </a:lnTo>
                <a:lnTo>
                  <a:pt x="241308" y="113487"/>
                </a:lnTo>
                <a:lnTo>
                  <a:pt x="217030" y="113487"/>
                </a:lnTo>
                <a:lnTo>
                  <a:pt x="207389" y="105008"/>
                </a:lnTo>
                <a:lnTo>
                  <a:pt x="203455" y="101917"/>
                </a:lnTo>
                <a:close/>
              </a:path>
              <a:path w="296545" h="514985">
                <a:moveTo>
                  <a:pt x="146794" y="68897"/>
                </a:moveTo>
                <a:lnTo>
                  <a:pt x="69481" y="68897"/>
                </a:lnTo>
                <a:lnTo>
                  <a:pt x="93311" y="71332"/>
                </a:lnTo>
                <a:lnTo>
                  <a:pt x="116300" y="76311"/>
                </a:lnTo>
                <a:lnTo>
                  <a:pt x="138308" y="83685"/>
                </a:lnTo>
                <a:lnTo>
                  <a:pt x="159194" y="93306"/>
                </a:lnTo>
                <a:lnTo>
                  <a:pt x="148374" y="112064"/>
                </a:lnTo>
                <a:lnTo>
                  <a:pt x="149771" y="117297"/>
                </a:lnTo>
                <a:lnTo>
                  <a:pt x="155219" y="120446"/>
                </a:lnTo>
                <a:lnTo>
                  <a:pt x="156705" y="120815"/>
                </a:lnTo>
                <a:lnTo>
                  <a:pt x="161124" y="120815"/>
                </a:lnTo>
                <a:lnTo>
                  <a:pt x="164007" y="119291"/>
                </a:lnTo>
                <a:lnTo>
                  <a:pt x="174028" y="101917"/>
                </a:lnTo>
                <a:lnTo>
                  <a:pt x="203455" y="101917"/>
                </a:lnTo>
                <a:lnTo>
                  <a:pt x="197284" y="97070"/>
                </a:lnTo>
                <a:lnTo>
                  <a:pt x="186737" y="89693"/>
                </a:lnTo>
                <a:lnTo>
                  <a:pt x="175767" y="82892"/>
                </a:lnTo>
                <a:lnTo>
                  <a:pt x="175615" y="82778"/>
                </a:lnTo>
                <a:lnTo>
                  <a:pt x="175513" y="82613"/>
                </a:lnTo>
                <a:lnTo>
                  <a:pt x="175158" y="82410"/>
                </a:lnTo>
                <a:lnTo>
                  <a:pt x="174980" y="82410"/>
                </a:lnTo>
                <a:lnTo>
                  <a:pt x="154296" y="71831"/>
                </a:lnTo>
                <a:lnTo>
                  <a:pt x="146794" y="68897"/>
                </a:lnTo>
                <a:close/>
              </a:path>
              <a:path w="296545" h="514985">
                <a:moveTo>
                  <a:pt x="271851" y="107200"/>
                </a:moveTo>
                <a:lnTo>
                  <a:pt x="247599" y="107200"/>
                </a:lnTo>
                <a:lnTo>
                  <a:pt x="259727" y="119329"/>
                </a:lnTo>
                <a:lnTo>
                  <a:pt x="271851" y="107200"/>
                </a:lnTo>
                <a:close/>
              </a:path>
              <a:path w="296545" h="514985">
                <a:moveTo>
                  <a:pt x="259727" y="46532"/>
                </a:moveTo>
                <a:lnTo>
                  <a:pt x="223329" y="82918"/>
                </a:lnTo>
                <a:lnTo>
                  <a:pt x="235470" y="95059"/>
                </a:lnTo>
                <a:lnTo>
                  <a:pt x="217030" y="113487"/>
                </a:lnTo>
                <a:lnTo>
                  <a:pt x="241308" y="113487"/>
                </a:lnTo>
                <a:lnTo>
                  <a:pt x="247599" y="107200"/>
                </a:lnTo>
                <a:lnTo>
                  <a:pt x="271851" y="107200"/>
                </a:lnTo>
                <a:lnTo>
                  <a:pt x="283988" y="95059"/>
                </a:lnTo>
                <a:lnTo>
                  <a:pt x="259714" y="95059"/>
                </a:lnTo>
                <a:lnTo>
                  <a:pt x="247573" y="82918"/>
                </a:lnTo>
                <a:lnTo>
                  <a:pt x="259714" y="70789"/>
                </a:lnTo>
                <a:lnTo>
                  <a:pt x="283993" y="70789"/>
                </a:lnTo>
                <a:lnTo>
                  <a:pt x="259727" y="46532"/>
                </a:lnTo>
                <a:close/>
              </a:path>
              <a:path w="296545" h="514985">
                <a:moveTo>
                  <a:pt x="283993" y="70789"/>
                </a:moveTo>
                <a:lnTo>
                  <a:pt x="259714" y="70789"/>
                </a:lnTo>
                <a:lnTo>
                  <a:pt x="271856" y="82918"/>
                </a:lnTo>
                <a:lnTo>
                  <a:pt x="259714" y="95059"/>
                </a:lnTo>
                <a:lnTo>
                  <a:pt x="283988" y="95059"/>
                </a:lnTo>
                <a:lnTo>
                  <a:pt x="296125" y="82918"/>
                </a:lnTo>
                <a:lnTo>
                  <a:pt x="283993" y="70789"/>
                </a:lnTo>
                <a:close/>
              </a:path>
              <a:path w="296545" h="514985">
                <a:moveTo>
                  <a:pt x="146631" y="68833"/>
                </a:moveTo>
                <a:lnTo>
                  <a:pt x="52323" y="68833"/>
                </a:lnTo>
                <a:lnTo>
                  <a:pt x="52323" y="90538"/>
                </a:lnTo>
                <a:lnTo>
                  <a:pt x="56159" y="94373"/>
                </a:lnTo>
                <a:lnTo>
                  <a:pt x="65646" y="94373"/>
                </a:lnTo>
                <a:lnTo>
                  <a:pt x="69481" y="90538"/>
                </a:lnTo>
                <a:lnTo>
                  <a:pt x="69481" y="68897"/>
                </a:lnTo>
                <a:lnTo>
                  <a:pt x="146794" y="68897"/>
                </a:lnTo>
                <a:lnTo>
                  <a:pt x="146631" y="68833"/>
                </a:lnTo>
                <a:close/>
              </a:path>
              <a:path w="296545" h="514985">
                <a:moveTo>
                  <a:pt x="99517" y="0"/>
                </a:moveTo>
                <a:lnTo>
                  <a:pt x="22288" y="0"/>
                </a:lnTo>
                <a:lnTo>
                  <a:pt x="13948" y="1687"/>
                </a:lnTo>
                <a:lnTo>
                  <a:pt x="7129" y="6286"/>
                </a:lnTo>
                <a:lnTo>
                  <a:pt x="2527" y="13105"/>
                </a:lnTo>
                <a:lnTo>
                  <a:pt x="838" y="21450"/>
                </a:lnTo>
                <a:lnTo>
                  <a:pt x="2527" y="29790"/>
                </a:lnTo>
                <a:lnTo>
                  <a:pt x="7129" y="36609"/>
                </a:lnTo>
                <a:lnTo>
                  <a:pt x="13948" y="41211"/>
                </a:lnTo>
                <a:lnTo>
                  <a:pt x="22288" y="42900"/>
                </a:lnTo>
                <a:lnTo>
                  <a:pt x="35166" y="42900"/>
                </a:lnTo>
                <a:lnTo>
                  <a:pt x="35166" y="52819"/>
                </a:lnTo>
                <a:lnTo>
                  <a:pt x="0" y="63068"/>
                </a:lnTo>
                <a:lnTo>
                  <a:pt x="2108" y="72301"/>
                </a:lnTo>
                <a:lnTo>
                  <a:pt x="6718" y="75196"/>
                </a:lnTo>
                <a:lnTo>
                  <a:pt x="19302" y="72301"/>
                </a:lnTo>
                <a:lnTo>
                  <a:pt x="27203" y="70954"/>
                </a:lnTo>
                <a:lnTo>
                  <a:pt x="35191" y="70040"/>
                </a:lnTo>
                <a:lnTo>
                  <a:pt x="47205" y="69113"/>
                </a:lnTo>
                <a:lnTo>
                  <a:pt x="49796" y="68948"/>
                </a:lnTo>
                <a:lnTo>
                  <a:pt x="52323" y="68833"/>
                </a:lnTo>
                <a:lnTo>
                  <a:pt x="146631" y="68833"/>
                </a:lnTo>
                <a:lnTo>
                  <a:pt x="132692" y="63382"/>
                </a:lnTo>
                <a:lnTo>
                  <a:pt x="110103" y="57100"/>
                </a:lnTo>
                <a:lnTo>
                  <a:pt x="86652" y="53111"/>
                </a:lnTo>
                <a:lnTo>
                  <a:pt x="86652" y="51650"/>
                </a:lnTo>
                <a:lnTo>
                  <a:pt x="52323" y="51650"/>
                </a:lnTo>
                <a:lnTo>
                  <a:pt x="52323" y="25742"/>
                </a:lnTo>
                <a:lnTo>
                  <a:pt x="19938" y="25742"/>
                </a:lnTo>
                <a:lnTo>
                  <a:pt x="18008" y="23812"/>
                </a:lnTo>
                <a:lnTo>
                  <a:pt x="18008" y="19088"/>
                </a:lnTo>
                <a:lnTo>
                  <a:pt x="19938" y="17157"/>
                </a:lnTo>
                <a:lnTo>
                  <a:pt x="120098" y="17157"/>
                </a:lnTo>
                <a:lnTo>
                  <a:pt x="119278" y="13105"/>
                </a:lnTo>
                <a:lnTo>
                  <a:pt x="114676" y="6286"/>
                </a:lnTo>
                <a:lnTo>
                  <a:pt x="107856" y="1687"/>
                </a:lnTo>
                <a:lnTo>
                  <a:pt x="99517" y="0"/>
                </a:lnTo>
                <a:close/>
              </a:path>
              <a:path w="296545" h="514985">
                <a:moveTo>
                  <a:pt x="53352" y="51612"/>
                </a:moveTo>
                <a:lnTo>
                  <a:pt x="52323" y="51650"/>
                </a:lnTo>
                <a:lnTo>
                  <a:pt x="69481" y="51650"/>
                </a:lnTo>
                <a:lnTo>
                  <a:pt x="68818" y="51625"/>
                </a:lnTo>
                <a:lnTo>
                  <a:pt x="53352" y="51612"/>
                </a:lnTo>
                <a:close/>
              </a:path>
              <a:path w="296545" h="514985">
                <a:moveTo>
                  <a:pt x="120098" y="17157"/>
                </a:moveTo>
                <a:lnTo>
                  <a:pt x="101879" y="17157"/>
                </a:lnTo>
                <a:lnTo>
                  <a:pt x="103809" y="19088"/>
                </a:lnTo>
                <a:lnTo>
                  <a:pt x="103809" y="23812"/>
                </a:lnTo>
                <a:lnTo>
                  <a:pt x="101879" y="25742"/>
                </a:lnTo>
                <a:lnTo>
                  <a:pt x="69481" y="25742"/>
                </a:lnTo>
                <a:lnTo>
                  <a:pt x="69481" y="51650"/>
                </a:lnTo>
                <a:lnTo>
                  <a:pt x="86652" y="51650"/>
                </a:lnTo>
                <a:lnTo>
                  <a:pt x="86652" y="42900"/>
                </a:lnTo>
                <a:lnTo>
                  <a:pt x="99517" y="42900"/>
                </a:lnTo>
                <a:lnTo>
                  <a:pt x="107862" y="41211"/>
                </a:lnTo>
                <a:lnTo>
                  <a:pt x="114680" y="36609"/>
                </a:lnTo>
                <a:lnTo>
                  <a:pt x="119280" y="29790"/>
                </a:lnTo>
                <a:lnTo>
                  <a:pt x="120967" y="21450"/>
                </a:lnTo>
                <a:lnTo>
                  <a:pt x="120098" y="17157"/>
                </a:lnTo>
                <a:close/>
              </a:path>
              <a:path w="296545" h="514985">
                <a:moveTo>
                  <a:pt x="59715" y="51473"/>
                </a:moveTo>
                <a:lnTo>
                  <a:pt x="58102" y="51473"/>
                </a:lnTo>
                <a:lnTo>
                  <a:pt x="56692" y="51574"/>
                </a:lnTo>
                <a:lnTo>
                  <a:pt x="54292" y="51625"/>
                </a:lnTo>
                <a:lnTo>
                  <a:pt x="68818" y="51625"/>
                </a:lnTo>
                <a:lnTo>
                  <a:pt x="66497" y="51536"/>
                </a:lnTo>
                <a:lnTo>
                  <a:pt x="64790" y="51498"/>
                </a:lnTo>
                <a:lnTo>
                  <a:pt x="59931" y="51498"/>
                </a:lnTo>
                <a:lnTo>
                  <a:pt x="59715" y="51473"/>
                </a:lnTo>
                <a:close/>
              </a:path>
              <a:path w="296545" h="514985">
                <a:moveTo>
                  <a:pt x="63652" y="51473"/>
                </a:moveTo>
                <a:lnTo>
                  <a:pt x="60667" y="51473"/>
                </a:lnTo>
                <a:lnTo>
                  <a:pt x="60388" y="51498"/>
                </a:lnTo>
                <a:lnTo>
                  <a:pt x="64790" y="51498"/>
                </a:lnTo>
                <a:lnTo>
                  <a:pt x="63652" y="51473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72113" y="2559436"/>
            <a:ext cx="60325" cy="17780"/>
          </a:xfrm>
          <a:custGeom>
            <a:avLst/>
            <a:gdLst/>
            <a:ahLst/>
            <a:cxnLst/>
            <a:rect l="l" t="t" r="r" b="b"/>
            <a:pathLst>
              <a:path w="60325" h="17780">
                <a:moveTo>
                  <a:pt x="56235" y="0"/>
                </a:moveTo>
                <a:lnTo>
                  <a:pt x="3835" y="0"/>
                </a:lnTo>
                <a:lnTo>
                  <a:pt x="0" y="3835"/>
                </a:lnTo>
                <a:lnTo>
                  <a:pt x="0" y="13322"/>
                </a:lnTo>
                <a:lnTo>
                  <a:pt x="3835" y="17157"/>
                </a:lnTo>
                <a:lnTo>
                  <a:pt x="56235" y="17157"/>
                </a:lnTo>
                <a:lnTo>
                  <a:pt x="60070" y="13322"/>
                </a:lnTo>
                <a:lnTo>
                  <a:pt x="60070" y="3835"/>
                </a:lnTo>
                <a:lnTo>
                  <a:pt x="56235" y="0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29225" y="262807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2958" y="0"/>
                </a:lnTo>
              </a:path>
            </a:pathLst>
          </a:custGeom>
          <a:ln w="17157">
            <a:solidFill>
              <a:srgbClr val="FEE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86325" y="268813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859" y="0"/>
                </a:lnTo>
              </a:path>
            </a:pathLst>
          </a:custGeom>
          <a:ln w="17157">
            <a:solidFill>
              <a:srgbClr val="FEE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51997" y="2748194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187" y="0"/>
                </a:lnTo>
              </a:path>
            </a:pathLst>
          </a:custGeom>
          <a:ln w="17157">
            <a:solidFill>
              <a:srgbClr val="FEE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03482" y="280825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701" y="0"/>
                </a:lnTo>
              </a:path>
            </a:pathLst>
          </a:custGeom>
          <a:ln w="17157">
            <a:solidFill>
              <a:srgbClr val="FEE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59887" y="4781909"/>
            <a:ext cx="843915" cy="843915"/>
          </a:xfrm>
          <a:custGeom>
            <a:avLst/>
            <a:gdLst/>
            <a:ahLst/>
            <a:cxnLst/>
            <a:rect l="l" t="t" r="r" b="b"/>
            <a:pathLst>
              <a:path w="843914" h="843914">
                <a:moveTo>
                  <a:pt x="843851" y="421932"/>
                </a:moveTo>
                <a:lnTo>
                  <a:pt x="841007" y="471068"/>
                </a:lnTo>
                <a:lnTo>
                  <a:pt x="832688" y="518559"/>
                </a:lnTo>
                <a:lnTo>
                  <a:pt x="819212" y="564083"/>
                </a:lnTo>
                <a:lnTo>
                  <a:pt x="800900" y="607322"/>
                </a:lnTo>
                <a:lnTo>
                  <a:pt x="778069" y="647958"/>
                </a:lnTo>
                <a:lnTo>
                  <a:pt x="751039" y="685671"/>
                </a:lnTo>
                <a:lnTo>
                  <a:pt x="720129" y="720142"/>
                </a:lnTo>
                <a:lnTo>
                  <a:pt x="685658" y="751052"/>
                </a:lnTo>
                <a:lnTo>
                  <a:pt x="647946" y="778082"/>
                </a:lnTo>
                <a:lnTo>
                  <a:pt x="607310" y="800912"/>
                </a:lnTo>
                <a:lnTo>
                  <a:pt x="564070" y="819225"/>
                </a:lnTo>
                <a:lnTo>
                  <a:pt x="518546" y="832700"/>
                </a:lnTo>
                <a:lnTo>
                  <a:pt x="471056" y="841020"/>
                </a:lnTo>
                <a:lnTo>
                  <a:pt x="421919" y="843864"/>
                </a:lnTo>
                <a:lnTo>
                  <a:pt x="372782" y="841020"/>
                </a:lnTo>
                <a:lnTo>
                  <a:pt x="325293" y="832700"/>
                </a:lnTo>
                <a:lnTo>
                  <a:pt x="279769" y="819225"/>
                </a:lnTo>
                <a:lnTo>
                  <a:pt x="236531" y="800912"/>
                </a:lnTo>
                <a:lnTo>
                  <a:pt x="195896" y="778082"/>
                </a:lnTo>
                <a:lnTo>
                  <a:pt x="158184" y="751052"/>
                </a:lnTo>
                <a:lnTo>
                  <a:pt x="123715" y="720142"/>
                </a:lnTo>
                <a:lnTo>
                  <a:pt x="92806" y="685671"/>
                </a:lnTo>
                <a:lnTo>
                  <a:pt x="65778" y="647958"/>
                </a:lnTo>
                <a:lnTo>
                  <a:pt x="42948" y="607322"/>
                </a:lnTo>
                <a:lnTo>
                  <a:pt x="24637" y="564083"/>
                </a:lnTo>
                <a:lnTo>
                  <a:pt x="11162" y="518559"/>
                </a:lnTo>
                <a:lnTo>
                  <a:pt x="2843" y="471068"/>
                </a:lnTo>
                <a:lnTo>
                  <a:pt x="0" y="421932"/>
                </a:lnTo>
                <a:lnTo>
                  <a:pt x="2843" y="372795"/>
                </a:lnTo>
                <a:lnTo>
                  <a:pt x="11162" y="325305"/>
                </a:lnTo>
                <a:lnTo>
                  <a:pt x="24637" y="279780"/>
                </a:lnTo>
                <a:lnTo>
                  <a:pt x="42948" y="236541"/>
                </a:lnTo>
                <a:lnTo>
                  <a:pt x="65778" y="195905"/>
                </a:lnTo>
                <a:lnTo>
                  <a:pt x="92806" y="158192"/>
                </a:lnTo>
                <a:lnTo>
                  <a:pt x="123715" y="123721"/>
                </a:lnTo>
                <a:lnTo>
                  <a:pt x="158184" y="92811"/>
                </a:lnTo>
                <a:lnTo>
                  <a:pt x="195896" y="65782"/>
                </a:lnTo>
                <a:lnTo>
                  <a:pt x="236531" y="42951"/>
                </a:lnTo>
                <a:lnTo>
                  <a:pt x="279769" y="24638"/>
                </a:lnTo>
                <a:lnTo>
                  <a:pt x="325293" y="11163"/>
                </a:lnTo>
                <a:lnTo>
                  <a:pt x="372782" y="2843"/>
                </a:lnTo>
                <a:lnTo>
                  <a:pt x="421919" y="0"/>
                </a:lnTo>
                <a:lnTo>
                  <a:pt x="471056" y="2843"/>
                </a:lnTo>
                <a:lnTo>
                  <a:pt x="518546" y="11163"/>
                </a:lnTo>
                <a:lnTo>
                  <a:pt x="564070" y="24638"/>
                </a:lnTo>
                <a:lnTo>
                  <a:pt x="607310" y="42951"/>
                </a:lnTo>
                <a:lnTo>
                  <a:pt x="647946" y="65782"/>
                </a:lnTo>
                <a:lnTo>
                  <a:pt x="685658" y="92811"/>
                </a:lnTo>
                <a:lnTo>
                  <a:pt x="720129" y="123721"/>
                </a:lnTo>
                <a:lnTo>
                  <a:pt x="751039" y="158192"/>
                </a:lnTo>
                <a:lnTo>
                  <a:pt x="778069" y="195905"/>
                </a:lnTo>
                <a:lnTo>
                  <a:pt x="800900" y="236541"/>
                </a:lnTo>
                <a:lnTo>
                  <a:pt x="819212" y="279780"/>
                </a:lnTo>
                <a:lnTo>
                  <a:pt x="832688" y="325305"/>
                </a:lnTo>
                <a:lnTo>
                  <a:pt x="841007" y="372795"/>
                </a:lnTo>
                <a:lnTo>
                  <a:pt x="843851" y="421932"/>
                </a:lnTo>
                <a:close/>
              </a:path>
            </a:pathLst>
          </a:custGeom>
          <a:ln w="50800">
            <a:solidFill>
              <a:srgbClr val="FEE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98889" y="4665865"/>
            <a:ext cx="913650" cy="8687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65844" y="4575454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69" h="661670">
                <a:moveTo>
                  <a:pt x="330720" y="0"/>
                </a:moveTo>
                <a:lnTo>
                  <a:pt x="281849" y="3585"/>
                </a:lnTo>
                <a:lnTo>
                  <a:pt x="235204" y="14002"/>
                </a:lnTo>
                <a:lnTo>
                  <a:pt x="191297" y="30738"/>
                </a:lnTo>
                <a:lnTo>
                  <a:pt x="150640" y="53281"/>
                </a:lnTo>
                <a:lnTo>
                  <a:pt x="113743" y="81121"/>
                </a:lnTo>
                <a:lnTo>
                  <a:pt x="81120" y="113745"/>
                </a:lnTo>
                <a:lnTo>
                  <a:pt x="53281" y="150643"/>
                </a:lnTo>
                <a:lnTo>
                  <a:pt x="30738" y="191302"/>
                </a:lnTo>
                <a:lnTo>
                  <a:pt x="14002" y="235211"/>
                </a:lnTo>
                <a:lnTo>
                  <a:pt x="3585" y="281858"/>
                </a:lnTo>
                <a:lnTo>
                  <a:pt x="0" y="330733"/>
                </a:lnTo>
                <a:lnTo>
                  <a:pt x="3585" y="379605"/>
                </a:lnTo>
                <a:lnTo>
                  <a:pt x="14002" y="426250"/>
                </a:lnTo>
                <a:lnTo>
                  <a:pt x="30738" y="470158"/>
                </a:lnTo>
                <a:lnTo>
                  <a:pt x="53281" y="510817"/>
                </a:lnTo>
                <a:lnTo>
                  <a:pt x="81120" y="547715"/>
                </a:lnTo>
                <a:lnTo>
                  <a:pt x="113743" y="580340"/>
                </a:lnTo>
                <a:lnTo>
                  <a:pt x="150640" y="608181"/>
                </a:lnTo>
                <a:lnTo>
                  <a:pt x="191297" y="630726"/>
                </a:lnTo>
                <a:lnTo>
                  <a:pt x="235204" y="647463"/>
                </a:lnTo>
                <a:lnTo>
                  <a:pt x="281849" y="657880"/>
                </a:lnTo>
                <a:lnTo>
                  <a:pt x="330720" y="661466"/>
                </a:lnTo>
                <a:lnTo>
                  <a:pt x="379595" y="657880"/>
                </a:lnTo>
                <a:lnTo>
                  <a:pt x="426242" y="647463"/>
                </a:lnTo>
                <a:lnTo>
                  <a:pt x="470151" y="630726"/>
                </a:lnTo>
                <a:lnTo>
                  <a:pt x="510810" y="608181"/>
                </a:lnTo>
                <a:lnTo>
                  <a:pt x="547708" y="580340"/>
                </a:lnTo>
                <a:lnTo>
                  <a:pt x="580332" y="547715"/>
                </a:lnTo>
                <a:lnTo>
                  <a:pt x="608172" y="510817"/>
                </a:lnTo>
                <a:lnTo>
                  <a:pt x="630715" y="470158"/>
                </a:lnTo>
                <a:lnTo>
                  <a:pt x="647451" y="426250"/>
                </a:lnTo>
                <a:lnTo>
                  <a:pt x="657868" y="379605"/>
                </a:lnTo>
                <a:lnTo>
                  <a:pt x="661454" y="330733"/>
                </a:lnTo>
                <a:lnTo>
                  <a:pt x="657868" y="281858"/>
                </a:lnTo>
                <a:lnTo>
                  <a:pt x="647451" y="235211"/>
                </a:lnTo>
                <a:lnTo>
                  <a:pt x="630715" y="191302"/>
                </a:lnTo>
                <a:lnTo>
                  <a:pt x="608172" y="150643"/>
                </a:lnTo>
                <a:lnTo>
                  <a:pt x="580332" y="113745"/>
                </a:lnTo>
                <a:lnTo>
                  <a:pt x="547708" y="81121"/>
                </a:lnTo>
                <a:lnTo>
                  <a:pt x="510810" y="53281"/>
                </a:lnTo>
                <a:lnTo>
                  <a:pt x="470151" y="30738"/>
                </a:lnTo>
                <a:lnTo>
                  <a:pt x="426242" y="14002"/>
                </a:lnTo>
                <a:lnTo>
                  <a:pt x="379595" y="3585"/>
                </a:lnTo>
                <a:lnTo>
                  <a:pt x="330720" y="0"/>
                </a:lnTo>
                <a:close/>
              </a:path>
            </a:pathLst>
          </a:custGeom>
          <a:solidFill>
            <a:srgbClr val="961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44197" y="4723203"/>
            <a:ext cx="514984" cy="351155"/>
          </a:xfrm>
          <a:custGeom>
            <a:avLst/>
            <a:gdLst/>
            <a:ahLst/>
            <a:cxnLst/>
            <a:rect l="l" t="t" r="r" b="b"/>
            <a:pathLst>
              <a:path w="514985" h="351154">
                <a:moveTo>
                  <a:pt x="164896" y="256616"/>
                </a:moveTo>
                <a:lnTo>
                  <a:pt x="125349" y="277696"/>
                </a:lnTo>
                <a:lnTo>
                  <a:pt x="117297" y="303783"/>
                </a:lnTo>
                <a:lnTo>
                  <a:pt x="118209" y="313034"/>
                </a:lnTo>
                <a:lnTo>
                  <a:pt x="146824" y="347386"/>
                </a:lnTo>
                <a:lnTo>
                  <a:pt x="164896" y="350964"/>
                </a:lnTo>
                <a:lnTo>
                  <a:pt x="183077" y="347248"/>
                </a:lnTo>
                <a:lnTo>
                  <a:pt x="197940" y="337121"/>
                </a:lnTo>
                <a:lnTo>
                  <a:pt x="202703" y="329996"/>
                </a:lnTo>
                <a:lnTo>
                  <a:pt x="164896" y="329996"/>
                </a:lnTo>
                <a:lnTo>
                  <a:pt x="154633" y="327906"/>
                </a:lnTo>
                <a:lnTo>
                  <a:pt x="146156" y="322238"/>
                </a:lnTo>
                <a:lnTo>
                  <a:pt x="140391" y="313896"/>
                </a:lnTo>
                <a:lnTo>
                  <a:pt x="138264" y="303783"/>
                </a:lnTo>
                <a:lnTo>
                  <a:pt x="140391" y="293678"/>
                </a:lnTo>
                <a:lnTo>
                  <a:pt x="146156" y="285340"/>
                </a:lnTo>
                <a:lnTo>
                  <a:pt x="154633" y="279673"/>
                </a:lnTo>
                <a:lnTo>
                  <a:pt x="164896" y="277583"/>
                </a:lnTo>
                <a:lnTo>
                  <a:pt x="202708" y="277583"/>
                </a:lnTo>
                <a:lnTo>
                  <a:pt x="197939" y="270451"/>
                </a:lnTo>
                <a:lnTo>
                  <a:pt x="183077" y="260330"/>
                </a:lnTo>
                <a:lnTo>
                  <a:pt x="164896" y="256616"/>
                </a:lnTo>
                <a:close/>
              </a:path>
              <a:path w="514985" h="351154">
                <a:moveTo>
                  <a:pt x="420878" y="256616"/>
                </a:moveTo>
                <a:lnTo>
                  <a:pt x="381338" y="277696"/>
                </a:lnTo>
                <a:lnTo>
                  <a:pt x="373291" y="303783"/>
                </a:lnTo>
                <a:lnTo>
                  <a:pt x="374203" y="313034"/>
                </a:lnTo>
                <a:lnTo>
                  <a:pt x="402812" y="347386"/>
                </a:lnTo>
                <a:lnTo>
                  <a:pt x="420878" y="350964"/>
                </a:lnTo>
                <a:lnTo>
                  <a:pt x="439058" y="347248"/>
                </a:lnTo>
                <a:lnTo>
                  <a:pt x="453921" y="337121"/>
                </a:lnTo>
                <a:lnTo>
                  <a:pt x="458684" y="329996"/>
                </a:lnTo>
                <a:lnTo>
                  <a:pt x="420878" y="329996"/>
                </a:lnTo>
                <a:lnTo>
                  <a:pt x="410616" y="327906"/>
                </a:lnTo>
                <a:lnTo>
                  <a:pt x="402143" y="322238"/>
                </a:lnTo>
                <a:lnTo>
                  <a:pt x="396383" y="313896"/>
                </a:lnTo>
                <a:lnTo>
                  <a:pt x="394258" y="303783"/>
                </a:lnTo>
                <a:lnTo>
                  <a:pt x="396383" y="293678"/>
                </a:lnTo>
                <a:lnTo>
                  <a:pt x="402143" y="285340"/>
                </a:lnTo>
                <a:lnTo>
                  <a:pt x="410616" y="279673"/>
                </a:lnTo>
                <a:lnTo>
                  <a:pt x="420878" y="277583"/>
                </a:lnTo>
                <a:lnTo>
                  <a:pt x="458689" y="277583"/>
                </a:lnTo>
                <a:lnTo>
                  <a:pt x="453920" y="270451"/>
                </a:lnTo>
                <a:lnTo>
                  <a:pt x="439058" y="260330"/>
                </a:lnTo>
                <a:lnTo>
                  <a:pt x="420878" y="256616"/>
                </a:lnTo>
                <a:close/>
              </a:path>
              <a:path w="514985" h="351154">
                <a:moveTo>
                  <a:pt x="202708" y="277583"/>
                </a:moveTo>
                <a:lnTo>
                  <a:pt x="164896" y="277583"/>
                </a:lnTo>
                <a:lnTo>
                  <a:pt x="174936" y="279643"/>
                </a:lnTo>
                <a:lnTo>
                  <a:pt x="183130" y="285259"/>
                </a:lnTo>
                <a:lnTo>
                  <a:pt x="188653" y="293587"/>
                </a:lnTo>
                <a:lnTo>
                  <a:pt x="190677" y="303783"/>
                </a:lnTo>
                <a:lnTo>
                  <a:pt x="188653" y="313982"/>
                </a:lnTo>
                <a:lnTo>
                  <a:pt x="183130" y="322314"/>
                </a:lnTo>
                <a:lnTo>
                  <a:pt x="174936" y="327935"/>
                </a:lnTo>
                <a:lnTo>
                  <a:pt x="164896" y="329996"/>
                </a:lnTo>
                <a:lnTo>
                  <a:pt x="202703" y="329996"/>
                </a:lnTo>
                <a:lnTo>
                  <a:pt x="207966" y="322123"/>
                </a:lnTo>
                <a:lnTo>
                  <a:pt x="211645" y="303783"/>
                </a:lnTo>
                <a:lnTo>
                  <a:pt x="207966" y="285446"/>
                </a:lnTo>
                <a:lnTo>
                  <a:pt x="202708" y="277583"/>
                </a:lnTo>
                <a:close/>
              </a:path>
              <a:path w="514985" h="351154">
                <a:moveTo>
                  <a:pt x="458689" y="277583"/>
                </a:moveTo>
                <a:lnTo>
                  <a:pt x="420878" y="277583"/>
                </a:lnTo>
                <a:lnTo>
                  <a:pt x="430923" y="279643"/>
                </a:lnTo>
                <a:lnTo>
                  <a:pt x="439116" y="285259"/>
                </a:lnTo>
                <a:lnTo>
                  <a:pt x="444636" y="293587"/>
                </a:lnTo>
                <a:lnTo>
                  <a:pt x="446659" y="303783"/>
                </a:lnTo>
                <a:lnTo>
                  <a:pt x="444636" y="313982"/>
                </a:lnTo>
                <a:lnTo>
                  <a:pt x="439116" y="322314"/>
                </a:lnTo>
                <a:lnTo>
                  <a:pt x="430923" y="327935"/>
                </a:lnTo>
                <a:lnTo>
                  <a:pt x="420878" y="329996"/>
                </a:lnTo>
                <a:lnTo>
                  <a:pt x="458684" y="329996"/>
                </a:lnTo>
                <a:lnTo>
                  <a:pt x="463947" y="322123"/>
                </a:lnTo>
                <a:lnTo>
                  <a:pt x="467626" y="303783"/>
                </a:lnTo>
                <a:lnTo>
                  <a:pt x="463947" y="285446"/>
                </a:lnTo>
                <a:lnTo>
                  <a:pt x="458689" y="277583"/>
                </a:lnTo>
                <a:close/>
              </a:path>
              <a:path w="514985" h="351154">
                <a:moveTo>
                  <a:pt x="69189" y="231139"/>
                </a:moveTo>
                <a:lnTo>
                  <a:pt x="57658" y="231139"/>
                </a:lnTo>
                <a:lnTo>
                  <a:pt x="52933" y="235864"/>
                </a:lnTo>
                <a:lnTo>
                  <a:pt x="52954" y="285783"/>
                </a:lnTo>
                <a:lnTo>
                  <a:pt x="57658" y="290474"/>
                </a:lnTo>
                <a:lnTo>
                  <a:pt x="100736" y="290474"/>
                </a:lnTo>
                <a:lnTo>
                  <a:pt x="105440" y="285783"/>
                </a:lnTo>
                <a:lnTo>
                  <a:pt x="105460" y="274231"/>
                </a:lnTo>
                <a:lnTo>
                  <a:pt x="100736" y="269506"/>
                </a:lnTo>
                <a:lnTo>
                  <a:pt x="73901" y="269506"/>
                </a:lnTo>
                <a:lnTo>
                  <a:pt x="73901" y="235864"/>
                </a:lnTo>
                <a:lnTo>
                  <a:pt x="69189" y="231139"/>
                </a:lnTo>
                <a:close/>
              </a:path>
              <a:path w="514985" h="351154">
                <a:moveTo>
                  <a:pt x="367830" y="269506"/>
                </a:moveTo>
                <a:lnTo>
                  <a:pt x="228307" y="269506"/>
                </a:lnTo>
                <a:lnTo>
                  <a:pt x="223596" y="274231"/>
                </a:lnTo>
                <a:lnTo>
                  <a:pt x="223616" y="285783"/>
                </a:lnTo>
                <a:lnTo>
                  <a:pt x="228307" y="290474"/>
                </a:lnTo>
                <a:lnTo>
                  <a:pt x="367830" y="290474"/>
                </a:lnTo>
                <a:lnTo>
                  <a:pt x="372533" y="285783"/>
                </a:lnTo>
                <a:lnTo>
                  <a:pt x="372554" y="274231"/>
                </a:lnTo>
                <a:lnTo>
                  <a:pt x="367830" y="269506"/>
                </a:lnTo>
                <a:close/>
              </a:path>
              <a:path w="514985" h="351154">
                <a:moveTo>
                  <a:pt x="458266" y="69189"/>
                </a:moveTo>
                <a:lnTo>
                  <a:pt x="425488" y="69189"/>
                </a:lnTo>
                <a:lnTo>
                  <a:pt x="493839" y="125793"/>
                </a:lnTo>
                <a:lnTo>
                  <a:pt x="493102" y="269303"/>
                </a:lnTo>
                <a:lnTo>
                  <a:pt x="476440" y="269303"/>
                </a:lnTo>
                <a:lnTo>
                  <a:pt x="471716" y="274015"/>
                </a:lnTo>
                <a:lnTo>
                  <a:pt x="471817" y="285648"/>
                </a:lnTo>
                <a:lnTo>
                  <a:pt x="476440" y="290271"/>
                </a:lnTo>
                <a:lnTo>
                  <a:pt x="509244" y="290271"/>
                </a:lnTo>
                <a:lnTo>
                  <a:pt x="513852" y="285762"/>
                </a:lnTo>
                <a:lnTo>
                  <a:pt x="513970" y="279643"/>
                </a:lnTo>
                <a:lnTo>
                  <a:pt x="514760" y="129882"/>
                </a:lnTo>
                <a:lnTo>
                  <a:pt x="514692" y="117830"/>
                </a:lnTo>
                <a:lnTo>
                  <a:pt x="513334" y="114782"/>
                </a:lnTo>
                <a:lnTo>
                  <a:pt x="458266" y="69189"/>
                </a:lnTo>
                <a:close/>
              </a:path>
              <a:path w="514985" h="351154">
                <a:moveTo>
                  <a:pt x="340893" y="20967"/>
                </a:moveTo>
                <a:lnTo>
                  <a:pt x="320040" y="20967"/>
                </a:lnTo>
                <a:lnTo>
                  <a:pt x="320040" y="269506"/>
                </a:lnTo>
                <a:lnTo>
                  <a:pt x="340995" y="269506"/>
                </a:lnTo>
                <a:lnTo>
                  <a:pt x="340995" y="69189"/>
                </a:lnTo>
                <a:lnTo>
                  <a:pt x="458266" y="69189"/>
                </a:lnTo>
                <a:lnTo>
                  <a:pt x="433984" y="49060"/>
                </a:lnTo>
                <a:lnTo>
                  <a:pt x="431673" y="48221"/>
                </a:lnTo>
                <a:lnTo>
                  <a:pt x="340893" y="48221"/>
                </a:lnTo>
                <a:lnTo>
                  <a:pt x="340893" y="20967"/>
                </a:lnTo>
                <a:close/>
              </a:path>
              <a:path w="514985" h="351154">
                <a:moveTo>
                  <a:pt x="143408" y="201891"/>
                </a:moveTo>
                <a:lnTo>
                  <a:pt x="4724" y="201891"/>
                </a:lnTo>
                <a:lnTo>
                  <a:pt x="0" y="206616"/>
                </a:lnTo>
                <a:lnTo>
                  <a:pt x="101" y="218249"/>
                </a:lnTo>
                <a:lnTo>
                  <a:pt x="4724" y="222859"/>
                </a:lnTo>
                <a:lnTo>
                  <a:pt x="143408" y="222859"/>
                </a:lnTo>
                <a:lnTo>
                  <a:pt x="148120" y="218249"/>
                </a:lnTo>
                <a:lnTo>
                  <a:pt x="148120" y="206616"/>
                </a:lnTo>
                <a:lnTo>
                  <a:pt x="143408" y="201891"/>
                </a:lnTo>
                <a:close/>
              </a:path>
              <a:path w="514985" h="351154">
                <a:moveTo>
                  <a:pt x="428637" y="96761"/>
                </a:moveTo>
                <a:lnTo>
                  <a:pt x="366471" y="96761"/>
                </a:lnTo>
                <a:lnTo>
                  <a:pt x="361759" y="101472"/>
                </a:lnTo>
                <a:lnTo>
                  <a:pt x="361759" y="198958"/>
                </a:lnTo>
                <a:lnTo>
                  <a:pt x="366471" y="203682"/>
                </a:lnTo>
                <a:lnTo>
                  <a:pt x="463334" y="203682"/>
                </a:lnTo>
                <a:lnTo>
                  <a:pt x="468045" y="198958"/>
                </a:lnTo>
                <a:lnTo>
                  <a:pt x="468045" y="182714"/>
                </a:lnTo>
                <a:lnTo>
                  <a:pt x="382727" y="182714"/>
                </a:lnTo>
                <a:lnTo>
                  <a:pt x="382727" y="117614"/>
                </a:lnTo>
                <a:lnTo>
                  <a:pt x="453167" y="117614"/>
                </a:lnTo>
                <a:lnTo>
                  <a:pt x="433031" y="99479"/>
                </a:lnTo>
                <a:lnTo>
                  <a:pt x="431152" y="97701"/>
                </a:lnTo>
                <a:lnTo>
                  <a:pt x="428637" y="96761"/>
                </a:lnTo>
                <a:close/>
              </a:path>
              <a:path w="514985" h="351154">
                <a:moveTo>
                  <a:pt x="453167" y="117614"/>
                </a:moveTo>
                <a:lnTo>
                  <a:pt x="421932" y="117614"/>
                </a:lnTo>
                <a:lnTo>
                  <a:pt x="447090" y="140258"/>
                </a:lnTo>
                <a:lnTo>
                  <a:pt x="447090" y="182714"/>
                </a:lnTo>
                <a:lnTo>
                  <a:pt x="468045" y="182714"/>
                </a:lnTo>
                <a:lnTo>
                  <a:pt x="468045" y="132714"/>
                </a:lnTo>
                <a:lnTo>
                  <a:pt x="466788" y="129882"/>
                </a:lnTo>
                <a:lnTo>
                  <a:pt x="453167" y="117614"/>
                </a:lnTo>
                <a:close/>
              </a:path>
              <a:path w="514985" h="351154">
                <a:moveTo>
                  <a:pt x="31978" y="153568"/>
                </a:moveTo>
                <a:lnTo>
                  <a:pt x="26098" y="153568"/>
                </a:lnTo>
                <a:lnTo>
                  <a:pt x="21386" y="158178"/>
                </a:lnTo>
                <a:lnTo>
                  <a:pt x="21285" y="169824"/>
                </a:lnTo>
                <a:lnTo>
                  <a:pt x="25996" y="174536"/>
                </a:lnTo>
                <a:lnTo>
                  <a:pt x="158915" y="175272"/>
                </a:lnTo>
                <a:lnTo>
                  <a:pt x="164680" y="175272"/>
                </a:lnTo>
                <a:lnTo>
                  <a:pt x="169405" y="170662"/>
                </a:lnTo>
                <a:lnTo>
                  <a:pt x="169608" y="159029"/>
                </a:lnTo>
                <a:lnTo>
                  <a:pt x="164896" y="154304"/>
                </a:lnTo>
                <a:lnTo>
                  <a:pt x="159131" y="154304"/>
                </a:lnTo>
                <a:lnTo>
                  <a:pt x="31978" y="153568"/>
                </a:lnTo>
                <a:close/>
              </a:path>
              <a:path w="514985" h="351154">
                <a:moveTo>
                  <a:pt x="186067" y="105981"/>
                </a:moveTo>
                <a:lnTo>
                  <a:pt x="47383" y="105981"/>
                </a:lnTo>
                <a:lnTo>
                  <a:pt x="42672" y="110693"/>
                </a:lnTo>
                <a:lnTo>
                  <a:pt x="42672" y="122224"/>
                </a:lnTo>
                <a:lnTo>
                  <a:pt x="47383" y="126949"/>
                </a:lnTo>
                <a:lnTo>
                  <a:pt x="186067" y="126949"/>
                </a:lnTo>
                <a:lnTo>
                  <a:pt x="190779" y="122224"/>
                </a:lnTo>
                <a:lnTo>
                  <a:pt x="190779" y="110693"/>
                </a:lnTo>
                <a:lnTo>
                  <a:pt x="186067" y="105981"/>
                </a:lnTo>
                <a:close/>
              </a:path>
              <a:path w="514985" h="351154">
                <a:moveTo>
                  <a:pt x="336181" y="0"/>
                </a:moveTo>
                <a:lnTo>
                  <a:pt x="57658" y="0"/>
                </a:lnTo>
                <a:lnTo>
                  <a:pt x="52933" y="4724"/>
                </a:lnTo>
                <a:lnTo>
                  <a:pt x="52933" y="92976"/>
                </a:lnTo>
                <a:lnTo>
                  <a:pt x="57658" y="97701"/>
                </a:lnTo>
                <a:lnTo>
                  <a:pt x="69189" y="97701"/>
                </a:lnTo>
                <a:lnTo>
                  <a:pt x="73901" y="92976"/>
                </a:lnTo>
                <a:lnTo>
                  <a:pt x="73901" y="20967"/>
                </a:lnTo>
                <a:lnTo>
                  <a:pt x="340893" y="20967"/>
                </a:lnTo>
                <a:lnTo>
                  <a:pt x="340893" y="4724"/>
                </a:lnTo>
                <a:lnTo>
                  <a:pt x="336181" y="0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63205" y="4781909"/>
            <a:ext cx="843915" cy="843915"/>
          </a:xfrm>
          <a:custGeom>
            <a:avLst/>
            <a:gdLst/>
            <a:ahLst/>
            <a:cxnLst/>
            <a:rect l="l" t="t" r="r" b="b"/>
            <a:pathLst>
              <a:path w="843915" h="843914">
                <a:moveTo>
                  <a:pt x="843851" y="421932"/>
                </a:moveTo>
                <a:lnTo>
                  <a:pt x="841007" y="471068"/>
                </a:lnTo>
                <a:lnTo>
                  <a:pt x="832688" y="518559"/>
                </a:lnTo>
                <a:lnTo>
                  <a:pt x="819212" y="564083"/>
                </a:lnTo>
                <a:lnTo>
                  <a:pt x="800900" y="607322"/>
                </a:lnTo>
                <a:lnTo>
                  <a:pt x="778069" y="647958"/>
                </a:lnTo>
                <a:lnTo>
                  <a:pt x="751039" y="685671"/>
                </a:lnTo>
                <a:lnTo>
                  <a:pt x="720129" y="720142"/>
                </a:lnTo>
                <a:lnTo>
                  <a:pt x="685658" y="751052"/>
                </a:lnTo>
                <a:lnTo>
                  <a:pt x="647946" y="778082"/>
                </a:lnTo>
                <a:lnTo>
                  <a:pt x="607310" y="800912"/>
                </a:lnTo>
                <a:lnTo>
                  <a:pt x="564070" y="819225"/>
                </a:lnTo>
                <a:lnTo>
                  <a:pt x="518546" y="832700"/>
                </a:lnTo>
                <a:lnTo>
                  <a:pt x="471056" y="841020"/>
                </a:lnTo>
                <a:lnTo>
                  <a:pt x="421919" y="843864"/>
                </a:lnTo>
                <a:lnTo>
                  <a:pt x="372782" y="841020"/>
                </a:lnTo>
                <a:lnTo>
                  <a:pt x="325293" y="832700"/>
                </a:lnTo>
                <a:lnTo>
                  <a:pt x="279769" y="819225"/>
                </a:lnTo>
                <a:lnTo>
                  <a:pt x="236531" y="800912"/>
                </a:lnTo>
                <a:lnTo>
                  <a:pt x="195896" y="778082"/>
                </a:lnTo>
                <a:lnTo>
                  <a:pt x="158184" y="751052"/>
                </a:lnTo>
                <a:lnTo>
                  <a:pt x="123715" y="720142"/>
                </a:lnTo>
                <a:lnTo>
                  <a:pt x="92806" y="685671"/>
                </a:lnTo>
                <a:lnTo>
                  <a:pt x="65778" y="647958"/>
                </a:lnTo>
                <a:lnTo>
                  <a:pt x="42948" y="607322"/>
                </a:lnTo>
                <a:lnTo>
                  <a:pt x="24637" y="564083"/>
                </a:lnTo>
                <a:lnTo>
                  <a:pt x="11162" y="518559"/>
                </a:lnTo>
                <a:lnTo>
                  <a:pt x="2843" y="471068"/>
                </a:lnTo>
                <a:lnTo>
                  <a:pt x="0" y="421932"/>
                </a:lnTo>
                <a:lnTo>
                  <a:pt x="2843" y="372795"/>
                </a:lnTo>
                <a:lnTo>
                  <a:pt x="11162" y="325305"/>
                </a:lnTo>
                <a:lnTo>
                  <a:pt x="24637" y="279780"/>
                </a:lnTo>
                <a:lnTo>
                  <a:pt x="42948" y="236541"/>
                </a:lnTo>
                <a:lnTo>
                  <a:pt x="65778" y="195905"/>
                </a:lnTo>
                <a:lnTo>
                  <a:pt x="92806" y="158192"/>
                </a:lnTo>
                <a:lnTo>
                  <a:pt x="123715" y="123721"/>
                </a:lnTo>
                <a:lnTo>
                  <a:pt x="158184" y="92811"/>
                </a:lnTo>
                <a:lnTo>
                  <a:pt x="195896" y="65782"/>
                </a:lnTo>
                <a:lnTo>
                  <a:pt x="236531" y="42951"/>
                </a:lnTo>
                <a:lnTo>
                  <a:pt x="279769" y="24638"/>
                </a:lnTo>
                <a:lnTo>
                  <a:pt x="325293" y="11163"/>
                </a:lnTo>
                <a:lnTo>
                  <a:pt x="372782" y="2843"/>
                </a:lnTo>
                <a:lnTo>
                  <a:pt x="421919" y="0"/>
                </a:lnTo>
                <a:lnTo>
                  <a:pt x="471056" y="2843"/>
                </a:lnTo>
                <a:lnTo>
                  <a:pt x="518546" y="11163"/>
                </a:lnTo>
                <a:lnTo>
                  <a:pt x="564070" y="24638"/>
                </a:lnTo>
                <a:lnTo>
                  <a:pt x="607310" y="42951"/>
                </a:lnTo>
                <a:lnTo>
                  <a:pt x="647946" y="65782"/>
                </a:lnTo>
                <a:lnTo>
                  <a:pt x="685658" y="92811"/>
                </a:lnTo>
                <a:lnTo>
                  <a:pt x="720129" y="123721"/>
                </a:lnTo>
                <a:lnTo>
                  <a:pt x="751039" y="158192"/>
                </a:lnTo>
                <a:lnTo>
                  <a:pt x="778069" y="195905"/>
                </a:lnTo>
                <a:lnTo>
                  <a:pt x="800900" y="236541"/>
                </a:lnTo>
                <a:lnTo>
                  <a:pt x="819212" y="279780"/>
                </a:lnTo>
                <a:lnTo>
                  <a:pt x="832688" y="325305"/>
                </a:lnTo>
                <a:lnTo>
                  <a:pt x="841007" y="372795"/>
                </a:lnTo>
                <a:lnTo>
                  <a:pt x="843851" y="421932"/>
                </a:lnTo>
                <a:close/>
              </a:path>
            </a:pathLst>
          </a:custGeom>
          <a:ln w="50800">
            <a:solidFill>
              <a:srgbClr val="FEE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02207" y="4665865"/>
            <a:ext cx="913650" cy="8687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69160" y="4575454"/>
            <a:ext cx="661454" cy="661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" y="4139662"/>
            <a:ext cx="13463015" cy="1984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1440" y="909182"/>
            <a:ext cx="6139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solidFill>
                  <a:srgbClr val="195AA7"/>
                </a:solidFill>
              </a:rPr>
              <a:t>ЗАГАЛЬНІ</a:t>
            </a:r>
            <a:r>
              <a:rPr sz="3600" spc="-70" dirty="0">
                <a:solidFill>
                  <a:srgbClr val="195AA7"/>
                </a:solidFill>
              </a:rPr>
              <a:t> </a:t>
            </a:r>
            <a:r>
              <a:rPr sz="3600" spc="-5" dirty="0">
                <a:solidFill>
                  <a:srgbClr val="195AA7"/>
                </a:solidFill>
              </a:rPr>
              <a:t>РЕКОМЕНДАЦІЇ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141975" y="2007703"/>
            <a:ext cx="385826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 marR="142875" indent="-635" algn="ctr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195AA7"/>
                </a:solidFill>
                <a:latin typeface="Myriad Pro Black"/>
                <a:cs typeface="Myriad Pro Black"/>
              </a:rPr>
              <a:t>Розробити методику </a:t>
            </a:r>
            <a:r>
              <a:rPr sz="1500" b="1" spc="-5" dirty="0">
                <a:solidFill>
                  <a:srgbClr val="195AA7"/>
                </a:solidFill>
                <a:latin typeface="Myriad Pro Black"/>
                <a:cs typeface="Myriad Pro Black"/>
              </a:rPr>
              <a:t>визначення  пріоритетних </a:t>
            </a:r>
            <a:r>
              <a:rPr sz="1500" b="1" dirty="0">
                <a:solidFill>
                  <a:srgbClr val="195AA7"/>
                </a:solidFill>
                <a:latin typeface="Myriad Pro Black"/>
                <a:cs typeface="Myriad Pro Black"/>
              </a:rPr>
              <a:t>об’єктів </a:t>
            </a:r>
            <a:r>
              <a:rPr sz="1500" b="1" spc="-10" dirty="0">
                <a:latin typeface="Myriad Pro Light"/>
                <a:cs typeface="Myriad Pro Light"/>
              </a:rPr>
              <a:t>будівництва,  </a:t>
            </a:r>
            <a:r>
              <a:rPr sz="1500" b="1" spc="-5" dirty="0">
                <a:latin typeface="Myriad Pro Light"/>
                <a:cs typeface="Myriad Pro Light"/>
              </a:rPr>
              <a:t>реконструкції, </a:t>
            </a:r>
            <a:r>
              <a:rPr sz="1500" b="1" dirty="0">
                <a:latin typeface="Myriad Pro Light"/>
                <a:cs typeface="Myriad Pro Light"/>
              </a:rPr>
              <a:t>ремонту </a:t>
            </a:r>
            <a:r>
              <a:rPr sz="1500" b="1" spc="-5" dirty="0">
                <a:latin typeface="Myriad Pro Light"/>
                <a:cs typeface="Myriad Pro Light"/>
              </a:rPr>
              <a:t>автомобільних  доріг </a:t>
            </a:r>
            <a:r>
              <a:rPr sz="1500" b="1" dirty="0">
                <a:latin typeface="Myriad Pro Light"/>
                <a:cs typeface="Myriad Pro Light"/>
              </a:rPr>
              <a:t>із </a:t>
            </a:r>
            <a:r>
              <a:rPr sz="1500" b="1" spc="-5" dirty="0">
                <a:latin typeface="Myriad Pro Light"/>
                <a:cs typeface="Myriad Pro Light"/>
              </a:rPr>
              <a:t>зазначенням чітких критеріїв  </a:t>
            </a:r>
            <a:r>
              <a:rPr sz="1500" b="1" spc="-20" dirty="0">
                <a:latin typeface="Myriad Pro Light"/>
                <a:cs typeface="Myriad Pro Light"/>
              </a:rPr>
              <a:t>відбору. </a:t>
            </a:r>
            <a:r>
              <a:rPr sz="1500" b="1" dirty="0">
                <a:latin typeface="Myriad Pro Light"/>
                <a:cs typeface="Myriad Pro Light"/>
              </a:rPr>
              <a:t>Застосування її під час</a:t>
            </a:r>
            <a:r>
              <a:rPr sz="1500" b="1" spc="-45" dirty="0">
                <a:latin typeface="Myriad Pro Light"/>
                <a:cs typeface="Myriad Pro Light"/>
              </a:rPr>
              <a:t> </a:t>
            </a:r>
            <a:r>
              <a:rPr sz="1500" b="1" dirty="0">
                <a:latin typeface="Myriad Pro Light"/>
                <a:cs typeface="Myriad Pro Light"/>
              </a:rPr>
              <a:t>розробки  </a:t>
            </a:r>
            <a:r>
              <a:rPr sz="1500" b="1" spc="-5" dirty="0">
                <a:latin typeface="Myriad Pro Light"/>
                <a:cs typeface="Myriad Pro Light"/>
              </a:rPr>
              <a:t>Національного плану</a:t>
            </a:r>
            <a:r>
              <a:rPr sz="1500" b="1" dirty="0">
                <a:latin typeface="Myriad Pro Light"/>
                <a:cs typeface="Myriad Pro Light"/>
              </a:rPr>
              <a:t> </a:t>
            </a:r>
            <a:r>
              <a:rPr sz="1500" b="1" spc="-10" dirty="0">
                <a:latin typeface="Myriad Pro Light"/>
                <a:cs typeface="Myriad Pro Light"/>
              </a:rPr>
              <a:t>будівництва,</a:t>
            </a:r>
            <a:endParaRPr sz="1500">
              <a:latin typeface="Myriad Pro Light"/>
              <a:cs typeface="Myriad Pro Light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b="1" spc="-5" dirty="0">
                <a:latin typeface="Myriad Pro Light"/>
                <a:cs typeface="Myriad Pro Light"/>
              </a:rPr>
              <a:t>реконструкції, </a:t>
            </a:r>
            <a:r>
              <a:rPr sz="1500" b="1" dirty="0">
                <a:latin typeface="Myriad Pro Light"/>
                <a:cs typeface="Myriad Pro Light"/>
              </a:rPr>
              <a:t>ремонту </a:t>
            </a:r>
            <a:r>
              <a:rPr sz="1500" b="1" spc="-5" dirty="0">
                <a:latin typeface="Myriad Pro Light"/>
                <a:cs typeface="Myriad Pro Light"/>
              </a:rPr>
              <a:t>автомобільних</a:t>
            </a:r>
            <a:r>
              <a:rPr sz="1500" b="1" spc="-30" dirty="0">
                <a:latin typeface="Myriad Pro Light"/>
                <a:cs typeface="Myriad Pro Light"/>
              </a:rPr>
              <a:t> </a:t>
            </a:r>
            <a:r>
              <a:rPr sz="1500" b="1" spc="-5" dirty="0">
                <a:latin typeface="Myriad Pro Light"/>
                <a:cs typeface="Myriad Pro Light"/>
              </a:rPr>
              <a:t>доріг  загального </a:t>
            </a:r>
            <a:r>
              <a:rPr sz="1500" b="1" dirty="0">
                <a:latin typeface="Myriad Pro Light"/>
                <a:cs typeface="Myriad Pro Light"/>
              </a:rPr>
              <a:t>користування на 5</a:t>
            </a:r>
            <a:r>
              <a:rPr sz="1500" b="1" spc="-20" dirty="0">
                <a:latin typeface="Myriad Pro Light"/>
                <a:cs typeface="Myriad Pro Light"/>
              </a:rPr>
              <a:t> </a:t>
            </a:r>
            <a:r>
              <a:rPr sz="1500" b="1" dirty="0">
                <a:latin typeface="Myriad Pro Light"/>
                <a:cs typeface="Myriad Pro Light"/>
              </a:rPr>
              <a:t>років</a:t>
            </a:r>
            <a:endParaRPr sz="1500">
              <a:latin typeface="Myriad Pro Light"/>
              <a:cs typeface="Myriad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6866" y="2922103"/>
            <a:ext cx="33528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195AA7"/>
                </a:solidFill>
                <a:latin typeface="Myriad Pro Black"/>
                <a:cs typeface="Myriad Pro Black"/>
              </a:rPr>
              <a:t>Обов’язкове оприлюднення</a:t>
            </a:r>
            <a:r>
              <a:rPr sz="1500" b="1" spc="-25" dirty="0">
                <a:solidFill>
                  <a:srgbClr val="195AA7"/>
                </a:solidFill>
                <a:latin typeface="Myriad Pro Black"/>
                <a:cs typeface="Myriad Pro Black"/>
              </a:rPr>
              <a:t> </a:t>
            </a:r>
            <a:r>
              <a:rPr sz="1500" b="1" spc="5" dirty="0">
                <a:latin typeface="Myriad Pro Light"/>
                <a:cs typeface="Myriad Pro Light"/>
              </a:rPr>
              <a:t>проекту  </a:t>
            </a:r>
            <a:r>
              <a:rPr sz="1500" b="1" spc="-5" dirty="0">
                <a:latin typeface="Myriad Pro Light"/>
                <a:cs typeface="Myriad Pro Light"/>
              </a:rPr>
              <a:t>плану </a:t>
            </a:r>
            <a:r>
              <a:rPr sz="1500" b="1" dirty="0">
                <a:latin typeface="Myriad Pro Light"/>
                <a:cs typeface="Myriad Pro Light"/>
              </a:rPr>
              <a:t>для </a:t>
            </a:r>
            <a:r>
              <a:rPr sz="1500" b="1" spc="-5" dirty="0">
                <a:latin typeface="Myriad Pro Light"/>
                <a:cs typeface="Myriad Pro Light"/>
              </a:rPr>
              <a:t>публічного</a:t>
            </a:r>
            <a:r>
              <a:rPr sz="1500" b="1" spc="-15" dirty="0">
                <a:latin typeface="Myriad Pro Light"/>
                <a:cs typeface="Myriad Pro Light"/>
              </a:rPr>
              <a:t> </a:t>
            </a:r>
            <a:r>
              <a:rPr sz="1500" b="1" spc="-5" dirty="0">
                <a:latin typeface="Myriad Pro Light"/>
                <a:cs typeface="Myriad Pro Light"/>
              </a:rPr>
              <a:t>обговорення</a:t>
            </a:r>
            <a:endParaRPr sz="1500">
              <a:latin typeface="Myriad Pro Light"/>
              <a:cs typeface="Myriad Pro Light"/>
            </a:endParaRPr>
          </a:p>
          <a:p>
            <a:pPr marL="86995" marR="79375" algn="ctr">
              <a:lnSpc>
                <a:spcPct val="100000"/>
              </a:lnSpc>
            </a:pPr>
            <a:r>
              <a:rPr sz="1500" b="1" spc="-10" dirty="0">
                <a:latin typeface="Myriad Pro Light"/>
                <a:cs typeface="Myriad Pro Light"/>
              </a:rPr>
              <a:t>та </a:t>
            </a:r>
            <a:r>
              <a:rPr sz="1500" b="1" spc="-5" dirty="0">
                <a:latin typeface="Myriad Pro Light"/>
                <a:cs typeface="Myriad Pro Light"/>
              </a:rPr>
              <a:t>подання </a:t>
            </a:r>
            <a:r>
              <a:rPr sz="1500" b="1" dirty="0">
                <a:latin typeface="Myriad Pro Light"/>
                <a:cs typeface="Myriad Pro Light"/>
              </a:rPr>
              <a:t>пропозицій від бізнесу</a:t>
            </a:r>
            <a:r>
              <a:rPr sz="1500" b="1" spc="-55" dirty="0">
                <a:latin typeface="Myriad Pro Light"/>
                <a:cs typeface="Myriad Pro Light"/>
              </a:rPr>
              <a:t> </a:t>
            </a:r>
            <a:r>
              <a:rPr sz="1500" b="1" spc="-10" dirty="0">
                <a:latin typeface="Myriad Pro Light"/>
                <a:cs typeface="Myriad Pro Light"/>
              </a:rPr>
              <a:t>та  </a:t>
            </a:r>
            <a:r>
              <a:rPr sz="1500" b="1" spc="-5" dirty="0">
                <a:latin typeface="Myriad Pro Light"/>
                <a:cs typeface="Myriad Pro Light"/>
              </a:rPr>
              <a:t>громадян</a:t>
            </a:r>
            <a:endParaRPr sz="1500">
              <a:latin typeface="Myriad Pro Light"/>
              <a:cs typeface="Myriad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76287" y="2464903"/>
            <a:ext cx="353695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Myriad Pro Light"/>
                <a:cs typeface="Myriad Pro Light"/>
              </a:rPr>
              <a:t>Запровадити </a:t>
            </a:r>
            <a:r>
              <a:rPr sz="1500" b="1" spc="-5" dirty="0">
                <a:solidFill>
                  <a:srgbClr val="195AA7"/>
                </a:solidFill>
                <a:latin typeface="Myriad Pro Black"/>
                <a:cs typeface="Myriad Pro Black"/>
              </a:rPr>
              <a:t>довгострокове </a:t>
            </a:r>
            <a:r>
              <a:rPr sz="1500" b="1" spc="-10" dirty="0">
                <a:solidFill>
                  <a:srgbClr val="195AA7"/>
                </a:solidFill>
                <a:latin typeface="Myriad Pro Black"/>
                <a:cs typeface="Myriad Pro Black"/>
              </a:rPr>
              <a:t>бюджетне  </a:t>
            </a:r>
            <a:r>
              <a:rPr sz="1500" b="1" dirty="0">
                <a:solidFill>
                  <a:srgbClr val="195AA7"/>
                </a:solidFill>
                <a:latin typeface="Myriad Pro Black"/>
                <a:cs typeface="Myriad Pro Black"/>
              </a:rPr>
              <a:t>планування </a:t>
            </a:r>
            <a:r>
              <a:rPr sz="1500" b="1" spc="5" dirty="0">
                <a:latin typeface="Myriad Pro Light"/>
                <a:cs typeface="Myriad Pro Light"/>
              </a:rPr>
              <a:t>для </a:t>
            </a:r>
            <a:r>
              <a:rPr sz="1500" b="1" dirty="0">
                <a:latin typeface="Myriad Pro Light"/>
                <a:cs typeface="Myriad Pro Light"/>
              </a:rPr>
              <a:t>об’єктів </a:t>
            </a:r>
            <a:r>
              <a:rPr sz="1500" b="1" spc="-10" dirty="0">
                <a:latin typeface="Myriad Pro Light"/>
                <a:cs typeface="Myriad Pro Light"/>
              </a:rPr>
              <a:t>будівництва,  </a:t>
            </a:r>
            <a:r>
              <a:rPr sz="1500" b="1" spc="-5" dirty="0">
                <a:latin typeface="Myriad Pro Light"/>
                <a:cs typeface="Myriad Pro Light"/>
              </a:rPr>
              <a:t>реконструкції, </a:t>
            </a:r>
            <a:r>
              <a:rPr sz="1500" b="1" dirty="0">
                <a:latin typeface="Myriad Pro Light"/>
                <a:cs typeface="Myriad Pro Light"/>
              </a:rPr>
              <a:t>ремонту </a:t>
            </a:r>
            <a:r>
              <a:rPr sz="1500" b="1" spc="-5" dirty="0">
                <a:latin typeface="Myriad Pro Light"/>
                <a:cs typeface="Myriad Pro Light"/>
              </a:rPr>
              <a:t>автомобільних  доріг загального </a:t>
            </a:r>
            <a:r>
              <a:rPr sz="1500" b="1" dirty="0">
                <a:latin typeface="Myriad Pro Light"/>
                <a:cs typeface="Myriad Pro Light"/>
              </a:rPr>
              <a:t>користування,</a:t>
            </a:r>
            <a:r>
              <a:rPr sz="1500" b="1" spc="-40" dirty="0">
                <a:latin typeface="Myriad Pro Light"/>
                <a:cs typeface="Myriad Pro Light"/>
              </a:rPr>
              <a:t> </a:t>
            </a:r>
            <a:r>
              <a:rPr sz="1500" b="1" dirty="0">
                <a:latin typeface="Myriad Pro Light"/>
                <a:cs typeface="Myriad Pro Light"/>
              </a:rPr>
              <a:t>ремонту  </a:t>
            </a:r>
            <a:r>
              <a:rPr sz="1500" b="1" spc="-5" dirty="0">
                <a:latin typeface="Myriad Pro Light"/>
                <a:cs typeface="Myriad Pro Light"/>
              </a:rPr>
              <a:t>вулиць </a:t>
            </a:r>
            <a:r>
              <a:rPr sz="1500" b="1" dirty="0">
                <a:latin typeface="Myriad Pro Light"/>
                <a:cs typeface="Myriad Pro Light"/>
              </a:rPr>
              <a:t>і </a:t>
            </a:r>
            <a:r>
              <a:rPr sz="1500" b="1" spc="-5" dirty="0">
                <a:latin typeface="Myriad Pro Light"/>
                <a:cs typeface="Myriad Pro Light"/>
              </a:rPr>
              <a:t>доріг </a:t>
            </a:r>
            <a:r>
              <a:rPr sz="1500" b="1" dirty="0">
                <a:latin typeface="Myriad Pro Light"/>
                <a:cs typeface="Myriad Pro Light"/>
              </a:rPr>
              <a:t>міста </a:t>
            </a:r>
            <a:r>
              <a:rPr sz="1500" b="1" spc="-10" dirty="0">
                <a:latin typeface="Myriad Pro Light"/>
                <a:cs typeface="Myriad Pro Light"/>
              </a:rPr>
              <a:t>та </a:t>
            </a:r>
            <a:r>
              <a:rPr sz="1500" b="1" dirty="0">
                <a:latin typeface="Myriad Pro Light"/>
                <a:cs typeface="Myriad Pro Light"/>
              </a:rPr>
              <a:t>інших </a:t>
            </a:r>
            <a:r>
              <a:rPr sz="1500" b="1" spc="-5" dirty="0">
                <a:latin typeface="Myriad Pro Light"/>
                <a:cs typeface="Myriad Pro Light"/>
              </a:rPr>
              <a:t>населених  </a:t>
            </a:r>
            <a:r>
              <a:rPr sz="1500" b="1" dirty="0">
                <a:latin typeface="Myriad Pro Light"/>
                <a:cs typeface="Myriad Pro Light"/>
              </a:rPr>
              <a:t>пунктів</a:t>
            </a:r>
            <a:endParaRPr sz="1500">
              <a:latin typeface="Myriad Pro Light"/>
              <a:cs typeface="Myriad Pro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93736" y="6742480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4">
                <a:moveTo>
                  <a:pt x="0" y="0"/>
                </a:moveTo>
                <a:lnTo>
                  <a:pt x="0" y="247980"/>
                </a:lnTo>
              </a:path>
            </a:pathLst>
          </a:custGeom>
          <a:ln w="4432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32059" y="6780880"/>
            <a:ext cx="386720" cy="210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04133" y="6757687"/>
            <a:ext cx="1048626" cy="32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88246" y="6667850"/>
            <a:ext cx="689448" cy="347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62923" y="6742480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4">
                <a:moveTo>
                  <a:pt x="0" y="0"/>
                </a:moveTo>
                <a:lnTo>
                  <a:pt x="0" y="247980"/>
                </a:lnTo>
              </a:path>
            </a:pathLst>
          </a:custGeom>
          <a:ln w="4432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0641" y="909182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95AA7"/>
                </a:solidFill>
              </a:rPr>
              <a:t>СПЕЦІАЛЬНІ</a:t>
            </a:r>
            <a:r>
              <a:rPr sz="3600" spc="-60" dirty="0">
                <a:solidFill>
                  <a:srgbClr val="195AA7"/>
                </a:solidFill>
              </a:rPr>
              <a:t> </a:t>
            </a:r>
            <a:r>
              <a:rPr sz="3600" spc="-5" dirty="0">
                <a:solidFill>
                  <a:srgbClr val="195AA7"/>
                </a:solidFill>
              </a:rPr>
              <a:t>РЕКОМЕНДАЦІЇ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551986" y="1782001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0" y="0"/>
                </a:moveTo>
                <a:lnTo>
                  <a:pt x="0" y="179997"/>
                </a:lnTo>
                <a:lnTo>
                  <a:pt x="180009" y="179997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8993" y="1961997"/>
            <a:ext cx="5283200" cy="4399915"/>
          </a:xfrm>
          <a:custGeom>
            <a:avLst/>
            <a:gdLst/>
            <a:ahLst/>
            <a:cxnLst/>
            <a:rect l="l" t="t" r="r" b="b"/>
            <a:pathLst>
              <a:path w="5283200" h="4399915">
                <a:moveTo>
                  <a:pt x="0" y="4399851"/>
                </a:moveTo>
                <a:lnTo>
                  <a:pt x="5282996" y="4399851"/>
                </a:lnTo>
                <a:lnTo>
                  <a:pt x="5282996" y="0"/>
                </a:lnTo>
                <a:lnTo>
                  <a:pt x="0" y="0"/>
                </a:lnTo>
                <a:lnTo>
                  <a:pt x="0" y="4399851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8996" y="1782013"/>
            <a:ext cx="5283200" cy="1188720"/>
          </a:xfrm>
          <a:custGeom>
            <a:avLst/>
            <a:gdLst/>
            <a:ahLst/>
            <a:cxnLst/>
            <a:rect l="l" t="t" r="r" b="b"/>
            <a:pathLst>
              <a:path w="5283200" h="1188720">
                <a:moveTo>
                  <a:pt x="0" y="1188669"/>
                </a:moveTo>
                <a:lnTo>
                  <a:pt x="5282984" y="1188669"/>
                </a:lnTo>
                <a:lnTo>
                  <a:pt x="5282984" y="0"/>
                </a:lnTo>
                <a:lnTo>
                  <a:pt x="0" y="0"/>
                </a:lnTo>
                <a:lnTo>
                  <a:pt x="0" y="1188669"/>
                </a:lnTo>
                <a:close/>
              </a:path>
            </a:pathLst>
          </a:custGeom>
          <a:solidFill>
            <a:srgbClr val="522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09173" y="1901680"/>
            <a:ext cx="44030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Myriad Pro Light"/>
                <a:cs typeface="Myriad Pro Light"/>
              </a:rPr>
              <a:t>Забезпечити </a:t>
            </a:r>
            <a:r>
              <a:rPr sz="1500" b="1" dirty="0">
                <a:solidFill>
                  <a:srgbClr val="FEE700"/>
                </a:solidFill>
                <a:latin typeface="Myriad Pro Black"/>
                <a:cs typeface="Myriad Pro Black"/>
              </a:rPr>
              <a:t>прозорість </a:t>
            </a:r>
            <a:r>
              <a:rPr sz="1500" b="1" spc="-5" dirty="0">
                <a:solidFill>
                  <a:srgbClr val="FFFFFF"/>
                </a:solidFill>
                <a:latin typeface="Myriad Pro Light"/>
                <a:cs typeface="Myriad Pro Light"/>
              </a:rPr>
              <a:t>планування, </a:t>
            </a:r>
            <a:r>
              <a:rPr sz="1500" b="1" dirty="0">
                <a:solidFill>
                  <a:srgbClr val="FFFFFF"/>
                </a:solidFill>
                <a:latin typeface="Myriad Pro Light"/>
                <a:cs typeface="Myriad Pro Light"/>
              </a:rPr>
              <a:t>замовлення,  </a:t>
            </a:r>
            <a:r>
              <a:rPr sz="1500" b="1" spc="-5" dirty="0">
                <a:solidFill>
                  <a:srgbClr val="FFFFFF"/>
                </a:solidFill>
                <a:latin typeface="Myriad Pro Light"/>
                <a:cs typeface="Myriad Pro Light"/>
              </a:rPr>
              <a:t>виконання робіт </a:t>
            </a:r>
            <a:r>
              <a:rPr sz="1500" b="1" spc="-10" dirty="0">
                <a:solidFill>
                  <a:srgbClr val="FFFFFF"/>
                </a:solidFill>
                <a:latin typeface="Myriad Pro Light"/>
                <a:cs typeface="Myriad Pro Light"/>
              </a:rPr>
              <a:t>та гарантійного </a:t>
            </a:r>
            <a:r>
              <a:rPr sz="1500" b="1" spc="-5" dirty="0">
                <a:solidFill>
                  <a:srgbClr val="FFFFFF"/>
                </a:solidFill>
                <a:latin typeface="Myriad Pro Light"/>
                <a:cs typeface="Myriad Pro Light"/>
              </a:rPr>
              <a:t>обслуговування  </a:t>
            </a:r>
            <a:r>
              <a:rPr sz="1500" b="1" dirty="0">
                <a:solidFill>
                  <a:srgbClr val="FFFFFF"/>
                </a:solidFill>
                <a:latin typeface="Myriad Pro Light"/>
                <a:cs typeface="Myriad Pro Light"/>
              </a:rPr>
              <a:t>об’єктів </a:t>
            </a:r>
            <a:r>
              <a:rPr sz="1500" b="1" spc="-10" dirty="0">
                <a:solidFill>
                  <a:srgbClr val="FFFFFF"/>
                </a:solidFill>
                <a:latin typeface="Myriad Pro Light"/>
                <a:cs typeface="Myriad Pro Light"/>
              </a:rPr>
              <a:t>будівництва, </a:t>
            </a:r>
            <a:r>
              <a:rPr sz="1500" b="1" spc="-5" dirty="0">
                <a:solidFill>
                  <a:srgbClr val="FFFFFF"/>
                </a:solidFill>
                <a:latin typeface="Myriad Pro Light"/>
                <a:cs typeface="Myriad Pro Light"/>
              </a:rPr>
              <a:t>реконструкції, </a:t>
            </a:r>
            <a:r>
              <a:rPr sz="1500" b="1" dirty="0">
                <a:solidFill>
                  <a:srgbClr val="FFFFFF"/>
                </a:solidFill>
                <a:latin typeface="Myriad Pro Light"/>
                <a:cs typeface="Myriad Pro Light"/>
              </a:rPr>
              <a:t>ремонту  </a:t>
            </a:r>
            <a:r>
              <a:rPr sz="1500" b="1" spc="-5" dirty="0">
                <a:solidFill>
                  <a:srgbClr val="FFFFFF"/>
                </a:solidFill>
                <a:latin typeface="Myriad Pro Light"/>
                <a:cs typeface="Myriad Pro Light"/>
              </a:rPr>
              <a:t>автомобільних </a:t>
            </a:r>
            <a:r>
              <a:rPr sz="1500" b="1" spc="-25" dirty="0">
                <a:solidFill>
                  <a:srgbClr val="FFFFFF"/>
                </a:solidFill>
                <a:latin typeface="Myriad Pro Light"/>
                <a:cs typeface="Myriad Pro Light"/>
              </a:rPr>
              <a:t>доріг, </a:t>
            </a:r>
            <a:r>
              <a:rPr sz="1500" b="1" dirty="0">
                <a:solidFill>
                  <a:srgbClr val="FFFFFF"/>
                </a:solidFill>
                <a:latin typeface="Myriad Pro Light"/>
                <a:cs typeface="Myriad Pro Light"/>
              </a:rPr>
              <a:t>зокрема</a:t>
            </a:r>
            <a:r>
              <a:rPr sz="1500" b="1" spc="15" dirty="0">
                <a:solidFill>
                  <a:srgbClr val="FFFFFF"/>
                </a:solidFill>
                <a:latin typeface="Myriad Pro Light"/>
                <a:cs typeface="Myriad Pro Light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Myriad Pro Light"/>
                <a:cs typeface="Myriad Pro Light"/>
              </a:rPr>
              <a:t>шляхом:</a:t>
            </a:r>
            <a:endParaRPr sz="1500">
              <a:latin typeface="Myriad Pro Light"/>
              <a:cs typeface="Myriad Pro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95996" y="3071520"/>
            <a:ext cx="173939" cy="234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5996" y="3491014"/>
            <a:ext cx="173939" cy="234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95996" y="4078135"/>
            <a:ext cx="173939" cy="234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5996" y="4497616"/>
            <a:ext cx="173939" cy="234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5996" y="5084736"/>
            <a:ext cx="173939" cy="234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5996" y="5671858"/>
            <a:ext cx="173939" cy="234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23874" y="3099289"/>
            <a:ext cx="4764405" cy="312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974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Myriad Pro Light"/>
                <a:cs typeface="Myriad Pro Light"/>
              </a:rPr>
              <a:t>зміни </a:t>
            </a:r>
            <a:r>
              <a:rPr sz="1100" b="1" spc="-5" dirty="0">
                <a:solidFill>
                  <a:srgbClr val="522583"/>
                </a:solidFill>
                <a:latin typeface="Myriad Pro Black"/>
                <a:cs typeface="Myriad Pro Black"/>
              </a:rPr>
              <a:t>критеріїв відбору </a:t>
            </a:r>
            <a:r>
              <a:rPr sz="1100" b="1" dirty="0">
                <a:latin typeface="Myriad Pro Light"/>
                <a:cs typeface="Myriad Pro Light"/>
              </a:rPr>
              <a:t>підрядника на </a:t>
            </a:r>
            <a:r>
              <a:rPr sz="1100" b="1" spc="-5" dirty="0">
                <a:latin typeface="Myriad Pro Light"/>
                <a:cs typeface="Myriad Pro Light"/>
              </a:rPr>
              <a:t>такі, що використовуються  міжнародними фінансовими організаціями </a:t>
            </a:r>
            <a:r>
              <a:rPr sz="1100" b="1" dirty="0">
                <a:latin typeface="Myriad Pro Light"/>
                <a:cs typeface="Myriad Pro Light"/>
              </a:rPr>
              <a:t>для проектів в</a:t>
            </a:r>
            <a:r>
              <a:rPr sz="1100" b="1" spc="45" dirty="0">
                <a:latin typeface="Myriad Pro Light"/>
                <a:cs typeface="Myriad Pro Light"/>
              </a:rPr>
              <a:t> </a:t>
            </a:r>
            <a:r>
              <a:rPr sz="1100" b="1" spc="-5" dirty="0">
                <a:latin typeface="Myriad Pro Light"/>
                <a:cs typeface="Myriad Pro Light"/>
              </a:rPr>
              <a:t>Україні</a:t>
            </a:r>
            <a:endParaRPr sz="1100">
              <a:latin typeface="Myriad Pro Light"/>
              <a:cs typeface="Myriad Pro Light"/>
            </a:endParaRPr>
          </a:p>
          <a:p>
            <a:pPr marL="12700" marR="458470">
              <a:lnSpc>
                <a:spcPct val="100000"/>
              </a:lnSpc>
              <a:spcBef>
                <a:spcPts val="660"/>
              </a:spcBef>
            </a:pPr>
            <a:r>
              <a:rPr sz="1100" b="1" dirty="0">
                <a:latin typeface="Myriad Pro Light"/>
                <a:cs typeface="Myriad Pro Light"/>
              </a:rPr>
              <a:t>створення </a:t>
            </a:r>
            <a:r>
              <a:rPr sz="1100" b="1" spc="-5" dirty="0">
                <a:solidFill>
                  <a:srgbClr val="522583"/>
                </a:solidFill>
                <a:latin typeface="Myriad Pro Black"/>
                <a:cs typeface="Myriad Pro Black"/>
              </a:rPr>
              <a:t>публічного порталу </a:t>
            </a:r>
            <a:r>
              <a:rPr sz="1100" b="1" spc="-5" dirty="0">
                <a:latin typeface="Myriad Pro Light"/>
                <a:cs typeface="Myriad Pro Light"/>
              </a:rPr>
              <a:t>системи </a:t>
            </a:r>
            <a:r>
              <a:rPr sz="1100" b="1" dirty="0">
                <a:latin typeface="Myriad Pro Light"/>
                <a:cs typeface="Myriad Pro Light"/>
              </a:rPr>
              <a:t>управління </a:t>
            </a:r>
            <a:r>
              <a:rPr sz="1100" b="1" spc="-10" dirty="0">
                <a:latin typeface="Myriad Pro Light"/>
                <a:cs typeface="Myriad Pro Light"/>
              </a:rPr>
              <a:t>та </a:t>
            </a:r>
            <a:r>
              <a:rPr sz="1100" b="1" spc="-5" dirty="0">
                <a:latin typeface="Myriad Pro Light"/>
                <a:cs typeface="Myriad Pro Light"/>
              </a:rPr>
              <a:t>моніторингу  </a:t>
            </a:r>
            <a:r>
              <a:rPr sz="1100" b="1" dirty="0">
                <a:latin typeface="Myriad Pro Light"/>
                <a:cs typeface="Myriad Pro Light"/>
              </a:rPr>
              <a:t>в режимі </a:t>
            </a:r>
            <a:r>
              <a:rPr sz="1100" b="1" spc="-5" dirty="0">
                <a:latin typeface="Myriad Pro Light"/>
                <a:cs typeface="Myriad Pro Light"/>
              </a:rPr>
              <a:t>реального </a:t>
            </a:r>
            <a:r>
              <a:rPr sz="1100" b="1" dirty="0">
                <a:latin typeface="Myriad Pro Light"/>
                <a:cs typeface="Myriad Pro Light"/>
              </a:rPr>
              <a:t>часу </a:t>
            </a:r>
            <a:r>
              <a:rPr sz="1100" b="1" spc="-10" dirty="0">
                <a:latin typeface="Myriad Pro Light"/>
                <a:cs typeface="Myriad Pro Light"/>
              </a:rPr>
              <a:t>будівництва, </a:t>
            </a:r>
            <a:r>
              <a:rPr sz="1100" b="1" spc="-5" dirty="0">
                <a:latin typeface="Myriad Pro Light"/>
                <a:cs typeface="Myriad Pro Light"/>
              </a:rPr>
              <a:t>реконструкції </a:t>
            </a:r>
            <a:r>
              <a:rPr sz="1100" b="1" spc="-10" dirty="0">
                <a:latin typeface="Myriad Pro Light"/>
                <a:cs typeface="Myriad Pro Light"/>
              </a:rPr>
              <a:t>та </a:t>
            </a:r>
            <a:r>
              <a:rPr sz="1100" b="1" dirty="0">
                <a:latin typeface="Myriad Pro Light"/>
                <a:cs typeface="Myriad Pro Light"/>
              </a:rPr>
              <a:t>ремонту  </a:t>
            </a:r>
            <a:r>
              <a:rPr sz="1100" b="1" spc="-5" dirty="0">
                <a:latin typeface="Myriad Pro Light"/>
                <a:cs typeface="Myriad Pro Light"/>
              </a:rPr>
              <a:t>автомобільних доріг </a:t>
            </a:r>
            <a:r>
              <a:rPr sz="1100" b="1" dirty="0">
                <a:latin typeface="Myriad Pro Light"/>
                <a:cs typeface="Myriad Pro Light"/>
              </a:rPr>
              <a:t>за кращими </a:t>
            </a:r>
            <a:r>
              <a:rPr sz="1100" b="1" spc="-5" dirty="0">
                <a:latin typeface="Myriad Pro Light"/>
                <a:cs typeface="Myriad Pro Light"/>
              </a:rPr>
              <a:t>світовими</a:t>
            </a:r>
            <a:r>
              <a:rPr sz="1100" b="1" dirty="0">
                <a:latin typeface="Myriad Pro Light"/>
                <a:cs typeface="Myriad Pro Light"/>
              </a:rPr>
              <a:t> практиками</a:t>
            </a:r>
            <a:endParaRPr sz="1100">
              <a:latin typeface="Myriad Pro Light"/>
              <a:cs typeface="Myriad Pro Light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100" b="1" spc="-5" dirty="0">
                <a:latin typeface="Myriad Pro Light"/>
                <a:cs typeface="Myriad Pro Light"/>
              </a:rPr>
              <a:t>щоденного </a:t>
            </a:r>
            <a:r>
              <a:rPr sz="1100" b="1" dirty="0">
                <a:latin typeface="Myriad Pro Light"/>
                <a:cs typeface="Myriad Pro Light"/>
              </a:rPr>
              <a:t>звітування про стан </a:t>
            </a:r>
            <a:r>
              <a:rPr sz="1100" b="1" spc="-5" dirty="0">
                <a:latin typeface="Myriad Pro Light"/>
                <a:cs typeface="Myriad Pro Light"/>
              </a:rPr>
              <a:t>виконання </a:t>
            </a:r>
            <a:r>
              <a:rPr sz="1100" b="1" spc="-20" dirty="0">
                <a:latin typeface="Myriad Pro Light"/>
                <a:cs typeface="Myriad Pro Light"/>
              </a:rPr>
              <a:t>робіт, </a:t>
            </a:r>
            <a:r>
              <a:rPr sz="1100" b="1" dirty="0">
                <a:solidFill>
                  <a:srgbClr val="522583"/>
                </a:solidFill>
                <a:latin typeface="Myriad Pro Black"/>
                <a:cs typeface="Myriad Pro Black"/>
              </a:rPr>
              <a:t>онлайн -</a:t>
            </a:r>
            <a:r>
              <a:rPr sz="1100" b="1" spc="40" dirty="0">
                <a:solidFill>
                  <a:srgbClr val="522583"/>
                </a:solidFill>
                <a:latin typeface="Myriad Pro Black"/>
                <a:cs typeface="Myriad Pro Black"/>
              </a:rPr>
              <a:t> </a:t>
            </a:r>
            <a:r>
              <a:rPr sz="1100" b="1" spc="-5" dirty="0">
                <a:solidFill>
                  <a:srgbClr val="522583"/>
                </a:solidFill>
                <a:latin typeface="Myriad Pro Black"/>
                <a:cs typeface="Myriad Pro Black"/>
              </a:rPr>
              <a:t>спостереження</a:t>
            </a:r>
            <a:endParaRPr sz="1100">
              <a:latin typeface="Myriad Pro Black"/>
              <a:cs typeface="Myriad Pro Black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Myriad Pro Light"/>
                <a:cs typeface="Myriad Pro Light"/>
              </a:rPr>
              <a:t>за </a:t>
            </a:r>
            <a:r>
              <a:rPr sz="1100" b="1" spc="-5" dirty="0">
                <a:latin typeface="Myriad Pro Light"/>
                <a:cs typeface="Myriad Pro Light"/>
              </a:rPr>
              <a:t>виконанням робіт</a:t>
            </a:r>
            <a:r>
              <a:rPr sz="1100" b="1" dirty="0">
                <a:latin typeface="Myriad Pro Light"/>
                <a:cs typeface="Myriad Pro Light"/>
              </a:rPr>
              <a:t> підрядниками</a:t>
            </a:r>
            <a:endParaRPr sz="1100">
              <a:latin typeface="Myriad Pro Light"/>
              <a:cs typeface="Myriad Pro Light"/>
            </a:endParaRPr>
          </a:p>
          <a:p>
            <a:pPr marL="12700" marR="79375">
              <a:lnSpc>
                <a:spcPct val="100000"/>
              </a:lnSpc>
              <a:spcBef>
                <a:spcPts val="665"/>
              </a:spcBef>
            </a:pPr>
            <a:r>
              <a:rPr sz="1100" b="1" spc="-5" dirty="0">
                <a:latin typeface="Myriad Pro Light"/>
                <a:cs typeface="Myriad Pro Light"/>
              </a:rPr>
              <a:t>залучення </a:t>
            </a:r>
            <a:r>
              <a:rPr sz="1100" b="1" dirty="0">
                <a:latin typeface="Myriad Pro Light"/>
                <a:cs typeface="Myriad Pro Light"/>
              </a:rPr>
              <a:t>на конкурсних засадах </a:t>
            </a:r>
            <a:r>
              <a:rPr sz="1100" b="1" spc="-5" dirty="0">
                <a:latin typeface="Myriad Pro Light"/>
                <a:cs typeface="Myriad Pro Light"/>
              </a:rPr>
              <a:t>незалежного </a:t>
            </a:r>
            <a:r>
              <a:rPr sz="1100" b="1" spc="-10" dirty="0">
                <a:solidFill>
                  <a:srgbClr val="522583"/>
                </a:solidFill>
                <a:latin typeface="Myriad Pro Black"/>
                <a:cs typeface="Myriad Pro Black"/>
              </a:rPr>
              <a:t>інженера-консультанта  </a:t>
            </a:r>
            <a:r>
              <a:rPr sz="1100" b="1" dirty="0">
                <a:latin typeface="Myriad Pro Light"/>
                <a:cs typeface="Myriad Pro Light"/>
              </a:rPr>
              <a:t>на </a:t>
            </a:r>
            <a:r>
              <a:rPr sz="1100" b="1" spc="-5" dirty="0">
                <a:latin typeface="Myriad Pro Light"/>
                <a:cs typeface="Myriad Pro Light"/>
              </a:rPr>
              <a:t>усіх етапах </a:t>
            </a:r>
            <a:r>
              <a:rPr sz="1100" b="1" spc="-10" dirty="0">
                <a:latin typeface="Myriad Pro Light"/>
                <a:cs typeface="Myriad Pro Light"/>
              </a:rPr>
              <a:t>будівництва, </a:t>
            </a:r>
            <a:r>
              <a:rPr sz="1100" b="1" spc="-5" dirty="0">
                <a:latin typeface="Myriad Pro Light"/>
                <a:cs typeface="Myriad Pro Light"/>
              </a:rPr>
              <a:t>реконструкції </a:t>
            </a:r>
            <a:r>
              <a:rPr sz="1100" b="1" spc="-10" dirty="0">
                <a:latin typeface="Myriad Pro Light"/>
                <a:cs typeface="Myriad Pro Light"/>
              </a:rPr>
              <a:t>та </a:t>
            </a:r>
            <a:r>
              <a:rPr sz="1100" b="1" dirty="0">
                <a:latin typeface="Myriad Pro Light"/>
                <a:cs typeface="Myriad Pro Light"/>
              </a:rPr>
              <a:t>ремонту </a:t>
            </a:r>
            <a:r>
              <a:rPr sz="1100" b="1" spc="-5" dirty="0">
                <a:latin typeface="Myriad Pro Light"/>
                <a:cs typeface="Myriad Pro Light"/>
              </a:rPr>
              <a:t>автомобільних доріг  (планування, виконання </a:t>
            </a:r>
            <a:r>
              <a:rPr sz="1100" b="1" spc="-20" dirty="0">
                <a:latin typeface="Myriad Pro Light"/>
                <a:cs typeface="Myriad Pro Light"/>
              </a:rPr>
              <a:t>робіт, </a:t>
            </a:r>
            <a:r>
              <a:rPr sz="1100" b="1" spc="-5" dirty="0">
                <a:latin typeface="Myriad Pro Light"/>
                <a:cs typeface="Myriad Pro Light"/>
              </a:rPr>
              <a:t>гарантійного</a:t>
            </a:r>
            <a:r>
              <a:rPr sz="1100" b="1" spc="40" dirty="0">
                <a:latin typeface="Myriad Pro Light"/>
                <a:cs typeface="Myriad Pro Light"/>
              </a:rPr>
              <a:t> </a:t>
            </a:r>
            <a:r>
              <a:rPr sz="1100" b="1" spc="-5" dirty="0">
                <a:latin typeface="Myriad Pro Light"/>
                <a:cs typeface="Myriad Pro Light"/>
              </a:rPr>
              <a:t>обслуговування)</a:t>
            </a:r>
            <a:endParaRPr sz="1100">
              <a:latin typeface="Myriad Pro Light"/>
              <a:cs typeface="Myriad Pro Light"/>
            </a:endParaRPr>
          </a:p>
          <a:p>
            <a:pPr marL="12700" marR="12065">
              <a:lnSpc>
                <a:spcPct val="100000"/>
              </a:lnSpc>
              <a:spcBef>
                <a:spcPts val="660"/>
              </a:spcBef>
            </a:pPr>
            <a:r>
              <a:rPr sz="1100" b="1" dirty="0">
                <a:latin typeface="Myriad Pro Light"/>
                <a:cs typeface="Myriad Pro Light"/>
              </a:rPr>
              <a:t>включення </a:t>
            </a:r>
            <a:r>
              <a:rPr sz="1100" b="1" spc="-5" dirty="0">
                <a:latin typeface="Myriad Pro Light"/>
                <a:cs typeface="Myriad Pro Light"/>
              </a:rPr>
              <a:t>до договорів </a:t>
            </a:r>
            <a:r>
              <a:rPr sz="1100" b="1" dirty="0">
                <a:latin typeface="Myriad Pro Light"/>
                <a:cs typeface="Myriad Pro Light"/>
              </a:rPr>
              <a:t>про </a:t>
            </a:r>
            <a:r>
              <a:rPr sz="1100" b="1" spc="-5" dirty="0">
                <a:latin typeface="Myriad Pro Light"/>
                <a:cs typeface="Myriad Pro Light"/>
              </a:rPr>
              <a:t>виконання робіт </a:t>
            </a:r>
            <a:r>
              <a:rPr sz="1100" b="1" dirty="0">
                <a:latin typeface="Myriad Pro Light"/>
                <a:cs typeface="Myriad Pro Light"/>
              </a:rPr>
              <a:t>з </a:t>
            </a:r>
            <a:r>
              <a:rPr sz="1100" b="1" spc="-10" dirty="0">
                <a:latin typeface="Myriad Pro Light"/>
                <a:cs typeface="Myriad Pro Light"/>
              </a:rPr>
              <a:t>будівництва, </a:t>
            </a:r>
            <a:r>
              <a:rPr sz="1100" b="1" spc="-5" dirty="0">
                <a:latin typeface="Myriad Pro Light"/>
                <a:cs typeface="Myriad Pro Light"/>
              </a:rPr>
              <a:t>реконструкції  </a:t>
            </a:r>
            <a:r>
              <a:rPr sz="1100" b="1" spc="-10" dirty="0">
                <a:latin typeface="Myriad Pro Light"/>
                <a:cs typeface="Myriad Pro Light"/>
              </a:rPr>
              <a:t>та </a:t>
            </a:r>
            <a:r>
              <a:rPr sz="1100" b="1" dirty="0">
                <a:latin typeface="Myriad Pro Light"/>
                <a:cs typeface="Myriad Pro Light"/>
              </a:rPr>
              <a:t>ремонту </a:t>
            </a:r>
            <a:r>
              <a:rPr sz="1100" b="1" spc="-5" dirty="0">
                <a:latin typeface="Myriad Pro Light"/>
                <a:cs typeface="Myriad Pro Light"/>
              </a:rPr>
              <a:t>автомобільних доріг умови </a:t>
            </a:r>
            <a:r>
              <a:rPr sz="1100" b="1" dirty="0">
                <a:latin typeface="Myriad Pro Light"/>
                <a:cs typeface="Myriad Pro Light"/>
              </a:rPr>
              <a:t>про </a:t>
            </a:r>
            <a:r>
              <a:rPr sz="1100" b="1" dirty="0">
                <a:solidFill>
                  <a:srgbClr val="522583"/>
                </a:solidFill>
                <a:latin typeface="Myriad Pro Black"/>
                <a:cs typeface="Myriad Pro Black"/>
              </a:rPr>
              <a:t>страхування об’єктів </a:t>
            </a:r>
            <a:r>
              <a:rPr sz="1100" b="1" spc="-10" dirty="0">
                <a:latin typeface="Myriad Pro Light"/>
                <a:cs typeface="Myriad Pro Light"/>
              </a:rPr>
              <a:t>такого  будівництва</a:t>
            </a:r>
            <a:endParaRPr sz="1100">
              <a:latin typeface="Myriad Pro Light"/>
              <a:cs typeface="Myriad Pro Light"/>
            </a:endParaRPr>
          </a:p>
          <a:p>
            <a:pPr marL="12700" marR="5080">
              <a:lnSpc>
                <a:spcPct val="100000"/>
              </a:lnSpc>
              <a:spcBef>
                <a:spcPts val="665"/>
              </a:spcBef>
            </a:pPr>
            <a:r>
              <a:rPr sz="1100" b="1" spc="-5" dirty="0">
                <a:latin typeface="Myriad Pro Light"/>
                <a:cs typeface="Myriad Pro Light"/>
              </a:rPr>
              <a:t>запровадження </a:t>
            </a:r>
            <a:r>
              <a:rPr sz="1100" b="1" dirty="0">
                <a:latin typeface="Myriad Pro Light"/>
                <a:cs typeface="Myriad Pro Light"/>
              </a:rPr>
              <a:t>оцінки планів </a:t>
            </a:r>
            <a:r>
              <a:rPr sz="1100" b="1" spc="-5" dirty="0">
                <a:latin typeface="Myriad Pro Light"/>
                <a:cs typeface="Myriad Pro Light"/>
              </a:rPr>
              <a:t>ремонтів доріг місцевого значення  </a:t>
            </a:r>
            <a:r>
              <a:rPr sz="1100" b="1" dirty="0">
                <a:latin typeface="Myriad Pro Light"/>
                <a:cs typeface="Myriad Pro Light"/>
              </a:rPr>
              <a:t>спеціальною </a:t>
            </a:r>
            <a:r>
              <a:rPr sz="1100" b="1" spc="-5" dirty="0">
                <a:latin typeface="Myriad Pro Light"/>
                <a:cs typeface="Myriad Pro Light"/>
              </a:rPr>
              <a:t>комісією, </a:t>
            </a:r>
            <a:r>
              <a:rPr sz="1100" b="1" dirty="0">
                <a:latin typeface="Myriad Pro Light"/>
                <a:cs typeface="Myriad Pro Light"/>
              </a:rPr>
              <a:t>за </a:t>
            </a:r>
            <a:r>
              <a:rPr sz="1100" b="1" spc="-15" dirty="0">
                <a:latin typeface="Myriad Pro Light"/>
                <a:cs typeface="Myriad Pro Light"/>
              </a:rPr>
              <a:t>результатами </a:t>
            </a:r>
            <a:r>
              <a:rPr sz="1100" b="1" dirty="0">
                <a:latin typeface="Myriad Pro Light"/>
                <a:cs typeface="Myriad Pro Light"/>
              </a:rPr>
              <a:t>оцінки </a:t>
            </a:r>
            <a:r>
              <a:rPr sz="1100" b="1" spc="-5" dirty="0">
                <a:latin typeface="Myriad Pro Light"/>
                <a:cs typeface="Myriad Pro Light"/>
              </a:rPr>
              <a:t>якої визначити </a:t>
            </a:r>
            <a:r>
              <a:rPr sz="1100" b="1" dirty="0">
                <a:latin typeface="Myriad Pro Light"/>
                <a:cs typeface="Myriad Pro Light"/>
              </a:rPr>
              <a:t>обсяги  </a:t>
            </a:r>
            <a:r>
              <a:rPr sz="1100" b="1" spc="-5" dirty="0">
                <a:latin typeface="Myriad Pro Light"/>
                <a:cs typeface="Myriad Pro Light"/>
              </a:rPr>
              <a:t>подальшого розподілу коштів державного дорожнього фонду </a:t>
            </a:r>
            <a:r>
              <a:rPr sz="1100" b="1" dirty="0">
                <a:latin typeface="Myriad Pro Light"/>
                <a:cs typeface="Myriad Pro Light"/>
              </a:rPr>
              <a:t>по</a:t>
            </a:r>
            <a:r>
              <a:rPr sz="1100" b="1" spc="35" dirty="0">
                <a:latin typeface="Myriad Pro Light"/>
                <a:cs typeface="Myriad Pro Light"/>
              </a:rPr>
              <a:t> </a:t>
            </a:r>
            <a:r>
              <a:rPr sz="1100" b="1" dirty="0">
                <a:latin typeface="Myriad Pro Light"/>
                <a:cs typeface="Myriad Pro Light"/>
              </a:rPr>
              <a:t>областям</a:t>
            </a:r>
            <a:endParaRPr sz="1100">
              <a:latin typeface="Myriad Pro Light"/>
              <a:cs typeface="Myriad Pro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12000" y="2509837"/>
            <a:ext cx="4950460" cy="3852545"/>
          </a:xfrm>
          <a:custGeom>
            <a:avLst/>
            <a:gdLst/>
            <a:ahLst/>
            <a:cxnLst/>
            <a:rect l="l" t="t" r="r" b="b"/>
            <a:pathLst>
              <a:path w="4950459" h="3852545">
                <a:moveTo>
                  <a:pt x="0" y="3852011"/>
                </a:moveTo>
                <a:lnTo>
                  <a:pt x="4950002" y="3852011"/>
                </a:lnTo>
                <a:lnTo>
                  <a:pt x="4950002" y="0"/>
                </a:lnTo>
                <a:lnTo>
                  <a:pt x="0" y="0"/>
                </a:lnTo>
                <a:lnTo>
                  <a:pt x="0" y="3852011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32003" y="2329853"/>
            <a:ext cx="4950460" cy="502920"/>
          </a:xfrm>
          <a:custGeom>
            <a:avLst/>
            <a:gdLst/>
            <a:ahLst/>
            <a:cxnLst/>
            <a:rect l="l" t="t" r="r" b="b"/>
            <a:pathLst>
              <a:path w="4950459" h="502919">
                <a:moveTo>
                  <a:pt x="0" y="502869"/>
                </a:moveTo>
                <a:lnTo>
                  <a:pt x="4949990" y="502869"/>
                </a:lnTo>
                <a:lnTo>
                  <a:pt x="4949990" y="0"/>
                </a:lnTo>
                <a:lnTo>
                  <a:pt x="0" y="0"/>
                </a:lnTo>
                <a:lnTo>
                  <a:pt x="0" y="502869"/>
                </a:lnTo>
                <a:close/>
              </a:path>
            </a:pathLst>
          </a:custGeom>
          <a:solidFill>
            <a:srgbClr val="522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97611" y="2449527"/>
            <a:ext cx="38188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Myriad Pro Light"/>
                <a:cs typeface="Myriad Pro Light"/>
              </a:rPr>
              <a:t>Забезпечити </a:t>
            </a:r>
            <a:r>
              <a:rPr sz="1500" b="1" dirty="0">
                <a:solidFill>
                  <a:srgbClr val="FEE700"/>
                </a:solidFill>
                <a:latin typeface="Myriad Pro Black"/>
                <a:cs typeface="Myriad Pro Black"/>
              </a:rPr>
              <a:t>якість </a:t>
            </a:r>
            <a:r>
              <a:rPr sz="1500" b="1" spc="-5" dirty="0">
                <a:solidFill>
                  <a:srgbClr val="FEE700"/>
                </a:solidFill>
                <a:latin typeface="Myriad Pro Black"/>
                <a:cs typeface="Myriad Pro Black"/>
              </a:rPr>
              <a:t>доріг</a:t>
            </a:r>
            <a:r>
              <a:rPr sz="1500" b="1" spc="-5" dirty="0">
                <a:solidFill>
                  <a:srgbClr val="FFFFFF"/>
                </a:solidFill>
                <a:latin typeface="Myriad Pro Light"/>
                <a:cs typeface="Myriad Pro Light"/>
              </a:rPr>
              <a:t>, </a:t>
            </a:r>
            <a:r>
              <a:rPr sz="1500" b="1" dirty="0">
                <a:solidFill>
                  <a:srgbClr val="FFFFFF"/>
                </a:solidFill>
                <a:latin typeface="Myriad Pro Light"/>
                <a:cs typeface="Myriad Pro Light"/>
              </a:rPr>
              <a:t>зокрема</a:t>
            </a:r>
            <a:r>
              <a:rPr sz="1500" b="1" spc="-35" dirty="0">
                <a:solidFill>
                  <a:srgbClr val="FFFFFF"/>
                </a:solidFill>
                <a:latin typeface="Myriad Pro Light"/>
                <a:cs typeface="Myriad Pro Light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Myriad Pro Light"/>
                <a:cs typeface="Myriad Pro Light"/>
              </a:rPr>
              <a:t>шляхом:</a:t>
            </a:r>
            <a:endParaRPr sz="1500">
              <a:latin typeface="Myriad Pro Light"/>
              <a:cs typeface="Myriad Pro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681985" y="232985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0" y="0"/>
                </a:moveTo>
                <a:lnTo>
                  <a:pt x="0" y="179997"/>
                </a:lnTo>
                <a:lnTo>
                  <a:pt x="180009" y="179997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59002" y="2924187"/>
            <a:ext cx="173939" cy="234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59002" y="3343668"/>
            <a:ext cx="173939" cy="234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59002" y="4098429"/>
            <a:ext cx="173939" cy="234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59003" y="4685550"/>
            <a:ext cx="173939" cy="234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59003" y="5272671"/>
            <a:ext cx="173939" cy="234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10996" y="5570626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0" y="111594"/>
                </a:moveTo>
                <a:lnTo>
                  <a:pt x="111594" y="111594"/>
                </a:lnTo>
                <a:lnTo>
                  <a:pt x="111594" y="0"/>
                </a:lnTo>
                <a:lnTo>
                  <a:pt x="0" y="0"/>
                </a:lnTo>
                <a:lnTo>
                  <a:pt x="0" y="111594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0996" y="5949632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0" y="111594"/>
                </a:moveTo>
                <a:lnTo>
                  <a:pt x="111594" y="111594"/>
                </a:lnTo>
                <a:lnTo>
                  <a:pt x="111594" y="0"/>
                </a:lnTo>
                <a:lnTo>
                  <a:pt x="0" y="0"/>
                </a:lnTo>
                <a:lnTo>
                  <a:pt x="0" y="111594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86873" y="2951952"/>
            <a:ext cx="4293870" cy="330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228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Myriad Pro Light"/>
                <a:cs typeface="Myriad Pro Light"/>
              </a:rPr>
              <a:t>приведення технологічних вимог до компаній підрядників </a:t>
            </a:r>
            <a:r>
              <a:rPr sz="1100" b="1" dirty="0">
                <a:latin typeface="Myriad Pro Light"/>
                <a:cs typeface="Myriad Pro Light"/>
              </a:rPr>
              <a:t>у  відповідність </a:t>
            </a:r>
            <a:r>
              <a:rPr sz="1100" b="1" spc="-5" dirty="0">
                <a:latin typeface="Myriad Pro Light"/>
                <a:cs typeface="Myriad Pro Light"/>
              </a:rPr>
              <a:t>до </a:t>
            </a:r>
            <a:r>
              <a:rPr sz="1100" b="1" spc="-5" dirty="0">
                <a:solidFill>
                  <a:srgbClr val="522583"/>
                </a:solidFill>
                <a:latin typeface="Myriad Pro Black"/>
                <a:cs typeface="Myriad Pro Black"/>
              </a:rPr>
              <a:t>міжнародної</a:t>
            </a:r>
            <a:r>
              <a:rPr sz="1100" b="1" dirty="0">
                <a:solidFill>
                  <a:srgbClr val="522583"/>
                </a:solidFill>
                <a:latin typeface="Myriad Pro Black"/>
                <a:cs typeface="Myriad Pro Black"/>
              </a:rPr>
              <a:t> практики</a:t>
            </a:r>
            <a:endParaRPr sz="1100" dirty="0">
              <a:latin typeface="Myriad Pro Black"/>
              <a:cs typeface="Myriad Pro Black"/>
            </a:endParaRPr>
          </a:p>
          <a:p>
            <a:pPr marL="12700" marR="96520">
              <a:lnSpc>
                <a:spcPct val="100000"/>
              </a:lnSpc>
              <a:spcBef>
                <a:spcPts val="660"/>
              </a:spcBef>
            </a:pPr>
            <a:r>
              <a:rPr sz="1100" b="1" dirty="0">
                <a:latin typeface="Myriad Pro Light"/>
                <a:cs typeface="Myriad Pro Light"/>
              </a:rPr>
              <a:t>створення </a:t>
            </a:r>
            <a:r>
              <a:rPr sz="1100" b="1" spc="-5" dirty="0">
                <a:solidFill>
                  <a:srgbClr val="522583"/>
                </a:solidFill>
                <a:latin typeface="Myriad Pro Black"/>
                <a:cs typeface="Myriad Pro Black"/>
              </a:rPr>
              <a:t>рекомендованих (типових) стандартів </a:t>
            </a:r>
            <a:r>
              <a:rPr sz="1100" b="1" spc="-5" dirty="0">
                <a:latin typeface="Myriad Pro Light"/>
                <a:cs typeface="Myriad Pro Light"/>
              </a:rPr>
              <a:t>тендерної  документації </a:t>
            </a:r>
            <a:r>
              <a:rPr sz="1100" b="1" spc="-10" dirty="0">
                <a:latin typeface="Myriad Pro Light"/>
                <a:cs typeface="Myriad Pro Light"/>
              </a:rPr>
              <a:t>та </a:t>
            </a:r>
            <a:r>
              <a:rPr sz="1100" b="1" dirty="0">
                <a:latin typeface="Myriad Pro Light"/>
                <a:cs typeface="Myriad Pro Light"/>
              </a:rPr>
              <a:t>ТЗ для </a:t>
            </a:r>
            <a:r>
              <a:rPr sz="1100" b="1" spc="-5" dirty="0">
                <a:latin typeface="Myriad Pro Light"/>
                <a:cs typeface="Myriad Pro Light"/>
              </a:rPr>
              <a:t>замовників </a:t>
            </a:r>
            <a:r>
              <a:rPr sz="1100" b="1" dirty="0">
                <a:latin typeface="Myriad Pro Light"/>
                <a:cs typeface="Myriad Pro Light"/>
              </a:rPr>
              <a:t>відповідно </a:t>
            </a:r>
            <a:r>
              <a:rPr sz="1100" b="1" spc="-5" dirty="0">
                <a:latin typeface="Myriad Pro Light"/>
                <a:cs typeface="Myriad Pro Light"/>
              </a:rPr>
              <a:t>до </a:t>
            </a:r>
            <a:r>
              <a:rPr sz="1100" b="1" dirty="0">
                <a:latin typeface="Myriad Pro Light"/>
                <a:cs typeface="Myriad Pro Light"/>
              </a:rPr>
              <a:t>рівня </a:t>
            </a:r>
            <a:r>
              <a:rPr sz="1100" b="1" spc="-5" dirty="0">
                <a:latin typeface="Myriad Pro Light"/>
                <a:cs typeface="Myriad Pro Light"/>
              </a:rPr>
              <a:t>публічної  </a:t>
            </a:r>
            <a:r>
              <a:rPr sz="1100" b="1" dirty="0">
                <a:latin typeface="Myriad Pro Light"/>
                <a:cs typeface="Myriad Pro Light"/>
              </a:rPr>
              <a:t>закупівлі, </a:t>
            </a:r>
            <a:r>
              <a:rPr sz="1100" b="1" spc="-5" dirty="0">
                <a:latin typeface="Myriad Pro Light"/>
                <a:cs typeface="Myriad Pro Light"/>
              </a:rPr>
              <a:t>технологічної нейтральності </a:t>
            </a:r>
            <a:r>
              <a:rPr sz="1100" b="1" dirty="0">
                <a:latin typeface="Myriad Pro Light"/>
                <a:cs typeface="Myriad Pro Light"/>
              </a:rPr>
              <a:t>і </a:t>
            </a:r>
            <a:r>
              <a:rPr sz="1100" b="1" spc="-5" dirty="0">
                <a:latin typeface="Myriad Pro Light"/>
                <a:cs typeface="Myriad Pro Light"/>
              </a:rPr>
              <a:t>орієнтованості </a:t>
            </a:r>
            <a:r>
              <a:rPr sz="1100" b="1" dirty="0">
                <a:latin typeface="Myriad Pro Light"/>
                <a:cs typeface="Myriad Pro Light"/>
              </a:rPr>
              <a:t>на </a:t>
            </a:r>
            <a:r>
              <a:rPr sz="1100" b="1" spc="-5" dirty="0">
                <a:latin typeface="Myriad Pro Light"/>
                <a:cs typeface="Myriad Pro Light"/>
              </a:rPr>
              <a:t>гарантії  якості</a:t>
            </a:r>
            <a:endParaRPr sz="1100" dirty="0">
              <a:latin typeface="Myriad Pro Light"/>
              <a:cs typeface="Myriad Pro Light"/>
            </a:endParaRPr>
          </a:p>
          <a:p>
            <a:pPr marL="12700" marR="342265">
              <a:lnSpc>
                <a:spcPct val="100000"/>
              </a:lnSpc>
              <a:spcBef>
                <a:spcPts val="665"/>
              </a:spcBef>
            </a:pPr>
            <a:r>
              <a:rPr sz="1100" b="1" dirty="0">
                <a:latin typeface="Myriad Pro Light"/>
                <a:cs typeface="Myriad Pro Light"/>
              </a:rPr>
              <a:t>застосування </a:t>
            </a:r>
            <a:r>
              <a:rPr sz="1100" b="1" spc="-5" dirty="0">
                <a:latin typeface="Myriad Pro Light"/>
                <a:cs typeface="Myriad Pro Light"/>
              </a:rPr>
              <a:t>технології </a:t>
            </a:r>
            <a:r>
              <a:rPr sz="1100" b="1" spc="-10" dirty="0">
                <a:latin typeface="Myriad Pro Light"/>
                <a:cs typeface="Myriad Pro Light"/>
              </a:rPr>
              <a:t>будівництва </a:t>
            </a:r>
            <a:r>
              <a:rPr sz="1100" b="1" spc="-5" dirty="0">
                <a:solidFill>
                  <a:srgbClr val="522583"/>
                </a:solidFill>
                <a:latin typeface="Myriad Pro Black"/>
                <a:cs typeface="Myriad Pro Black"/>
              </a:rPr>
              <a:t>цементобетонних доріг  </a:t>
            </a:r>
            <a:r>
              <a:rPr sz="1100" b="1" dirty="0">
                <a:latin typeface="Myriad Pro Light"/>
                <a:cs typeface="Myriad Pro Light"/>
              </a:rPr>
              <a:t>в </a:t>
            </a:r>
            <a:r>
              <a:rPr sz="1100" b="1" spc="-5" dirty="0">
                <a:latin typeface="Myriad Pro Light"/>
                <a:cs typeface="Myriad Pro Light"/>
              </a:rPr>
              <a:t>Україні </a:t>
            </a:r>
            <a:r>
              <a:rPr sz="1100" b="1" dirty="0">
                <a:latin typeface="Myriad Pro Light"/>
                <a:cs typeface="Myriad Pro Light"/>
              </a:rPr>
              <a:t>на </a:t>
            </a:r>
            <a:r>
              <a:rPr sz="1100" b="1" spc="-5" dirty="0">
                <a:latin typeface="Myriad Pro Light"/>
                <a:cs typeface="Myriad Pro Light"/>
              </a:rPr>
              <a:t>дорогах державного значення шляхом внесення  </a:t>
            </a:r>
            <a:r>
              <a:rPr sz="1100" b="1" dirty="0">
                <a:latin typeface="Myriad Pro Light"/>
                <a:cs typeface="Myriad Pro Light"/>
              </a:rPr>
              <a:t>відповідних змін у</a:t>
            </a:r>
            <a:r>
              <a:rPr sz="1100" b="1" spc="-5" dirty="0">
                <a:latin typeface="Myriad Pro Light"/>
                <a:cs typeface="Myriad Pro Light"/>
              </a:rPr>
              <a:t> ДБН</a:t>
            </a:r>
            <a:endParaRPr sz="1100" dirty="0">
              <a:latin typeface="Myriad Pro Light"/>
              <a:cs typeface="Myriad Pro Light"/>
            </a:endParaRPr>
          </a:p>
          <a:p>
            <a:pPr marL="12700" marR="5080">
              <a:lnSpc>
                <a:spcPct val="100000"/>
              </a:lnSpc>
              <a:spcBef>
                <a:spcPts val="665"/>
              </a:spcBef>
            </a:pPr>
            <a:r>
              <a:rPr sz="1100" b="1" spc="-5" dirty="0">
                <a:solidFill>
                  <a:srgbClr val="522583"/>
                </a:solidFill>
                <a:latin typeface="Myriad Pro Black"/>
                <a:cs typeface="Myriad Pro Black"/>
              </a:rPr>
              <a:t>якісного експлуатаційного обслуговування </a:t>
            </a:r>
            <a:r>
              <a:rPr sz="1100" b="1" dirty="0">
                <a:latin typeface="Myriad Pro Light"/>
                <a:cs typeface="Myriad Pro Light"/>
              </a:rPr>
              <a:t>ключових </a:t>
            </a:r>
            <a:r>
              <a:rPr sz="1100" b="1" spc="-15" dirty="0">
                <a:latin typeface="Myriad Pro Light"/>
                <a:cs typeface="Myriad Pro Light"/>
              </a:rPr>
              <a:t>доріг,  </a:t>
            </a:r>
            <a:r>
              <a:rPr sz="1100" b="1" dirty="0">
                <a:latin typeface="Myriad Pro Light"/>
                <a:cs typeface="Myriad Pro Light"/>
              </a:rPr>
              <a:t>зокрема після завершення </a:t>
            </a:r>
            <a:r>
              <a:rPr sz="1100" b="1" spc="-10" dirty="0">
                <a:latin typeface="Myriad Pro Light"/>
                <a:cs typeface="Myriad Pro Light"/>
              </a:rPr>
              <a:t>будівництва </a:t>
            </a:r>
            <a:r>
              <a:rPr sz="1100" b="1" spc="-5" dirty="0">
                <a:latin typeface="Myriad Pro Light"/>
                <a:cs typeface="Myriad Pro Light"/>
              </a:rPr>
              <a:t>або </a:t>
            </a:r>
            <a:r>
              <a:rPr sz="1100" b="1" dirty="0">
                <a:latin typeface="Myriad Pro Light"/>
                <a:cs typeface="Myriad Pro Light"/>
              </a:rPr>
              <a:t>ремонту </a:t>
            </a:r>
            <a:r>
              <a:rPr sz="1100" b="1" spc="-5" dirty="0">
                <a:latin typeface="Myriad Pro Light"/>
                <a:cs typeface="Myriad Pro Light"/>
              </a:rPr>
              <a:t>передавати </a:t>
            </a:r>
            <a:r>
              <a:rPr sz="1100" b="1" dirty="0">
                <a:latin typeface="Myriad Pro Light"/>
                <a:cs typeface="Myriad Pro Light"/>
              </a:rPr>
              <a:t>на  утримання дорогу </a:t>
            </a:r>
            <a:r>
              <a:rPr sz="1100" b="1" spc="-5" dirty="0">
                <a:latin typeface="Myriad Pro Light"/>
                <a:cs typeface="Myriad Pro Light"/>
              </a:rPr>
              <a:t>тій компанії, що виконувала</a:t>
            </a:r>
            <a:r>
              <a:rPr sz="1100" b="1" spc="10" dirty="0">
                <a:latin typeface="Myriad Pro Light"/>
                <a:cs typeface="Myriad Pro Light"/>
              </a:rPr>
              <a:t> </a:t>
            </a:r>
            <a:r>
              <a:rPr sz="1100" b="1" dirty="0">
                <a:latin typeface="Myriad Pro Light"/>
                <a:cs typeface="Myriad Pro Light"/>
              </a:rPr>
              <a:t>роботу</a:t>
            </a:r>
            <a:endParaRPr sz="1100" dirty="0">
              <a:latin typeface="Myriad Pro Light"/>
              <a:cs typeface="Myriad Pro Light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100" b="1" spc="-10" dirty="0">
                <a:solidFill>
                  <a:srgbClr val="522583"/>
                </a:solidFill>
                <a:latin typeface="Myriad Pro Black"/>
                <a:cs typeface="Myriad Pro Black"/>
              </a:rPr>
              <a:t>будівництво </a:t>
            </a:r>
            <a:r>
              <a:rPr sz="1100" b="1" spc="-5" dirty="0">
                <a:solidFill>
                  <a:srgbClr val="522583"/>
                </a:solidFill>
                <a:latin typeface="Myriad Pro Black"/>
                <a:cs typeface="Myriad Pro Black"/>
              </a:rPr>
              <a:t>концесійних доріг</a:t>
            </a:r>
            <a:r>
              <a:rPr sz="1100" b="1" spc="-5" dirty="0">
                <a:latin typeface="Myriad Pro Light"/>
                <a:cs typeface="Myriad Pro Light"/>
              </a:rPr>
              <a:t>, </a:t>
            </a:r>
            <a:r>
              <a:rPr sz="1100" b="1" dirty="0">
                <a:latin typeface="Myriad Pro Light"/>
                <a:cs typeface="Myriad Pro Light"/>
              </a:rPr>
              <a:t>для</a:t>
            </a:r>
            <a:r>
              <a:rPr sz="1100" b="1" spc="20" dirty="0">
                <a:latin typeface="Myriad Pro Light"/>
                <a:cs typeface="Myriad Pro Light"/>
              </a:rPr>
              <a:t> </a:t>
            </a:r>
            <a:r>
              <a:rPr sz="1100" b="1" dirty="0">
                <a:latin typeface="Myriad Pro Light"/>
                <a:cs typeface="Myriad Pro Light"/>
              </a:rPr>
              <a:t>яких:</a:t>
            </a:r>
            <a:endParaRPr sz="1100" dirty="0">
              <a:latin typeface="Myriad Pro Light"/>
              <a:cs typeface="Myriad Pro Light"/>
            </a:endParaRPr>
          </a:p>
          <a:p>
            <a:pPr marL="203835" marR="387350">
              <a:lnSpc>
                <a:spcPct val="100000"/>
              </a:lnSpc>
              <a:spcBef>
                <a:spcPts val="345"/>
              </a:spcBef>
            </a:pPr>
            <a:r>
              <a:rPr sz="1100" b="1" spc="-5" dirty="0">
                <a:latin typeface="Myriad Pro Light"/>
                <a:cs typeface="Myriad Pro Light"/>
              </a:rPr>
              <a:t>розробити комплексну програму щонайменше </a:t>
            </a:r>
            <a:r>
              <a:rPr sz="1100" b="1" dirty="0">
                <a:latin typeface="Myriad Pro Light"/>
                <a:cs typeface="Myriad Pro Light"/>
              </a:rPr>
              <a:t>на 5 років і  10</a:t>
            </a:r>
            <a:r>
              <a:rPr sz="1100" b="1" spc="-5" dirty="0">
                <a:latin typeface="Myriad Pro Light"/>
                <a:cs typeface="Myriad Pro Light"/>
              </a:rPr>
              <a:t> </a:t>
            </a:r>
            <a:r>
              <a:rPr sz="1100" b="1" dirty="0">
                <a:latin typeface="Myriad Pro Light"/>
                <a:cs typeface="Myriad Pro Light"/>
              </a:rPr>
              <a:t>проектів</a:t>
            </a:r>
            <a:endParaRPr sz="1100" dirty="0">
              <a:latin typeface="Myriad Pro Light"/>
              <a:cs typeface="Myriad Pro Light"/>
            </a:endParaRPr>
          </a:p>
          <a:p>
            <a:pPr marL="203835" marR="205104">
              <a:lnSpc>
                <a:spcPct val="100000"/>
              </a:lnSpc>
              <a:spcBef>
                <a:spcPts val="345"/>
              </a:spcBef>
            </a:pPr>
            <a:r>
              <a:rPr sz="1100" b="1" spc="-5" dirty="0">
                <a:latin typeface="Myriad Pro Light"/>
                <a:cs typeface="Myriad Pro Light"/>
              </a:rPr>
              <a:t>надати інвестору (концесіонеру) </a:t>
            </a:r>
            <a:r>
              <a:rPr sz="1100" b="1" dirty="0">
                <a:latin typeface="Myriad Pro Light"/>
                <a:cs typeface="Myriad Pro Light"/>
              </a:rPr>
              <a:t>реальні </a:t>
            </a:r>
            <a:r>
              <a:rPr sz="1100" b="1" spc="-5" dirty="0" err="1">
                <a:latin typeface="Myriad Pro Light"/>
                <a:cs typeface="Myriad Pro Light"/>
              </a:rPr>
              <a:t>гарантії</a:t>
            </a:r>
            <a:r>
              <a:rPr sz="1100" b="1" spc="-5" dirty="0">
                <a:latin typeface="Myriad Pro Light"/>
                <a:cs typeface="Myriad Pro Light"/>
              </a:rPr>
              <a:t> </a:t>
            </a:r>
            <a:r>
              <a:rPr lang="uk-UA" sz="1100" b="1" spc="-5">
                <a:latin typeface="Myriad Pro Light"/>
                <a:cs typeface="Myriad Pro Light"/>
              </a:rPr>
              <a:t>повернення</a:t>
            </a:r>
            <a:r>
              <a:rPr sz="1100" b="1" spc="-5">
                <a:latin typeface="Myriad Pro Light"/>
                <a:cs typeface="Myriad Pro Light"/>
              </a:rPr>
              <a:t>  </a:t>
            </a:r>
            <a:r>
              <a:rPr sz="1100" b="1" spc="-5" dirty="0">
                <a:latin typeface="Myriad Pro Light"/>
                <a:cs typeface="Myriad Pro Light"/>
              </a:rPr>
              <a:t>недоотриманого прибутку</a:t>
            </a:r>
            <a:endParaRPr sz="1100" dirty="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5960" y="909182"/>
            <a:ext cx="7031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195AA7"/>
                </a:solidFill>
              </a:rPr>
              <a:t>ПИТАННЯ </a:t>
            </a:r>
            <a:r>
              <a:rPr sz="3600" spc="5" dirty="0">
                <a:solidFill>
                  <a:srgbClr val="195AA7"/>
                </a:solidFill>
              </a:rPr>
              <a:t>ДЛЯ</a:t>
            </a:r>
            <a:r>
              <a:rPr sz="3600" dirty="0">
                <a:solidFill>
                  <a:srgbClr val="195AA7"/>
                </a:solidFill>
              </a:rPr>
              <a:t> </a:t>
            </a:r>
            <a:r>
              <a:rPr sz="3600" spc="-20" dirty="0">
                <a:solidFill>
                  <a:srgbClr val="195AA7"/>
                </a:solidFill>
              </a:rPr>
              <a:t>ОБГОВОРЕННЯ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19300" y="2263564"/>
            <a:ext cx="363855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339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latin typeface="Myriad Pro Light"/>
                <a:cs typeface="Myriad Pro Light"/>
              </a:rPr>
              <a:t>Необхідні </a:t>
            </a:r>
            <a:r>
              <a:rPr sz="1900" b="1" dirty="0">
                <a:latin typeface="Myriad Pro Light"/>
                <a:cs typeface="Myriad Pro Light"/>
              </a:rPr>
              <a:t>кроки </a:t>
            </a:r>
            <a:r>
              <a:rPr sz="1900" b="1" spc="5" dirty="0">
                <a:latin typeface="Myriad Pro Light"/>
                <a:cs typeface="Myriad Pro Light"/>
              </a:rPr>
              <a:t>для</a:t>
            </a:r>
            <a:r>
              <a:rPr sz="1900" b="1" spc="-60" dirty="0">
                <a:latin typeface="Myriad Pro Light"/>
                <a:cs typeface="Myriad Pro Light"/>
              </a:rPr>
              <a:t> </a:t>
            </a:r>
            <a:r>
              <a:rPr sz="1900" b="1" spc="-5" dirty="0">
                <a:latin typeface="Myriad Pro Light"/>
                <a:cs typeface="Myriad Pro Light"/>
              </a:rPr>
              <a:t>відмови  </a:t>
            </a:r>
            <a:r>
              <a:rPr sz="1900" b="1" dirty="0">
                <a:latin typeface="Myriad Pro Light"/>
                <a:cs typeface="Myriad Pro Light"/>
              </a:rPr>
              <a:t>від </a:t>
            </a:r>
            <a:r>
              <a:rPr sz="1900" b="1" spc="-15" dirty="0">
                <a:latin typeface="Myriad Pro Light"/>
                <a:cs typeface="Myriad Pro Light"/>
              </a:rPr>
              <a:t>поточного </a:t>
            </a:r>
            <a:r>
              <a:rPr sz="1900" b="1" dirty="0">
                <a:latin typeface="Myriad Pro Light"/>
                <a:cs typeface="Myriad Pro Light"/>
              </a:rPr>
              <a:t>ремонту</a:t>
            </a:r>
            <a:r>
              <a:rPr sz="1900" b="1" spc="-10" dirty="0">
                <a:latin typeface="Myriad Pro Light"/>
                <a:cs typeface="Myriad Pro Light"/>
              </a:rPr>
              <a:t> </a:t>
            </a:r>
            <a:r>
              <a:rPr sz="1900" b="1" dirty="0">
                <a:latin typeface="Myriad Pro Light"/>
                <a:cs typeface="Myriad Pro Light"/>
              </a:rPr>
              <a:t>на</a:t>
            </a:r>
            <a:endParaRPr sz="1900" dirty="0">
              <a:latin typeface="Myriad Pro Light"/>
              <a:cs typeface="Myriad Pro Light"/>
            </a:endParaRPr>
          </a:p>
          <a:p>
            <a:pPr marL="12700" marR="5080">
              <a:lnSpc>
                <a:spcPct val="100000"/>
              </a:lnSpc>
            </a:pPr>
            <a:r>
              <a:rPr sz="1900" b="1" spc="-5" dirty="0">
                <a:latin typeface="Myriad Pro Light"/>
                <a:cs typeface="Myriad Pro Light"/>
              </a:rPr>
              <a:t>користь капітального </a:t>
            </a:r>
            <a:r>
              <a:rPr sz="1900" b="1" dirty="0" err="1">
                <a:latin typeface="Myriad Pro Light"/>
                <a:cs typeface="Myriad Pro Light"/>
              </a:rPr>
              <a:t>ремонту</a:t>
            </a:r>
            <a:r>
              <a:rPr sz="1900" b="1" spc="-35" dirty="0">
                <a:latin typeface="Myriad Pro Light"/>
                <a:cs typeface="Myriad Pro Light"/>
              </a:rPr>
              <a:t> </a:t>
            </a:r>
            <a:endParaRPr lang="ru-RU" sz="1900" b="1" spc="-35" dirty="0">
              <a:latin typeface="Myriad Pro Light"/>
              <a:cs typeface="Myriad Pro Light"/>
            </a:endParaRPr>
          </a:p>
          <a:p>
            <a:pPr marL="12700" marR="5080">
              <a:lnSpc>
                <a:spcPct val="100000"/>
              </a:lnSpc>
            </a:pPr>
            <a:r>
              <a:rPr sz="1900" b="1" spc="-15" dirty="0" err="1">
                <a:latin typeface="Myriad Pro Light"/>
                <a:cs typeface="Myriad Pro Light"/>
              </a:rPr>
              <a:t>та</a:t>
            </a:r>
            <a:r>
              <a:rPr sz="1900" b="1" spc="-15" dirty="0">
                <a:latin typeface="Myriad Pro Light"/>
                <a:cs typeface="Myriad Pro Light"/>
              </a:rPr>
              <a:t> </a:t>
            </a:r>
            <a:r>
              <a:rPr sz="1900" b="1" spc="-10" dirty="0" err="1">
                <a:latin typeface="Myriad Pro Light"/>
                <a:cs typeface="Myriad Pro Light"/>
              </a:rPr>
              <a:t>будівництва</a:t>
            </a:r>
            <a:r>
              <a:rPr sz="1900" b="1" spc="-5" dirty="0">
                <a:latin typeface="Myriad Pro Light"/>
                <a:cs typeface="Myriad Pro Light"/>
              </a:rPr>
              <a:t> доріг</a:t>
            </a:r>
            <a:endParaRPr sz="1900" dirty="0">
              <a:latin typeface="Myriad Pro Light"/>
              <a:cs typeface="Myriad Pro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1998" y="2313818"/>
            <a:ext cx="671195" cy="1095375"/>
          </a:xfrm>
          <a:custGeom>
            <a:avLst/>
            <a:gdLst/>
            <a:ahLst/>
            <a:cxnLst/>
            <a:rect l="l" t="t" r="r" b="b"/>
            <a:pathLst>
              <a:path w="671194" h="1095375">
                <a:moveTo>
                  <a:pt x="668144" y="252983"/>
                </a:moveTo>
                <a:lnTo>
                  <a:pt x="325031" y="252983"/>
                </a:lnTo>
                <a:lnTo>
                  <a:pt x="338085" y="253987"/>
                </a:lnTo>
                <a:lnTo>
                  <a:pt x="350043" y="256995"/>
                </a:lnTo>
                <a:lnTo>
                  <a:pt x="384471" y="287018"/>
                </a:lnTo>
                <a:lnTo>
                  <a:pt x="389077" y="309029"/>
                </a:lnTo>
                <a:lnTo>
                  <a:pt x="388177" y="320689"/>
                </a:lnTo>
                <a:lnTo>
                  <a:pt x="365562" y="361618"/>
                </a:lnTo>
                <a:lnTo>
                  <a:pt x="335936" y="387637"/>
                </a:lnTo>
                <a:lnTo>
                  <a:pt x="315429" y="403504"/>
                </a:lnTo>
                <a:lnTo>
                  <a:pt x="260789" y="448332"/>
                </a:lnTo>
                <a:lnTo>
                  <a:pt x="221761" y="491564"/>
                </a:lnTo>
                <a:lnTo>
                  <a:pt x="198343" y="533193"/>
                </a:lnTo>
                <a:lnTo>
                  <a:pt x="190538" y="573214"/>
                </a:lnTo>
                <a:lnTo>
                  <a:pt x="191738" y="591435"/>
                </a:lnTo>
                <a:lnTo>
                  <a:pt x="195340" y="610854"/>
                </a:lnTo>
                <a:lnTo>
                  <a:pt x="201344" y="631468"/>
                </a:lnTo>
                <a:lnTo>
                  <a:pt x="209753" y="653275"/>
                </a:lnTo>
                <a:lnTo>
                  <a:pt x="440321" y="653275"/>
                </a:lnTo>
                <a:lnTo>
                  <a:pt x="440321" y="632459"/>
                </a:lnTo>
                <a:lnTo>
                  <a:pt x="445323" y="611642"/>
                </a:lnTo>
                <a:lnTo>
                  <a:pt x="460330" y="587628"/>
                </a:lnTo>
                <a:lnTo>
                  <a:pt x="485348" y="560415"/>
                </a:lnTo>
                <a:lnTo>
                  <a:pt x="520382" y="529996"/>
                </a:lnTo>
                <a:lnTo>
                  <a:pt x="550799" y="504367"/>
                </a:lnTo>
                <a:lnTo>
                  <a:pt x="581212" y="476850"/>
                </a:lnTo>
                <a:lnTo>
                  <a:pt x="627642" y="424807"/>
                </a:lnTo>
                <a:lnTo>
                  <a:pt x="655566" y="375272"/>
                </a:lnTo>
                <a:lnTo>
                  <a:pt x="669186" y="319240"/>
                </a:lnTo>
                <a:lnTo>
                  <a:pt x="670890" y="288213"/>
                </a:lnTo>
                <a:lnTo>
                  <a:pt x="668144" y="252983"/>
                </a:lnTo>
                <a:close/>
              </a:path>
              <a:path w="671194" h="1095375">
                <a:moveTo>
                  <a:pt x="334645" y="0"/>
                </a:moveTo>
                <a:lnTo>
                  <a:pt x="285611" y="2564"/>
                </a:lnTo>
                <a:lnTo>
                  <a:pt x="239720" y="10254"/>
                </a:lnTo>
                <a:lnTo>
                  <a:pt x="196970" y="23067"/>
                </a:lnTo>
                <a:lnTo>
                  <a:pt x="157360" y="40999"/>
                </a:lnTo>
                <a:lnTo>
                  <a:pt x="120891" y="64046"/>
                </a:lnTo>
                <a:lnTo>
                  <a:pt x="88124" y="92168"/>
                </a:lnTo>
                <a:lnTo>
                  <a:pt x="59654" y="125283"/>
                </a:lnTo>
                <a:lnTo>
                  <a:pt x="35478" y="163391"/>
                </a:lnTo>
                <a:lnTo>
                  <a:pt x="15593" y="206491"/>
                </a:lnTo>
                <a:lnTo>
                  <a:pt x="0" y="254584"/>
                </a:lnTo>
                <a:lnTo>
                  <a:pt x="224154" y="353860"/>
                </a:lnTo>
                <a:lnTo>
                  <a:pt x="236064" y="329242"/>
                </a:lnTo>
                <a:lnTo>
                  <a:pt x="247772" y="308230"/>
                </a:lnTo>
                <a:lnTo>
                  <a:pt x="270598" y="277012"/>
                </a:lnTo>
                <a:lnTo>
                  <a:pt x="309614" y="254486"/>
                </a:lnTo>
                <a:lnTo>
                  <a:pt x="325031" y="252983"/>
                </a:lnTo>
                <a:lnTo>
                  <a:pt x="668144" y="252983"/>
                </a:lnTo>
                <a:lnTo>
                  <a:pt x="667046" y="238904"/>
                </a:lnTo>
                <a:lnTo>
                  <a:pt x="655516" y="193435"/>
                </a:lnTo>
                <a:lnTo>
                  <a:pt x="636301" y="151805"/>
                </a:lnTo>
                <a:lnTo>
                  <a:pt x="609400" y="114014"/>
                </a:lnTo>
                <a:lnTo>
                  <a:pt x="574814" y="80060"/>
                </a:lnTo>
                <a:lnTo>
                  <a:pt x="534465" y="51242"/>
                </a:lnTo>
                <a:lnTo>
                  <a:pt x="490273" y="28825"/>
                </a:lnTo>
                <a:lnTo>
                  <a:pt x="442238" y="12812"/>
                </a:lnTo>
                <a:lnTo>
                  <a:pt x="390362" y="3203"/>
                </a:lnTo>
                <a:lnTo>
                  <a:pt x="334645" y="0"/>
                </a:lnTo>
                <a:close/>
              </a:path>
              <a:path w="671194" h="1095375">
                <a:moveTo>
                  <a:pt x="331444" y="736536"/>
                </a:moveTo>
                <a:lnTo>
                  <a:pt x="293206" y="739739"/>
                </a:lnTo>
                <a:lnTo>
                  <a:pt x="227554" y="765361"/>
                </a:lnTo>
                <a:lnTo>
                  <a:pt x="177716" y="815001"/>
                </a:lnTo>
                <a:lnTo>
                  <a:pt x="152106" y="879038"/>
                </a:lnTo>
                <a:lnTo>
                  <a:pt x="148907" y="915860"/>
                </a:lnTo>
                <a:lnTo>
                  <a:pt x="152106" y="952691"/>
                </a:lnTo>
                <a:lnTo>
                  <a:pt x="177716" y="1016737"/>
                </a:lnTo>
                <a:lnTo>
                  <a:pt x="227554" y="1066366"/>
                </a:lnTo>
                <a:lnTo>
                  <a:pt x="293206" y="1091992"/>
                </a:lnTo>
                <a:lnTo>
                  <a:pt x="331444" y="1095197"/>
                </a:lnTo>
                <a:lnTo>
                  <a:pt x="368218" y="1091992"/>
                </a:lnTo>
                <a:lnTo>
                  <a:pt x="431864" y="1066366"/>
                </a:lnTo>
                <a:lnTo>
                  <a:pt x="480798" y="1016737"/>
                </a:lnTo>
                <a:lnTo>
                  <a:pt x="506015" y="952691"/>
                </a:lnTo>
                <a:lnTo>
                  <a:pt x="509168" y="915860"/>
                </a:lnTo>
                <a:lnTo>
                  <a:pt x="506015" y="879038"/>
                </a:lnTo>
                <a:lnTo>
                  <a:pt x="480798" y="815001"/>
                </a:lnTo>
                <a:lnTo>
                  <a:pt x="431864" y="765361"/>
                </a:lnTo>
                <a:lnTo>
                  <a:pt x="368218" y="739739"/>
                </a:lnTo>
                <a:lnTo>
                  <a:pt x="331444" y="736536"/>
                </a:lnTo>
                <a:close/>
              </a:path>
            </a:pathLst>
          </a:custGeom>
          <a:solidFill>
            <a:srgbClr val="E30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85299" y="2408344"/>
            <a:ext cx="3256279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latin typeface="Myriad Pro Light"/>
                <a:cs typeface="Myriad Pro Light"/>
              </a:rPr>
              <a:t>Бар’єри </a:t>
            </a:r>
            <a:r>
              <a:rPr sz="1900" b="1" spc="5" dirty="0">
                <a:latin typeface="Myriad Pro Light"/>
                <a:cs typeface="Myriad Pro Light"/>
              </a:rPr>
              <a:t>для </a:t>
            </a:r>
            <a:r>
              <a:rPr sz="1900" b="1" spc="-15" dirty="0">
                <a:latin typeface="Myriad Pro Light"/>
                <a:cs typeface="Myriad Pro Light"/>
              </a:rPr>
              <a:t>виходу </a:t>
            </a:r>
            <a:r>
              <a:rPr sz="1900" b="1" dirty="0">
                <a:latin typeface="Myriad Pro Light"/>
                <a:cs typeface="Myriad Pro Light"/>
              </a:rPr>
              <a:t>на ринок  </a:t>
            </a:r>
            <a:r>
              <a:rPr sz="1900" b="1" spc="5" dirty="0">
                <a:latin typeface="Myriad Pro Light"/>
                <a:cs typeface="Myriad Pro Light"/>
              </a:rPr>
              <a:t>для </a:t>
            </a:r>
            <a:r>
              <a:rPr sz="1900" b="1" spc="-5" dirty="0">
                <a:latin typeface="Myriad Pro Light"/>
                <a:cs typeface="Myriad Pro Light"/>
              </a:rPr>
              <a:t>вітчизняних </a:t>
            </a:r>
            <a:r>
              <a:rPr sz="1900" b="1" spc="-15" dirty="0">
                <a:latin typeface="Myriad Pro Light"/>
                <a:cs typeface="Myriad Pro Light"/>
              </a:rPr>
              <a:t>та</a:t>
            </a:r>
            <a:r>
              <a:rPr sz="1900" b="1" spc="-55" dirty="0">
                <a:latin typeface="Myriad Pro Light"/>
                <a:cs typeface="Myriad Pro Light"/>
              </a:rPr>
              <a:t> </a:t>
            </a:r>
            <a:r>
              <a:rPr sz="1900" b="1" dirty="0">
                <a:latin typeface="Myriad Pro Light"/>
                <a:cs typeface="Myriad Pro Light"/>
              </a:rPr>
              <a:t>іноземних  </a:t>
            </a:r>
            <a:r>
              <a:rPr sz="1900" b="1" spc="-5" dirty="0">
                <a:latin typeface="Myriad Pro Light"/>
                <a:cs typeface="Myriad Pro Light"/>
              </a:rPr>
              <a:t>підрядників</a:t>
            </a:r>
            <a:endParaRPr sz="1900">
              <a:latin typeface="Myriad Pro Light"/>
              <a:cs typeface="Myriad Pro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17998" y="2313818"/>
            <a:ext cx="671195" cy="1095375"/>
          </a:xfrm>
          <a:custGeom>
            <a:avLst/>
            <a:gdLst/>
            <a:ahLst/>
            <a:cxnLst/>
            <a:rect l="l" t="t" r="r" b="b"/>
            <a:pathLst>
              <a:path w="671195" h="1095375">
                <a:moveTo>
                  <a:pt x="668144" y="252983"/>
                </a:moveTo>
                <a:lnTo>
                  <a:pt x="325031" y="252983"/>
                </a:lnTo>
                <a:lnTo>
                  <a:pt x="338085" y="253987"/>
                </a:lnTo>
                <a:lnTo>
                  <a:pt x="350043" y="256995"/>
                </a:lnTo>
                <a:lnTo>
                  <a:pt x="384471" y="287018"/>
                </a:lnTo>
                <a:lnTo>
                  <a:pt x="389077" y="309029"/>
                </a:lnTo>
                <a:lnTo>
                  <a:pt x="388177" y="320689"/>
                </a:lnTo>
                <a:lnTo>
                  <a:pt x="365562" y="361618"/>
                </a:lnTo>
                <a:lnTo>
                  <a:pt x="335936" y="387637"/>
                </a:lnTo>
                <a:lnTo>
                  <a:pt x="315429" y="403504"/>
                </a:lnTo>
                <a:lnTo>
                  <a:pt x="260789" y="448332"/>
                </a:lnTo>
                <a:lnTo>
                  <a:pt x="221761" y="491564"/>
                </a:lnTo>
                <a:lnTo>
                  <a:pt x="198343" y="533193"/>
                </a:lnTo>
                <a:lnTo>
                  <a:pt x="190538" y="573214"/>
                </a:lnTo>
                <a:lnTo>
                  <a:pt x="191738" y="591435"/>
                </a:lnTo>
                <a:lnTo>
                  <a:pt x="195340" y="610854"/>
                </a:lnTo>
                <a:lnTo>
                  <a:pt x="201344" y="631468"/>
                </a:lnTo>
                <a:lnTo>
                  <a:pt x="209753" y="653275"/>
                </a:lnTo>
                <a:lnTo>
                  <a:pt x="440321" y="653275"/>
                </a:lnTo>
                <a:lnTo>
                  <a:pt x="440321" y="632459"/>
                </a:lnTo>
                <a:lnTo>
                  <a:pt x="445323" y="611642"/>
                </a:lnTo>
                <a:lnTo>
                  <a:pt x="460330" y="587628"/>
                </a:lnTo>
                <a:lnTo>
                  <a:pt x="485348" y="560415"/>
                </a:lnTo>
                <a:lnTo>
                  <a:pt x="520382" y="529996"/>
                </a:lnTo>
                <a:lnTo>
                  <a:pt x="550799" y="504367"/>
                </a:lnTo>
                <a:lnTo>
                  <a:pt x="581212" y="476850"/>
                </a:lnTo>
                <a:lnTo>
                  <a:pt x="627642" y="424807"/>
                </a:lnTo>
                <a:lnTo>
                  <a:pt x="655566" y="375272"/>
                </a:lnTo>
                <a:lnTo>
                  <a:pt x="669186" y="319240"/>
                </a:lnTo>
                <a:lnTo>
                  <a:pt x="670890" y="288213"/>
                </a:lnTo>
                <a:lnTo>
                  <a:pt x="668144" y="252983"/>
                </a:lnTo>
                <a:close/>
              </a:path>
              <a:path w="671195" h="1095375">
                <a:moveTo>
                  <a:pt x="334645" y="0"/>
                </a:moveTo>
                <a:lnTo>
                  <a:pt x="285611" y="2564"/>
                </a:lnTo>
                <a:lnTo>
                  <a:pt x="239720" y="10254"/>
                </a:lnTo>
                <a:lnTo>
                  <a:pt x="196970" y="23067"/>
                </a:lnTo>
                <a:lnTo>
                  <a:pt x="157360" y="40999"/>
                </a:lnTo>
                <a:lnTo>
                  <a:pt x="120891" y="64046"/>
                </a:lnTo>
                <a:lnTo>
                  <a:pt x="88124" y="92168"/>
                </a:lnTo>
                <a:lnTo>
                  <a:pt x="59654" y="125283"/>
                </a:lnTo>
                <a:lnTo>
                  <a:pt x="35478" y="163391"/>
                </a:lnTo>
                <a:lnTo>
                  <a:pt x="15593" y="206491"/>
                </a:lnTo>
                <a:lnTo>
                  <a:pt x="0" y="254584"/>
                </a:lnTo>
                <a:lnTo>
                  <a:pt x="224155" y="353860"/>
                </a:lnTo>
                <a:lnTo>
                  <a:pt x="236064" y="329242"/>
                </a:lnTo>
                <a:lnTo>
                  <a:pt x="247772" y="308230"/>
                </a:lnTo>
                <a:lnTo>
                  <a:pt x="270598" y="277012"/>
                </a:lnTo>
                <a:lnTo>
                  <a:pt x="309614" y="254486"/>
                </a:lnTo>
                <a:lnTo>
                  <a:pt x="325031" y="252983"/>
                </a:lnTo>
                <a:lnTo>
                  <a:pt x="668144" y="252983"/>
                </a:lnTo>
                <a:lnTo>
                  <a:pt x="667046" y="238904"/>
                </a:lnTo>
                <a:lnTo>
                  <a:pt x="655516" y="193435"/>
                </a:lnTo>
                <a:lnTo>
                  <a:pt x="636301" y="151805"/>
                </a:lnTo>
                <a:lnTo>
                  <a:pt x="609400" y="114014"/>
                </a:lnTo>
                <a:lnTo>
                  <a:pt x="574814" y="80060"/>
                </a:lnTo>
                <a:lnTo>
                  <a:pt x="534465" y="51242"/>
                </a:lnTo>
                <a:lnTo>
                  <a:pt x="490273" y="28825"/>
                </a:lnTo>
                <a:lnTo>
                  <a:pt x="442238" y="12812"/>
                </a:lnTo>
                <a:lnTo>
                  <a:pt x="390362" y="3203"/>
                </a:lnTo>
                <a:lnTo>
                  <a:pt x="334645" y="0"/>
                </a:lnTo>
                <a:close/>
              </a:path>
              <a:path w="671195" h="1095375">
                <a:moveTo>
                  <a:pt x="331444" y="736536"/>
                </a:moveTo>
                <a:lnTo>
                  <a:pt x="293206" y="739739"/>
                </a:lnTo>
                <a:lnTo>
                  <a:pt x="227554" y="765361"/>
                </a:lnTo>
                <a:lnTo>
                  <a:pt x="177716" y="815001"/>
                </a:lnTo>
                <a:lnTo>
                  <a:pt x="152106" y="879038"/>
                </a:lnTo>
                <a:lnTo>
                  <a:pt x="148907" y="915860"/>
                </a:lnTo>
                <a:lnTo>
                  <a:pt x="152106" y="952691"/>
                </a:lnTo>
                <a:lnTo>
                  <a:pt x="177716" y="1016737"/>
                </a:lnTo>
                <a:lnTo>
                  <a:pt x="227554" y="1066366"/>
                </a:lnTo>
                <a:lnTo>
                  <a:pt x="293206" y="1091992"/>
                </a:lnTo>
                <a:lnTo>
                  <a:pt x="331444" y="1095197"/>
                </a:lnTo>
                <a:lnTo>
                  <a:pt x="368218" y="1091992"/>
                </a:lnTo>
                <a:lnTo>
                  <a:pt x="431864" y="1066366"/>
                </a:lnTo>
                <a:lnTo>
                  <a:pt x="480798" y="1016737"/>
                </a:lnTo>
                <a:lnTo>
                  <a:pt x="506015" y="952691"/>
                </a:lnTo>
                <a:lnTo>
                  <a:pt x="509168" y="915860"/>
                </a:lnTo>
                <a:lnTo>
                  <a:pt x="506015" y="879038"/>
                </a:lnTo>
                <a:lnTo>
                  <a:pt x="480798" y="815001"/>
                </a:lnTo>
                <a:lnTo>
                  <a:pt x="431864" y="765361"/>
                </a:lnTo>
                <a:lnTo>
                  <a:pt x="368218" y="739739"/>
                </a:lnTo>
                <a:lnTo>
                  <a:pt x="331444" y="736536"/>
                </a:lnTo>
                <a:close/>
              </a:path>
            </a:pathLst>
          </a:custGeom>
          <a:solidFill>
            <a:srgbClr val="E30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19300" y="4181933"/>
            <a:ext cx="335026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latin typeface="Myriad Pro Light"/>
                <a:cs typeface="Myriad Pro Light"/>
              </a:rPr>
              <a:t>Перехід до середньо- </a:t>
            </a:r>
            <a:r>
              <a:rPr sz="1900" b="1" spc="-15" dirty="0">
                <a:latin typeface="Myriad Pro Light"/>
                <a:cs typeface="Myriad Pro Light"/>
              </a:rPr>
              <a:t>та  </a:t>
            </a:r>
            <a:r>
              <a:rPr sz="1900" b="1" spc="-10" dirty="0">
                <a:latin typeface="Myriad Pro Light"/>
                <a:cs typeface="Myriad Pro Light"/>
              </a:rPr>
              <a:t>довгострокового </a:t>
            </a:r>
            <a:r>
              <a:rPr sz="1900" b="1" dirty="0" err="1">
                <a:latin typeface="Myriad Pro Light"/>
                <a:cs typeface="Myriad Pro Light"/>
              </a:rPr>
              <a:t>планування</a:t>
            </a:r>
            <a:r>
              <a:rPr sz="1900" b="1" dirty="0">
                <a:latin typeface="Myriad Pro Light"/>
                <a:cs typeface="Myriad Pro Light"/>
              </a:rPr>
              <a:t> </a:t>
            </a:r>
            <a:endParaRPr lang="ru-RU" sz="1900" b="1" dirty="0">
              <a:latin typeface="Myriad Pro Light"/>
              <a:cs typeface="Myriad Pro Light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latin typeface="Myriad Pro Light"/>
                <a:cs typeface="Myriad Pro Light"/>
              </a:rPr>
              <a:t>і фінансування</a:t>
            </a:r>
            <a:endParaRPr sz="1900" dirty="0">
              <a:latin typeface="Myriad Pro Light"/>
              <a:cs typeface="Myriad Pro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51998" y="4087407"/>
            <a:ext cx="671195" cy="1095375"/>
          </a:xfrm>
          <a:custGeom>
            <a:avLst/>
            <a:gdLst/>
            <a:ahLst/>
            <a:cxnLst/>
            <a:rect l="l" t="t" r="r" b="b"/>
            <a:pathLst>
              <a:path w="671194" h="1095375">
                <a:moveTo>
                  <a:pt x="668144" y="252984"/>
                </a:moveTo>
                <a:lnTo>
                  <a:pt x="325031" y="252984"/>
                </a:lnTo>
                <a:lnTo>
                  <a:pt x="338085" y="253987"/>
                </a:lnTo>
                <a:lnTo>
                  <a:pt x="350043" y="256995"/>
                </a:lnTo>
                <a:lnTo>
                  <a:pt x="384471" y="287018"/>
                </a:lnTo>
                <a:lnTo>
                  <a:pt x="389077" y="309029"/>
                </a:lnTo>
                <a:lnTo>
                  <a:pt x="388177" y="320689"/>
                </a:lnTo>
                <a:lnTo>
                  <a:pt x="365562" y="361618"/>
                </a:lnTo>
                <a:lnTo>
                  <a:pt x="335936" y="387637"/>
                </a:lnTo>
                <a:lnTo>
                  <a:pt x="315429" y="403504"/>
                </a:lnTo>
                <a:lnTo>
                  <a:pt x="260789" y="448332"/>
                </a:lnTo>
                <a:lnTo>
                  <a:pt x="221761" y="491564"/>
                </a:lnTo>
                <a:lnTo>
                  <a:pt x="198343" y="533193"/>
                </a:lnTo>
                <a:lnTo>
                  <a:pt x="190538" y="573214"/>
                </a:lnTo>
                <a:lnTo>
                  <a:pt x="191738" y="591435"/>
                </a:lnTo>
                <a:lnTo>
                  <a:pt x="195340" y="610854"/>
                </a:lnTo>
                <a:lnTo>
                  <a:pt x="201344" y="631468"/>
                </a:lnTo>
                <a:lnTo>
                  <a:pt x="209753" y="653275"/>
                </a:lnTo>
                <a:lnTo>
                  <a:pt x="440321" y="653275"/>
                </a:lnTo>
                <a:lnTo>
                  <a:pt x="440321" y="632460"/>
                </a:lnTo>
                <a:lnTo>
                  <a:pt x="445323" y="611642"/>
                </a:lnTo>
                <a:lnTo>
                  <a:pt x="460330" y="587629"/>
                </a:lnTo>
                <a:lnTo>
                  <a:pt x="485348" y="560415"/>
                </a:lnTo>
                <a:lnTo>
                  <a:pt x="520382" y="529996"/>
                </a:lnTo>
                <a:lnTo>
                  <a:pt x="550799" y="504367"/>
                </a:lnTo>
                <a:lnTo>
                  <a:pt x="581212" y="476850"/>
                </a:lnTo>
                <a:lnTo>
                  <a:pt x="627642" y="424807"/>
                </a:lnTo>
                <a:lnTo>
                  <a:pt x="655566" y="375272"/>
                </a:lnTo>
                <a:lnTo>
                  <a:pt x="669186" y="319240"/>
                </a:lnTo>
                <a:lnTo>
                  <a:pt x="670890" y="288213"/>
                </a:lnTo>
                <a:lnTo>
                  <a:pt x="668144" y="252984"/>
                </a:lnTo>
                <a:close/>
              </a:path>
              <a:path w="671194" h="1095375">
                <a:moveTo>
                  <a:pt x="334645" y="0"/>
                </a:moveTo>
                <a:lnTo>
                  <a:pt x="285611" y="2564"/>
                </a:lnTo>
                <a:lnTo>
                  <a:pt x="239720" y="10254"/>
                </a:lnTo>
                <a:lnTo>
                  <a:pt x="196970" y="23067"/>
                </a:lnTo>
                <a:lnTo>
                  <a:pt x="157360" y="40999"/>
                </a:lnTo>
                <a:lnTo>
                  <a:pt x="120891" y="64046"/>
                </a:lnTo>
                <a:lnTo>
                  <a:pt x="88124" y="92168"/>
                </a:lnTo>
                <a:lnTo>
                  <a:pt x="59654" y="125283"/>
                </a:lnTo>
                <a:lnTo>
                  <a:pt x="35478" y="163391"/>
                </a:lnTo>
                <a:lnTo>
                  <a:pt x="15593" y="206491"/>
                </a:lnTo>
                <a:lnTo>
                  <a:pt x="0" y="254584"/>
                </a:lnTo>
                <a:lnTo>
                  <a:pt x="224154" y="353860"/>
                </a:lnTo>
                <a:lnTo>
                  <a:pt x="236064" y="329242"/>
                </a:lnTo>
                <a:lnTo>
                  <a:pt x="247772" y="308230"/>
                </a:lnTo>
                <a:lnTo>
                  <a:pt x="270598" y="277012"/>
                </a:lnTo>
                <a:lnTo>
                  <a:pt x="309614" y="254486"/>
                </a:lnTo>
                <a:lnTo>
                  <a:pt x="325031" y="252984"/>
                </a:lnTo>
                <a:lnTo>
                  <a:pt x="668144" y="252984"/>
                </a:lnTo>
                <a:lnTo>
                  <a:pt x="667046" y="238904"/>
                </a:lnTo>
                <a:lnTo>
                  <a:pt x="655516" y="193435"/>
                </a:lnTo>
                <a:lnTo>
                  <a:pt x="636301" y="151805"/>
                </a:lnTo>
                <a:lnTo>
                  <a:pt x="609400" y="114014"/>
                </a:lnTo>
                <a:lnTo>
                  <a:pt x="574814" y="80060"/>
                </a:lnTo>
                <a:lnTo>
                  <a:pt x="534465" y="51242"/>
                </a:lnTo>
                <a:lnTo>
                  <a:pt x="490273" y="28825"/>
                </a:lnTo>
                <a:lnTo>
                  <a:pt x="442238" y="12812"/>
                </a:lnTo>
                <a:lnTo>
                  <a:pt x="390362" y="3203"/>
                </a:lnTo>
                <a:lnTo>
                  <a:pt x="334645" y="0"/>
                </a:lnTo>
                <a:close/>
              </a:path>
              <a:path w="671194" h="1095375">
                <a:moveTo>
                  <a:pt x="331444" y="736536"/>
                </a:moveTo>
                <a:lnTo>
                  <a:pt x="293206" y="739739"/>
                </a:lnTo>
                <a:lnTo>
                  <a:pt x="227554" y="765361"/>
                </a:lnTo>
                <a:lnTo>
                  <a:pt x="177716" y="815001"/>
                </a:lnTo>
                <a:lnTo>
                  <a:pt x="152106" y="879038"/>
                </a:lnTo>
                <a:lnTo>
                  <a:pt x="148907" y="915860"/>
                </a:lnTo>
                <a:lnTo>
                  <a:pt x="152106" y="952691"/>
                </a:lnTo>
                <a:lnTo>
                  <a:pt x="177716" y="1016737"/>
                </a:lnTo>
                <a:lnTo>
                  <a:pt x="227554" y="1066366"/>
                </a:lnTo>
                <a:lnTo>
                  <a:pt x="293206" y="1091992"/>
                </a:lnTo>
                <a:lnTo>
                  <a:pt x="331444" y="1095197"/>
                </a:lnTo>
                <a:lnTo>
                  <a:pt x="368218" y="1091992"/>
                </a:lnTo>
                <a:lnTo>
                  <a:pt x="431864" y="1066366"/>
                </a:lnTo>
                <a:lnTo>
                  <a:pt x="480798" y="1016737"/>
                </a:lnTo>
                <a:lnTo>
                  <a:pt x="506015" y="952691"/>
                </a:lnTo>
                <a:lnTo>
                  <a:pt x="509168" y="915860"/>
                </a:lnTo>
                <a:lnTo>
                  <a:pt x="506015" y="879038"/>
                </a:lnTo>
                <a:lnTo>
                  <a:pt x="480798" y="815001"/>
                </a:lnTo>
                <a:lnTo>
                  <a:pt x="431864" y="765361"/>
                </a:lnTo>
                <a:lnTo>
                  <a:pt x="368218" y="739739"/>
                </a:lnTo>
                <a:lnTo>
                  <a:pt x="331444" y="736536"/>
                </a:lnTo>
                <a:close/>
              </a:path>
            </a:pathLst>
          </a:custGeom>
          <a:solidFill>
            <a:srgbClr val="E30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85299" y="4037153"/>
            <a:ext cx="361442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latin typeface="Myriad Pro Light"/>
                <a:cs typeface="Myriad Pro Light"/>
              </a:rPr>
              <a:t>Пропозиції </a:t>
            </a:r>
            <a:r>
              <a:rPr sz="1900" b="1" spc="-15" dirty="0">
                <a:latin typeface="Myriad Pro Light"/>
                <a:cs typeface="Myriad Pro Light"/>
              </a:rPr>
              <a:t>щодо </a:t>
            </a:r>
            <a:r>
              <a:rPr sz="1900" b="1" spc="-5" dirty="0">
                <a:latin typeface="Myriad Pro Light"/>
                <a:cs typeface="Myriad Pro Light"/>
              </a:rPr>
              <a:t>забезпечення  якості </a:t>
            </a:r>
            <a:r>
              <a:rPr sz="1900" b="1" spc="-10" dirty="0">
                <a:latin typeface="Myriad Pro Light"/>
                <a:cs typeface="Myriad Pro Light"/>
              </a:rPr>
              <a:t>збудованих </a:t>
            </a:r>
            <a:r>
              <a:rPr sz="1900" b="1" spc="-15" dirty="0">
                <a:latin typeface="Myriad Pro Light"/>
                <a:cs typeface="Myriad Pro Light"/>
              </a:rPr>
              <a:t>та  </a:t>
            </a:r>
            <a:r>
              <a:rPr sz="1900" b="1" spc="-5" dirty="0">
                <a:latin typeface="Myriad Pro Light"/>
                <a:cs typeface="Myriad Pro Light"/>
              </a:rPr>
              <a:t>відремонтованих </a:t>
            </a:r>
            <a:r>
              <a:rPr sz="1900" b="1" spc="-10" dirty="0">
                <a:latin typeface="Myriad Pro Light"/>
                <a:cs typeface="Myriad Pro Light"/>
              </a:rPr>
              <a:t>автомобільних  </a:t>
            </a:r>
            <a:r>
              <a:rPr sz="1900" b="1" spc="-5" dirty="0">
                <a:latin typeface="Myriad Pro Light"/>
                <a:cs typeface="Myriad Pro Light"/>
              </a:rPr>
              <a:t>доріг</a:t>
            </a:r>
            <a:endParaRPr sz="1900">
              <a:latin typeface="Myriad Pro Light"/>
              <a:cs typeface="Myriad Pro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17998" y="4087407"/>
            <a:ext cx="671195" cy="1095375"/>
          </a:xfrm>
          <a:custGeom>
            <a:avLst/>
            <a:gdLst/>
            <a:ahLst/>
            <a:cxnLst/>
            <a:rect l="l" t="t" r="r" b="b"/>
            <a:pathLst>
              <a:path w="671195" h="1095375">
                <a:moveTo>
                  <a:pt x="668144" y="252984"/>
                </a:moveTo>
                <a:lnTo>
                  <a:pt x="325031" y="252984"/>
                </a:lnTo>
                <a:lnTo>
                  <a:pt x="338085" y="253987"/>
                </a:lnTo>
                <a:lnTo>
                  <a:pt x="350043" y="256995"/>
                </a:lnTo>
                <a:lnTo>
                  <a:pt x="384471" y="287018"/>
                </a:lnTo>
                <a:lnTo>
                  <a:pt x="389077" y="309029"/>
                </a:lnTo>
                <a:lnTo>
                  <a:pt x="388177" y="320689"/>
                </a:lnTo>
                <a:lnTo>
                  <a:pt x="365562" y="361618"/>
                </a:lnTo>
                <a:lnTo>
                  <a:pt x="335936" y="387637"/>
                </a:lnTo>
                <a:lnTo>
                  <a:pt x="315429" y="403504"/>
                </a:lnTo>
                <a:lnTo>
                  <a:pt x="260789" y="448332"/>
                </a:lnTo>
                <a:lnTo>
                  <a:pt x="221761" y="491564"/>
                </a:lnTo>
                <a:lnTo>
                  <a:pt x="198343" y="533193"/>
                </a:lnTo>
                <a:lnTo>
                  <a:pt x="190538" y="573214"/>
                </a:lnTo>
                <a:lnTo>
                  <a:pt x="191738" y="591435"/>
                </a:lnTo>
                <a:lnTo>
                  <a:pt x="195340" y="610854"/>
                </a:lnTo>
                <a:lnTo>
                  <a:pt x="201344" y="631468"/>
                </a:lnTo>
                <a:lnTo>
                  <a:pt x="209753" y="653275"/>
                </a:lnTo>
                <a:lnTo>
                  <a:pt x="440321" y="653275"/>
                </a:lnTo>
                <a:lnTo>
                  <a:pt x="440321" y="632460"/>
                </a:lnTo>
                <a:lnTo>
                  <a:pt x="445323" y="611642"/>
                </a:lnTo>
                <a:lnTo>
                  <a:pt x="460330" y="587629"/>
                </a:lnTo>
                <a:lnTo>
                  <a:pt x="485348" y="560415"/>
                </a:lnTo>
                <a:lnTo>
                  <a:pt x="520382" y="529996"/>
                </a:lnTo>
                <a:lnTo>
                  <a:pt x="550799" y="504367"/>
                </a:lnTo>
                <a:lnTo>
                  <a:pt x="581212" y="476850"/>
                </a:lnTo>
                <a:lnTo>
                  <a:pt x="627642" y="424807"/>
                </a:lnTo>
                <a:lnTo>
                  <a:pt x="655566" y="375272"/>
                </a:lnTo>
                <a:lnTo>
                  <a:pt x="669186" y="319240"/>
                </a:lnTo>
                <a:lnTo>
                  <a:pt x="670890" y="288213"/>
                </a:lnTo>
                <a:lnTo>
                  <a:pt x="668144" y="252984"/>
                </a:lnTo>
                <a:close/>
              </a:path>
              <a:path w="671195" h="1095375">
                <a:moveTo>
                  <a:pt x="334645" y="0"/>
                </a:moveTo>
                <a:lnTo>
                  <a:pt x="285611" y="2564"/>
                </a:lnTo>
                <a:lnTo>
                  <a:pt x="239720" y="10254"/>
                </a:lnTo>
                <a:lnTo>
                  <a:pt x="196970" y="23067"/>
                </a:lnTo>
                <a:lnTo>
                  <a:pt x="157360" y="40999"/>
                </a:lnTo>
                <a:lnTo>
                  <a:pt x="120891" y="64046"/>
                </a:lnTo>
                <a:lnTo>
                  <a:pt x="88124" y="92168"/>
                </a:lnTo>
                <a:lnTo>
                  <a:pt x="59654" y="125283"/>
                </a:lnTo>
                <a:lnTo>
                  <a:pt x="35478" y="163391"/>
                </a:lnTo>
                <a:lnTo>
                  <a:pt x="15593" y="206491"/>
                </a:lnTo>
                <a:lnTo>
                  <a:pt x="0" y="254584"/>
                </a:lnTo>
                <a:lnTo>
                  <a:pt x="224155" y="353860"/>
                </a:lnTo>
                <a:lnTo>
                  <a:pt x="236064" y="329242"/>
                </a:lnTo>
                <a:lnTo>
                  <a:pt x="247772" y="308230"/>
                </a:lnTo>
                <a:lnTo>
                  <a:pt x="270598" y="277012"/>
                </a:lnTo>
                <a:lnTo>
                  <a:pt x="309614" y="254486"/>
                </a:lnTo>
                <a:lnTo>
                  <a:pt x="325031" y="252984"/>
                </a:lnTo>
                <a:lnTo>
                  <a:pt x="668144" y="252984"/>
                </a:lnTo>
                <a:lnTo>
                  <a:pt x="667046" y="238904"/>
                </a:lnTo>
                <a:lnTo>
                  <a:pt x="655516" y="193435"/>
                </a:lnTo>
                <a:lnTo>
                  <a:pt x="636301" y="151805"/>
                </a:lnTo>
                <a:lnTo>
                  <a:pt x="609400" y="114014"/>
                </a:lnTo>
                <a:lnTo>
                  <a:pt x="574814" y="80060"/>
                </a:lnTo>
                <a:lnTo>
                  <a:pt x="534465" y="51242"/>
                </a:lnTo>
                <a:lnTo>
                  <a:pt x="490273" y="28825"/>
                </a:lnTo>
                <a:lnTo>
                  <a:pt x="442238" y="12812"/>
                </a:lnTo>
                <a:lnTo>
                  <a:pt x="390362" y="3203"/>
                </a:lnTo>
                <a:lnTo>
                  <a:pt x="334645" y="0"/>
                </a:lnTo>
                <a:close/>
              </a:path>
              <a:path w="671195" h="1095375">
                <a:moveTo>
                  <a:pt x="331444" y="736536"/>
                </a:moveTo>
                <a:lnTo>
                  <a:pt x="293206" y="739739"/>
                </a:lnTo>
                <a:lnTo>
                  <a:pt x="227554" y="765361"/>
                </a:lnTo>
                <a:lnTo>
                  <a:pt x="177716" y="815001"/>
                </a:lnTo>
                <a:lnTo>
                  <a:pt x="152106" y="879038"/>
                </a:lnTo>
                <a:lnTo>
                  <a:pt x="148907" y="915860"/>
                </a:lnTo>
                <a:lnTo>
                  <a:pt x="152106" y="952691"/>
                </a:lnTo>
                <a:lnTo>
                  <a:pt x="177716" y="1016737"/>
                </a:lnTo>
                <a:lnTo>
                  <a:pt x="227554" y="1066366"/>
                </a:lnTo>
                <a:lnTo>
                  <a:pt x="293206" y="1091992"/>
                </a:lnTo>
                <a:lnTo>
                  <a:pt x="331444" y="1095197"/>
                </a:lnTo>
                <a:lnTo>
                  <a:pt x="368218" y="1091992"/>
                </a:lnTo>
                <a:lnTo>
                  <a:pt x="431864" y="1066366"/>
                </a:lnTo>
                <a:lnTo>
                  <a:pt x="480798" y="1016737"/>
                </a:lnTo>
                <a:lnTo>
                  <a:pt x="506015" y="952691"/>
                </a:lnTo>
                <a:lnTo>
                  <a:pt x="509168" y="915860"/>
                </a:lnTo>
                <a:lnTo>
                  <a:pt x="506015" y="879038"/>
                </a:lnTo>
                <a:lnTo>
                  <a:pt x="480798" y="815001"/>
                </a:lnTo>
                <a:lnTo>
                  <a:pt x="431864" y="765361"/>
                </a:lnTo>
                <a:lnTo>
                  <a:pt x="368218" y="739739"/>
                </a:lnTo>
                <a:lnTo>
                  <a:pt x="331444" y="736536"/>
                </a:lnTo>
                <a:close/>
              </a:path>
            </a:pathLst>
          </a:custGeom>
          <a:solidFill>
            <a:srgbClr val="E30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0391" y="2674672"/>
            <a:ext cx="470408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5080" indent="-94615">
              <a:lnSpc>
                <a:spcPct val="100000"/>
              </a:lnSpc>
              <a:spcBef>
                <a:spcPts val="100"/>
              </a:spcBef>
            </a:pPr>
            <a:r>
              <a:rPr sz="7200" spc="-5" dirty="0">
                <a:solidFill>
                  <a:srgbClr val="195AA7"/>
                </a:solidFill>
              </a:rPr>
              <a:t>ДЯК</a:t>
            </a:r>
            <a:r>
              <a:rPr sz="7200" spc="-80" dirty="0">
                <a:solidFill>
                  <a:srgbClr val="195AA7"/>
                </a:solidFill>
              </a:rPr>
              <a:t>У</a:t>
            </a:r>
            <a:r>
              <a:rPr sz="7200" dirty="0">
                <a:solidFill>
                  <a:srgbClr val="195AA7"/>
                </a:solidFill>
              </a:rPr>
              <a:t>ЄМО  </a:t>
            </a:r>
            <a:r>
              <a:rPr sz="7200" spc="-5" dirty="0">
                <a:solidFill>
                  <a:srgbClr val="195AA7"/>
                </a:solidFill>
              </a:rPr>
              <a:t>ЗА</a:t>
            </a:r>
            <a:r>
              <a:rPr sz="7200" spc="-75" dirty="0">
                <a:solidFill>
                  <a:srgbClr val="195AA7"/>
                </a:solidFill>
              </a:rPr>
              <a:t> </a:t>
            </a:r>
            <a:r>
              <a:rPr sz="7200" spc="-5" dirty="0">
                <a:solidFill>
                  <a:srgbClr val="195AA7"/>
                </a:solidFill>
              </a:rPr>
              <a:t>УВАГУ</a:t>
            </a:r>
            <a:endParaRPr sz="7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32171"/>
            <a:ext cx="13463999" cy="2727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93736" y="6742480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4">
                <a:moveTo>
                  <a:pt x="0" y="0"/>
                </a:moveTo>
                <a:lnTo>
                  <a:pt x="0" y="247980"/>
                </a:lnTo>
              </a:path>
            </a:pathLst>
          </a:custGeom>
          <a:ln w="4432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32059" y="6780880"/>
            <a:ext cx="386720" cy="210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4133" y="6757687"/>
            <a:ext cx="1048626" cy="32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88246" y="6667850"/>
            <a:ext cx="689448" cy="347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62923" y="6742480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4">
                <a:moveTo>
                  <a:pt x="0" y="0"/>
                </a:moveTo>
                <a:lnTo>
                  <a:pt x="0" y="247980"/>
                </a:lnTo>
              </a:path>
            </a:pathLst>
          </a:custGeom>
          <a:ln w="4432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58594" y="910783"/>
            <a:ext cx="3895090" cy="117538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625"/>
              </a:spcBef>
              <a:tabLst>
                <a:tab pos="2925445" algn="l"/>
              </a:tabLst>
            </a:pPr>
            <a:r>
              <a:rPr sz="4500" dirty="0"/>
              <a:t>169,6 тис.	</a:t>
            </a:r>
            <a:r>
              <a:rPr sz="4500" spc="-5" dirty="0"/>
              <a:t>км</a:t>
            </a:r>
            <a:endParaRPr sz="4500"/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350" spc="10" dirty="0">
                <a:solidFill>
                  <a:srgbClr val="000000"/>
                </a:solidFill>
                <a:latin typeface="Myriad Pro"/>
                <a:cs typeface="Myriad Pro"/>
              </a:rPr>
              <a:t>загальна протяжність</a:t>
            </a:r>
            <a:r>
              <a:rPr sz="2350" spc="-85" dirty="0">
                <a:solidFill>
                  <a:srgbClr val="000000"/>
                </a:solidFill>
                <a:latin typeface="Myriad Pro"/>
                <a:cs typeface="Myriad Pro"/>
              </a:rPr>
              <a:t> </a:t>
            </a:r>
            <a:r>
              <a:rPr sz="2350" spc="10" dirty="0">
                <a:solidFill>
                  <a:srgbClr val="000000"/>
                </a:solidFill>
                <a:latin typeface="Myriad Pro"/>
                <a:cs typeface="Myriad Pro"/>
              </a:rPr>
              <a:t>доріг</a:t>
            </a:r>
            <a:endParaRPr sz="2350">
              <a:latin typeface="Myriad Pro"/>
              <a:cs typeface="Myriad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411" y="2368379"/>
            <a:ext cx="4037329" cy="235648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z="4500" b="1" spc="-5" dirty="0">
                <a:solidFill>
                  <a:srgbClr val="522583"/>
                </a:solidFill>
                <a:latin typeface="Roboto Slab"/>
                <a:cs typeface="Roboto Slab"/>
              </a:rPr>
              <a:t>&gt;90%</a:t>
            </a:r>
            <a:endParaRPr sz="4500">
              <a:latin typeface="Roboto Slab"/>
              <a:cs typeface="Roboto Slab"/>
            </a:endParaRPr>
          </a:p>
          <a:p>
            <a:pPr marL="704215" marR="696595" indent="-635" algn="ctr">
              <a:lnSpc>
                <a:spcPct val="101099"/>
              </a:lnSpc>
              <a:spcBef>
                <a:spcPts val="275"/>
              </a:spcBef>
            </a:pPr>
            <a:r>
              <a:rPr sz="2350" b="1" spc="10" dirty="0">
                <a:latin typeface="Myriad Pro"/>
                <a:cs typeface="Myriad Pro"/>
              </a:rPr>
              <a:t>доріг </a:t>
            </a:r>
            <a:r>
              <a:rPr sz="2350" b="1" spc="5" dirty="0">
                <a:latin typeface="Myriad Pro"/>
                <a:cs typeface="Myriad Pro"/>
              </a:rPr>
              <a:t>знаходяться  </a:t>
            </a:r>
            <a:r>
              <a:rPr sz="2350" b="1" spc="10" dirty="0">
                <a:solidFill>
                  <a:srgbClr val="522583"/>
                </a:solidFill>
                <a:latin typeface="Myriad Pro"/>
                <a:cs typeface="Myriad Pro"/>
              </a:rPr>
              <a:t>в аварійному</a:t>
            </a:r>
            <a:r>
              <a:rPr sz="2350" b="1" spc="-90" dirty="0">
                <a:solidFill>
                  <a:srgbClr val="522583"/>
                </a:solidFill>
                <a:latin typeface="Myriad Pro"/>
                <a:cs typeface="Myriad Pro"/>
              </a:rPr>
              <a:t> </a:t>
            </a:r>
            <a:r>
              <a:rPr sz="2350" b="1" spc="10" dirty="0">
                <a:solidFill>
                  <a:srgbClr val="522583"/>
                </a:solidFill>
                <a:latin typeface="Myriad Pro"/>
                <a:cs typeface="Myriad Pro"/>
              </a:rPr>
              <a:t>стані</a:t>
            </a:r>
            <a:endParaRPr sz="2350">
              <a:latin typeface="Myriad Pro"/>
              <a:cs typeface="Myriad Pro"/>
            </a:endParaRPr>
          </a:p>
          <a:p>
            <a:pPr marL="12065" marR="5080" algn="ctr">
              <a:lnSpc>
                <a:spcPct val="101099"/>
              </a:lnSpc>
              <a:spcBef>
                <a:spcPts val="745"/>
              </a:spcBef>
            </a:pPr>
            <a:r>
              <a:rPr sz="2350" i="1" spc="10" dirty="0">
                <a:latin typeface="Myriad Pro"/>
                <a:cs typeface="Myriad Pro"/>
              </a:rPr>
              <a:t>За результатами</a:t>
            </a:r>
            <a:r>
              <a:rPr sz="2350" i="1" spc="-80" dirty="0">
                <a:latin typeface="Myriad Pro"/>
                <a:cs typeface="Myriad Pro"/>
              </a:rPr>
              <a:t> </a:t>
            </a:r>
            <a:r>
              <a:rPr sz="2350" i="1" spc="15" dirty="0">
                <a:latin typeface="Myriad Pro"/>
                <a:cs typeface="Myriad Pro"/>
              </a:rPr>
              <a:t>дослідження  </a:t>
            </a:r>
            <a:r>
              <a:rPr sz="2350" i="1" spc="5" dirty="0">
                <a:latin typeface="Myriad Pro"/>
                <a:cs typeface="Myriad Pro"/>
              </a:rPr>
              <a:t>The </a:t>
            </a:r>
            <a:r>
              <a:rPr sz="2350" i="1" spc="-5" dirty="0">
                <a:latin typeface="Myriad Pro"/>
                <a:cs typeface="Myriad Pro"/>
              </a:rPr>
              <a:t>World </a:t>
            </a:r>
            <a:r>
              <a:rPr sz="2350" i="1" spc="10" dirty="0">
                <a:latin typeface="Myriad Pro"/>
                <a:cs typeface="Myriad Pro"/>
              </a:rPr>
              <a:t>Bank</a:t>
            </a:r>
            <a:r>
              <a:rPr sz="2350" i="1" spc="-10" dirty="0">
                <a:latin typeface="Myriad Pro"/>
                <a:cs typeface="Myriad Pro"/>
              </a:rPr>
              <a:t> </a:t>
            </a:r>
            <a:r>
              <a:rPr sz="2350" i="1" spc="5" dirty="0">
                <a:latin typeface="Myriad Pro"/>
                <a:cs typeface="Myriad Pro"/>
              </a:rPr>
              <a:t>Group</a:t>
            </a:r>
            <a:endParaRPr sz="2350">
              <a:latin typeface="Myriad Pro"/>
              <a:cs typeface="Myriad Pr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66664" y="1230313"/>
            <a:ext cx="351790" cy="522605"/>
          </a:xfrm>
          <a:custGeom>
            <a:avLst/>
            <a:gdLst/>
            <a:ahLst/>
            <a:cxnLst/>
            <a:rect l="l" t="t" r="r" b="b"/>
            <a:pathLst>
              <a:path w="351789" h="522605">
                <a:moveTo>
                  <a:pt x="99415" y="377062"/>
                </a:moveTo>
                <a:lnTo>
                  <a:pt x="698" y="377062"/>
                </a:lnTo>
                <a:lnTo>
                  <a:pt x="0" y="379158"/>
                </a:lnTo>
                <a:lnTo>
                  <a:pt x="11379" y="439816"/>
                </a:lnTo>
                <a:lnTo>
                  <a:pt x="49009" y="485025"/>
                </a:lnTo>
                <a:lnTo>
                  <a:pt x="104776" y="513160"/>
                </a:lnTo>
                <a:lnTo>
                  <a:pt x="170573" y="522541"/>
                </a:lnTo>
                <a:lnTo>
                  <a:pt x="208385" y="520043"/>
                </a:lnTo>
                <a:lnTo>
                  <a:pt x="273354" y="500065"/>
                </a:lnTo>
                <a:lnTo>
                  <a:pt x="322710" y="460756"/>
                </a:lnTo>
                <a:lnTo>
                  <a:pt x="332858" y="444398"/>
                </a:lnTo>
                <a:lnTo>
                  <a:pt x="173355" y="444398"/>
                </a:lnTo>
                <a:lnTo>
                  <a:pt x="158010" y="443210"/>
                </a:lnTo>
                <a:lnTo>
                  <a:pt x="120345" y="425386"/>
                </a:lnTo>
                <a:lnTo>
                  <a:pt x="100723" y="391082"/>
                </a:lnTo>
                <a:lnTo>
                  <a:pt x="99415" y="377062"/>
                </a:lnTo>
                <a:close/>
              </a:path>
              <a:path w="351789" h="522605">
                <a:moveTo>
                  <a:pt x="328629" y="78498"/>
                </a:moveTo>
                <a:lnTo>
                  <a:pt x="173355" y="78498"/>
                </a:lnTo>
                <a:lnTo>
                  <a:pt x="188945" y="79653"/>
                </a:lnTo>
                <a:lnTo>
                  <a:pt x="202571" y="83118"/>
                </a:lnTo>
                <a:lnTo>
                  <a:pt x="237015" y="118513"/>
                </a:lnTo>
                <a:lnTo>
                  <a:pt x="241376" y="146164"/>
                </a:lnTo>
                <a:lnTo>
                  <a:pt x="240285" y="162154"/>
                </a:lnTo>
                <a:lnTo>
                  <a:pt x="223939" y="199008"/>
                </a:lnTo>
                <a:lnTo>
                  <a:pt x="187182" y="216832"/>
                </a:lnTo>
                <a:lnTo>
                  <a:pt x="170218" y="218020"/>
                </a:lnTo>
                <a:lnTo>
                  <a:pt x="113017" y="218020"/>
                </a:lnTo>
                <a:lnTo>
                  <a:pt x="113017" y="294411"/>
                </a:lnTo>
                <a:lnTo>
                  <a:pt x="170218" y="294411"/>
                </a:lnTo>
                <a:lnTo>
                  <a:pt x="188565" y="295578"/>
                </a:lnTo>
                <a:lnTo>
                  <a:pt x="229349" y="313067"/>
                </a:lnTo>
                <a:lnTo>
                  <a:pt x="248149" y="353131"/>
                </a:lnTo>
                <a:lnTo>
                  <a:pt x="249402" y="371843"/>
                </a:lnTo>
                <a:lnTo>
                  <a:pt x="248128" y="387716"/>
                </a:lnTo>
                <a:lnTo>
                  <a:pt x="228993" y="424865"/>
                </a:lnTo>
                <a:lnTo>
                  <a:pt x="190049" y="443177"/>
                </a:lnTo>
                <a:lnTo>
                  <a:pt x="173355" y="444398"/>
                </a:lnTo>
                <a:lnTo>
                  <a:pt x="332858" y="444398"/>
                </a:lnTo>
                <a:lnTo>
                  <a:pt x="338569" y="435194"/>
                </a:lnTo>
                <a:lnTo>
                  <a:pt x="348084" y="405902"/>
                </a:lnTo>
                <a:lnTo>
                  <a:pt x="351256" y="372884"/>
                </a:lnTo>
                <a:lnTo>
                  <a:pt x="349872" y="352941"/>
                </a:lnTo>
                <a:lnTo>
                  <a:pt x="329107" y="300685"/>
                </a:lnTo>
                <a:lnTo>
                  <a:pt x="301942" y="273656"/>
                </a:lnTo>
                <a:lnTo>
                  <a:pt x="264756" y="254647"/>
                </a:lnTo>
                <a:lnTo>
                  <a:pt x="282090" y="245456"/>
                </a:lnTo>
                <a:lnTo>
                  <a:pt x="322300" y="208076"/>
                </a:lnTo>
                <a:lnTo>
                  <a:pt x="341922" y="161474"/>
                </a:lnTo>
                <a:lnTo>
                  <a:pt x="343230" y="145110"/>
                </a:lnTo>
                <a:lnTo>
                  <a:pt x="340298" y="112240"/>
                </a:lnTo>
                <a:lnTo>
                  <a:pt x="331504" y="83375"/>
                </a:lnTo>
                <a:lnTo>
                  <a:pt x="328629" y="78498"/>
                </a:lnTo>
                <a:close/>
              </a:path>
              <a:path w="351789" h="522605">
                <a:moveTo>
                  <a:pt x="170573" y="0"/>
                </a:moveTo>
                <a:lnTo>
                  <a:pt x="105514" y="9683"/>
                </a:lnTo>
                <a:lnTo>
                  <a:pt x="51981" y="38722"/>
                </a:lnTo>
                <a:lnTo>
                  <a:pt x="16656" y="82681"/>
                </a:lnTo>
                <a:lnTo>
                  <a:pt x="6286" y="137083"/>
                </a:lnTo>
                <a:lnTo>
                  <a:pt x="6972" y="139179"/>
                </a:lnTo>
                <a:lnTo>
                  <a:pt x="105689" y="139179"/>
                </a:lnTo>
                <a:lnTo>
                  <a:pt x="106910" y="126232"/>
                </a:lnTo>
                <a:lnTo>
                  <a:pt x="110574" y="114593"/>
                </a:lnTo>
                <a:lnTo>
                  <a:pt x="147077" y="82669"/>
                </a:lnTo>
                <a:lnTo>
                  <a:pt x="173355" y="78498"/>
                </a:lnTo>
                <a:lnTo>
                  <a:pt x="328629" y="78498"/>
                </a:lnTo>
                <a:lnTo>
                  <a:pt x="316848" y="58520"/>
                </a:lnTo>
                <a:lnTo>
                  <a:pt x="296329" y="37680"/>
                </a:lnTo>
                <a:lnTo>
                  <a:pt x="270873" y="21195"/>
                </a:lnTo>
                <a:lnTo>
                  <a:pt x="241428" y="9420"/>
                </a:lnTo>
                <a:lnTo>
                  <a:pt x="207994" y="2355"/>
                </a:lnTo>
                <a:lnTo>
                  <a:pt x="170573" y="0"/>
                </a:lnTo>
                <a:close/>
              </a:path>
            </a:pathLst>
          </a:custGeom>
          <a:solidFill>
            <a:srgbClr val="E30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6642" y="1230316"/>
            <a:ext cx="345440" cy="522605"/>
          </a:xfrm>
          <a:custGeom>
            <a:avLst/>
            <a:gdLst/>
            <a:ahLst/>
            <a:cxnLst/>
            <a:rect l="l" t="t" r="r" b="b"/>
            <a:pathLst>
              <a:path w="345440" h="522605">
                <a:moveTo>
                  <a:pt x="57899" y="427659"/>
                </a:moveTo>
                <a:lnTo>
                  <a:pt x="46393" y="501256"/>
                </a:lnTo>
                <a:lnTo>
                  <a:pt x="84428" y="514104"/>
                </a:lnTo>
                <a:lnTo>
                  <a:pt x="125874" y="521177"/>
                </a:lnTo>
                <a:lnTo>
                  <a:pt x="152780" y="522528"/>
                </a:lnTo>
                <a:lnTo>
                  <a:pt x="193236" y="519106"/>
                </a:lnTo>
                <a:lnTo>
                  <a:pt x="229830" y="508839"/>
                </a:lnTo>
                <a:lnTo>
                  <a:pt x="262564" y="491726"/>
                </a:lnTo>
                <a:lnTo>
                  <a:pt x="291439" y="467766"/>
                </a:lnTo>
                <a:lnTo>
                  <a:pt x="309728" y="444398"/>
                </a:lnTo>
                <a:lnTo>
                  <a:pt x="152780" y="444398"/>
                </a:lnTo>
                <a:lnTo>
                  <a:pt x="139348" y="444146"/>
                </a:lnTo>
                <a:lnTo>
                  <a:pt x="92173" y="438089"/>
                </a:lnTo>
                <a:lnTo>
                  <a:pt x="69498" y="431726"/>
                </a:lnTo>
                <a:lnTo>
                  <a:pt x="57899" y="427659"/>
                </a:lnTo>
                <a:close/>
              </a:path>
              <a:path w="345440" h="522605">
                <a:moveTo>
                  <a:pt x="345325" y="311835"/>
                </a:moveTo>
                <a:lnTo>
                  <a:pt x="243814" y="311835"/>
                </a:lnTo>
                <a:lnTo>
                  <a:pt x="243814" y="319519"/>
                </a:lnTo>
                <a:lnTo>
                  <a:pt x="242245" y="348784"/>
                </a:lnTo>
                <a:lnTo>
                  <a:pt x="229691" y="395612"/>
                </a:lnTo>
                <a:lnTo>
                  <a:pt x="205171" y="426835"/>
                </a:lnTo>
                <a:lnTo>
                  <a:pt x="152780" y="444398"/>
                </a:lnTo>
                <a:lnTo>
                  <a:pt x="309728" y="444398"/>
                </a:lnTo>
                <a:lnTo>
                  <a:pt x="315016" y="437641"/>
                </a:lnTo>
                <a:lnTo>
                  <a:pt x="331855" y="402018"/>
                </a:lnTo>
                <a:lnTo>
                  <a:pt x="341958" y="360899"/>
                </a:lnTo>
                <a:lnTo>
                  <a:pt x="345325" y="314286"/>
                </a:lnTo>
                <a:lnTo>
                  <a:pt x="345325" y="311835"/>
                </a:lnTo>
                <a:close/>
              </a:path>
              <a:path w="345440" h="522605">
                <a:moveTo>
                  <a:pt x="170573" y="0"/>
                </a:moveTo>
                <a:lnTo>
                  <a:pt x="103031" y="13038"/>
                </a:lnTo>
                <a:lnTo>
                  <a:pt x="48310" y="52146"/>
                </a:lnTo>
                <a:lnTo>
                  <a:pt x="12077" y="110534"/>
                </a:lnTo>
                <a:lnTo>
                  <a:pt x="0" y="181381"/>
                </a:lnTo>
                <a:lnTo>
                  <a:pt x="2528" y="220160"/>
                </a:lnTo>
                <a:lnTo>
                  <a:pt x="22759" y="284426"/>
                </a:lnTo>
                <a:lnTo>
                  <a:pt x="62612" y="330294"/>
                </a:lnTo>
                <a:lnTo>
                  <a:pt x="118423" y="353578"/>
                </a:lnTo>
                <a:lnTo>
                  <a:pt x="152082" y="356489"/>
                </a:lnTo>
                <a:lnTo>
                  <a:pt x="165472" y="355781"/>
                </a:lnTo>
                <a:lnTo>
                  <a:pt x="203009" y="345160"/>
                </a:lnTo>
                <a:lnTo>
                  <a:pt x="234856" y="322163"/>
                </a:lnTo>
                <a:lnTo>
                  <a:pt x="243814" y="311835"/>
                </a:lnTo>
                <a:lnTo>
                  <a:pt x="345325" y="311835"/>
                </a:lnTo>
                <a:lnTo>
                  <a:pt x="345325" y="281838"/>
                </a:lnTo>
                <a:lnTo>
                  <a:pt x="169176" y="281838"/>
                </a:lnTo>
                <a:lnTo>
                  <a:pt x="153753" y="280138"/>
                </a:lnTo>
                <a:lnTo>
                  <a:pt x="119125" y="254647"/>
                </a:lnTo>
                <a:lnTo>
                  <a:pt x="102932" y="203226"/>
                </a:lnTo>
                <a:lnTo>
                  <a:pt x="101853" y="181381"/>
                </a:lnTo>
                <a:lnTo>
                  <a:pt x="103063" y="160881"/>
                </a:lnTo>
                <a:lnTo>
                  <a:pt x="121221" y="108648"/>
                </a:lnTo>
                <a:lnTo>
                  <a:pt x="156629" y="80371"/>
                </a:lnTo>
                <a:lnTo>
                  <a:pt x="171272" y="78486"/>
                </a:lnTo>
                <a:lnTo>
                  <a:pt x="314775" y="78486"/>
                </a:lnTo>
                <a:lnTo>
                  <a:pt x="296837" y="53555"/>
                </a:lnTo>
                <a:lnTo>
                  <a:pt x="270764" y="30126"/>
                </a:lnTo>
                <a:lnTo>
                  <a:pt x="241030" y="13390"/>
                </a:lnTo>
                <a:lnTo>
                  <a:pt x="207633" y="3347"/>
                </a:lnTo>
                <a:lnTo>
                  <a:pt x="170573" y="0"/>
                </a:lnTo>
                <a:close/>
              </a:path>
              <a:path w="345440" h="522605">
                <a:moveTo>
                  <a:pt x="314775" y="78486"/>
                </a:moveTo>
                <a:lnTo>
                  <a:pt x="171272" y="78486"/>
                </a:lnTo>
                <a:lnTo>
                  <a:pt x="187138" y="80295"/>
                </a:lnTo>
                <a:lnTo>
                  <a:pt x="201263" y="85725"/>
                </a:lnTo>
                <a:lnTo>
                  <a:pt x="232831" y="123593"/>
                </a:lnTo>
                <a:lnTo>
                  <a:pt x="242595" y="165977"/>
                </a:lnTo>
                <a:lnTo>
                  <a:pt x="243814" y="192201"/>
                </a:lnTo>
                <a:lnTo>
                  <a:pt x="243814" y="246621"/>
                </a:lnTo>
                <a:lnTo>
                  <a:pt x="213652" y="272249"/>
                </a:lnTo>
                <a:lnTo>
                  <a:pt x="169176" y="281838"/>
                </a:lnTo>
                <a:lnTo>
                  <a:pt x="345325" y="281838"/>
                </a:lnTo>
                <a:lnTo>
                  <a:pt x="345271" y="203226"/>
                </a:lnTo>
                <a:lnTo>
                  <a:pt x="342294" y="158283"/>
                </a:lnTo>
                <a:lnTo>
                  <a:pt x="333201" y="117944"/>
                </a:lnTo>
                <a:lnTo>
                  <a:pt x="318049" y="83035"/>
                </a:lnTo>
                <a:lnTo>
                  <a:pt x="314775" y="78486"/>
                </a:lnTo>
                <a:close/>
              </a:path>
            </a:pathLst>
          </a:custGeom>
          <a:solidFill>
            <a:srgbClr val="E30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49755" y="1230308"/>
            <a:ext cx="464184" cy="522605"/>
          </a:xfrm>
          <a:custGeom>
            <a:avLst/>
            <a:gdLst/>
            <a:ahLst/>
            <a:cxnLst/>
            <a:rect l="l" t="t" r="r" b="b"/>
            <a:pathLst>
              <a:path w="464184" h="522605">
                <a:moveTo>
                  <a:pt x="353352" y="286042"/>
                </a:moveTo>
                <a:lnTo>
                  <a:pt x="307039" y="293539"/>
                </a:lnTo>
                <a:lnTo>
                  <a:pt x="272072" y="316039"/>
                </a:lnTo>
                <a:lnTo>
                  <a:pt x="250097" y="349696"/>
                </a:lnTo>
                <a:lnTo>
                  <a:pt x="242773" y="390677"/>
                </a:lnTo>
                <a:lnTo>
                  <a:pt x="242773" y="417537"/>
                </a:lnTo>
                <a:lnTo>
                  <a:pt x="250143" y="458752"/>
                </a:lnTo>
                <a:lnTo>
                  <a:pt x="272249" y="492366"/>
                </a:lnTo>
                <a:lnTo>
                  <a:pt x="307435" y="514729"/>
                </a:lnTo>
                <a:lnTo>
                  <a:pt x="354050" y="522185"/>
                </a:lnTo>
                <a:lnTo>
                  <a:pt x="378642" y="520321"/>
                </a:lnTo>
                <a:lnTo>
                  <a:pt x="419058" y="505512"/>
                </a:lnTo>
                <a:lnTo>
                  <a:pt x="447643" y="476734"/>
                </a:lnTo>
                <a:lnTo>
                  <a:pt x="453277" y="465670"/>
                </a:lnTo>
                <a:lnTo>
                  <a:pt x="354050" y="465670"/>
                </a:lnTo>
                <a:lnTo>
                  <a:pt x="344749" y="464789"/>
                </a:lnTo>
                <a:lnTo>
                  <a:pt x="313459" y="435986"/>
                </a:lnTo>
                <a:lnTo>
                  <a:pt x="310451" y="417537"/>
                </a:lnTo>
                <a:lnTo>
                  <a:pt x="310451" y="390677"/>
                </a:lnTo>
                <a:lnTo>
                  <a:pt x="327554" y="350490"/>
                </a:lnTo>
                <a:lnTo>
                  <a:pt x="353352" y="342544"/>
                </a:lnTo>
                <a:lnTo>
                  <a:pt x="453086" y="342544"/>
                </a:lnTo>
                <a:lnTo>
                  <a:pt x="447541" y="331730"/>
                </a:lnTo>
                <a:lnTo>
                  <a:pt x="434797" y="315874"/>
                </a:lnTo>
                <a:lnTo>
                  <a:pt x="418783" y="302817"/>
                </a:lnTo>
                <a:lnTo>
                  <a:pt x="399870" y="293495"/>
                </a:lnTo>
                <a:lnTo>
                  <a:pt x="378059" y="287904"/>
                </a:lnTo>
                <a:lnTo>
                  <a:pt x="353352" y="286042"/>
                </a:lnTo>
                <a:close/>
              </a:path>
              <a:path w="464184" h="522605">
                <a:moveTo>
                  <a:pt x="338353" y="54076"/>
                </a:moveTo>
                <a:lnTo>
                  <a:pt x="90347" y="451027"/>
                </a:lnTo>
                <a:lnTo>
                  <a:pt x="139877" y="477189"/>
                </a:lnTo>
                <a:lnTo>
                  <a:pt x="387883" y="80238"/>
                </a:lnTo>
                <a:lnTo>
                  <a:pt x="338353" y="54076"/>
                </a:lnTo>
                <a:close/>
              </a:path>
              <a:path w="464184" h="522605">
                <a:moveTo>
                  <a:pt x="453086" y="342544"/>
                </a:moveTo>
                <a:lnTo>
                  <a:pt x="353352" y="342544"/>
                </a:lnTo>
                <a:lnTo>
                  <a:pt x="363050" y="343427"/>
                </a:lnTo>
                <a:lnTo>
                  <a:pt x="371573" y="346076"/>
                </a:lnTo>
                <a:lnTo>
                  <a:pt x="395554" y="381101"/>
                </a:lnTo>
                <a:lnTo>
                  <a:pt x="396252" y="390677"/>
                </a:lnTo>
                <a:lnTo>
                  <a:pt x="396252" y="417537"/>
                </a:lnTo>
                <a:lnTo>
                  <a:pt x="380795" y="458325"/>
                </a:lnTo>
                <a:lnTo>
                  <a:pt x="354050" y="465670"/>
                </a:lnTo>
                <a:lnTo>
                  <a:pt x="453277" y="465670"/>
                </a:lnTo>
                <a:lnTo>
                  <a:pt x="456692" y="458965"/>
                </a:lnTo>
                <a:lnTo>
                  <a:pt x="462121" y="439233"/>
                </a:lnTo>
                <a:lnTo>
                  <a:pt x="463931" y="417537"/>
                </a:lnTo>
                <a:lnTo>
                  <a:pt x="463931" y="390677"/>
                </a:lnTo>
                <a:lnTo>
                  <a:pt x="462109" y="369134"/>
                </a:lnTo>
                <a:lnTo>
                  <a:pt x="456645" y="349484"/>
                </a:lnTo>
                <a:lnTo>
                  <a:pt x="453086" y="342544"/>
                </a:lnTo>
                <a:close/>
              </a:path>
              <a:path w="464184" h="522605">
                <a:moveTo>
                  <a:pt x="110223" y="0"/>
                </a:moveTo>
                <a:lnTo>
                  <a:pt x="63961" y="7508"/>
                </a:lnTo>
                <a:lnTo>
                  <a:pt x="29121" y="30010"/>
                </a:lnTo>
                <a:lnTo>
                  <a:pt x="7283" y="63758"/>
                </a:lnTo>
                <a:lnTo>
                  <a:pt x="0" y="105003"/>
                </a:lnTo>
                <a:lnTo>
                  <a:pt x="0" y="131864"/>
                </a:lnTo>
                <a:lnTo>
                  <a:pt x="7324" y="173026"/>
                </a:lnTo>
                <a:lnTo>
                  <a:pt x="29298" y="206501"/>
                </a:lnTo>
                <a:lnTo>
                  <a:pt x="64357" y="228744"/>
                </a:lnTo>
                <a:lnTo>
                  <a:pt x="110921" y="236156"/>
                </a:lnTo>
                <a:lnTo>
                  <a:pt x="135467" y="234303"/>
                </a:lnTo>
                <a:lnTo>
                  <a:pt x="175929" y="219477"/>
                </a:lnTo>
                <a:lnTo>
                  <a:pt x="204514" y="190726"/>
                </a:lnTo>
                <a:lnTo>
                  <a:pt x="210174" y="179654"/>
                </a:lnTo>
                <a:lnTo>
                  <a:pt x="110921" y="179654"/>
                </a:lnTo>
                <a:lnTo>
                  <a:pt x="101071" y="178794"/>
                </a:lnTo>
                <a:lnTo>
                  <a:pt x="70464" y="150479"/>
                </a:lnTo>
                <a:lnTo>
                  <a:pt x="67678" y="131864"/>
                </a:lnTo>
                <a:lnTo>
                  <a:pt x="67678" y="105003"/>
                </a:lnTo>
                <a:lnTo>
                  <a:pt x="84757" y="64467"/>
                </a:lnTo>
                <a:lnTo>
                  <a:pt x="110223" y="56527"/>
                </a:lnTo>
                <a:lnTo>
                  <a:pt x="210005" y="56527"/>
                </a:lnTo>
                <a:lnTo>
                  <a:pt x="204514" y="45712"/>
                </a:lnTo>
                <a:lnTo>
                  <a:pt x="191846" y="29832"/>
                </a:lnTo>
                <a:lnTo>
                  <a:pt x="175886" y="16786"/>
                </a:lnTo>
                <a:lnTo>
                  <a:pt x="156964" y="7462"/>
                </a:lnTo>
                <a:lnTo>
                  <a:pt x="135076" y="1866"/>
                </a:lnTo>
                <a:lnTo>
                  <a:pt x="110223" y="0"/>
                </a:lnTo>
                <a:close/>
              </a:path>
              <a:path w="464184" h="522605">
                <a:moveTo>
                  <a:pt x="210005" y="56527"/>
                </a:moveTo>
                <a:lnTo>
                  <a:pt x="110223" y="56527"/>
                </a:lnTo>
                <a:lnTo>
                  <a:pt x="119933" y="57409"/>
                </a:lnTo>
                <a:lnTo>
                  <a:pt x="128490" y="60055"/>
                </a:lnTo>
                <a:lnTo>
                  <a:pt x="152770" y="95269"/>
                </a:lnTo>
                <a:lnTo>
                  <a:pt x="153479" y="105003"/>
                </a:lnTo>
                <a:lnTo>
                  <a:pt x="153479" y="131864"/>
                </a:lnTo>
                <a:lnTo>
                  <a:pt x="136167" y="171906"/>
                </a:lnTo>
                <a:lnTo>
                  <a:pt x="110921" y="179654"/>
                </a:lnTo>
                <a:lnTo>
                  <a:pt x="210174" y="179654"/>
                </a:lnTo>
                <a:lnTo>
                  <a:pt x="213563" y="173026"/>
                </a:lnTo>
                <a:lnTo>
                  <a:pt x="218992" y="153404"/>
                </a:lnTo>
                <a:lnTo>
                  <a:pt x="220802" y="131864"/>
                </a:lnTo>
                <a:lnTo>
                  <a:pt x="220802" y="105003"/>
                </a:lnTo>
                <a:lnTo>
                  <a:pt x="218992" y="83301"/>
                </a:lnTo>
                <a:lnTo>
                  <a:pt x="213563" y="63536"/>
                </a:lnTo>
                <a:lnTo>
                  <a:pt x="210005" y="56527"/>
                </a:lnTo>
                <a:close/>
              </a:path>
            </a:pathLst>
          </a:custGeom>
          <a:solidFill>
            <a:srgbClr val="E30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23298" y="1109369"/>
            <a:ext cx="5283835" cy="13893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b="1" spc="10" dirty="0">
                <a:latin typeface="Myriad Pro"/>
                <a:cs typeface="Myriad Pro"/>
              </a:rPr>
              <a:t>доріг </a:t>
            </a:r>
            <a:r>
              <a:rPr sz="2350" b="1" spc="5" dirty="0">
                <a:latin typeface="Myriad Pro"/>
                <a:cs typeface="Myriad Pro"/>
              </a:rPr>
              <a:t>державного</a:t>
            </a:r>
            <a:r>
              <a:rPr sz="2350" b="1" spc="-5" dirty="0">
                <a:latin typeface="Myriad Pro"/>
                <a:cs typeface="Myriad Pro"/>
              </a:rPr>
              <a:t> </a:t>
            </a:r>
            <a:r>
              <a:rPr sz="2350" b="1" spc="5" dirty="0">
                <a:latin typeface="Myriad Pro"/>
                <a:cs typeface="Myriad Pro"/>
              </a:rPr>
              <a:t>значення</a:t>
            </a:r>
            <a:endParaRPr sz="235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350" b="1" spc="10" dirty="0">
                <a:solidFill>
                  <a:srgbClr val="E40041"/>
                </a:solidFill>
                <a:latin typeface="Myriad Pro"/>
                <a:cs typeface="Myriad Pro"/>
              </a:rPr>
              <a:t>не </a:t>
            </a:r>
            <a:r>
              <a:rPr sz="2350" b="1" spc="5" dirty="0">
                <a:solidFill>
                  <a:srgbClr val="E40041"/>
                </a:solidFill>
                <a:latin typeface="Myriad Pro"/>
                <a:cs typeface="Myriad Pro"/>
              </a:rPr>
              <a:t>відповідають </a:t>
            </a:r>
            <a:r>
              <a:rPr sz="2350" b="1" spc="5" dirty="0">
                <a:latin typeface="Myriad Pro"/>
                <a:cs typeface="Myriad Pro"/>
              </a:rPr>
              <a:t>вимогам </a:t>
            </a:r>
            <a:r>
              <a:rPr sz="2350" b="1" spc="15" dirty="0">
                <a:solidFill>
                  <a:srgbClr val="E40041"/>
                </a:solidFill>
                <a:latin typeface="Myriad Pro"/>
                <a:cs typeface="Myriad Pro"/>
              </a:rPr>
              <a:t>за </a:t>
            </a:r>
            <a:r>
              <a:rPr sz="2350" b="1" spc="10" dirty="0">
                <a:solidFill>
                  <a:srgbClr val="E40041"/>
                </a:solidFill>
                <a:latin typeface="Myriad Pro"/>
                <a:cs typeface="Myriad Pro"/>
              </a:rPr>
              <a:t>міцністю</a:t>
            </a:r>
            <a:endParaRPr sz="235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2220"/>
              </a:spcBef>
            </a:pPr>
            <a:r>
              <a:rPr sz="2350" b="1" spc="15" dirty="0">
                <a:solidFill>
                  <a:srgbClr val="E40041"/>
                </a:solidFill>
                <a:latin typeface="Myriad Pro"/>
                <a:cs typeface="Myriad Pro"/>
              </a:rPr>
              <a:t>за</a:t>
            </a:r>
            <a:r>
              <a:rPr sz="2350" b="1" dirty="0">
                <a:solidFill>
                  <a:srgbClr val="E40041"/>
                </a:solidFill>
                <a:latin typeface="Myriad Pro"/>
                <a:cs typeface="Myriad Pro"/>
              </a:rPr>
              <a:t> </a:t>
            </a:r>
            <a:r>
              <a:rPr sz="2350" b="1" spc="10" dirty="0">
                <a:solidFill>
                  <a:srgbClr val="E40041"/>
                </a:solidFill>
                <a:latin typeface="Myriad Pro"/>
                <a:cs typeface="Myriad Pro"/>
              </a:rPr>
              <a:t>рівністю</a:t>
            </a:r>
            <a:endParaRPr sz="2350">
              <a:latin typeface="Myriad Pro"/>
              <a:cs typeface="Myriad Pr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59452" y="2058558"/>
            <a:ext cx="339090" cy="515620"/>
          </a:xfrm>
          <a:custGeom>
            <a:avLst/>
            <a:gdLst/>
            <a:ahLst/>
            <a:cxnLst/>
            <a:rect l="l" t="t" r="r" b="b"/>
            <a:pathLst>
              <a:path w="339089" h="515619">
                <a:moveTo>
                  <a:pt x="98361" y="365213"/>
                </a:moveTo>
                <a:lnTo>
                  <a:pt x="698" y="370090"/>
                </a:lnTo>
                <a:lnTo>
                  <a:pt x="0" y="371830"/>
                </a:lnTo>
                <a:lnTo>
                  <a:pt x="2350" y="403522"/>
                </a:lnTo>
                <a:lnTo>
                  <a:pt x="26415" y="456108"/>
                </a:lnTo>
                <a:lnTo>
                  <a:pt x="74312" y="493710"/>
                </a:lnTo>
                <a:lnTo>
                  <a:pt x="134134" y="512812"/>
                </a:lnTo>
                <a:lnTo>
                  <a:pt x="167779" y="515200"/>
                </a:lnTo>
                <a:lnTo>
                  <a:pt x="206853" y="512171"/>
                </a:lnTo>
                <a:lnTo>
                  <a:pt x="270426" y="487929"/>
                </a:lnTo>
                <a:lnTo>
                  <a:pt x="314229" y="440923"/>
                </a:lnTo>
                <a:lnTo>
                  <a:pt x="316068" y="437070"/>
                </a:lnTo>
                <a:lnTo>
                  <a:pt x="167779" y="437070"/>
                </a:lnTo>
                <a:lnTo>
                  <a:pt x="152996" y="435882"/>
                </a:lnTo>
                <a:lnTo>
                  <a:pt x="117551" y="418058"/>
                </a:lnTo>
                <a:lnTo>
                  <a:pt x="99561" y="381203"/>
                </a:lnTo>
                <a:lnTo>
                  <a:pt x="98361" y="365213"/>
                </a:lnTo>
                <a:close/>
              </a:path>
              <a:path w="339089" h="515619">
                <a:moveTo>
                  <a:pt x="318664" y="248704"/>
                </a:moveTo>
                <a:lnTo>
                  <a:pt x="165341" y="248704"/>
                </a:lnTo>
                <a:lnTo>
                  <a:pt x="182188" y="250361"/>
                </a:lnTo>
                <a:lnTo>
                  <a:pt x="196816" y="255333"/>
                </a:lnTo>
                <a:lnTo>
                  <a:pt x="227339" y="289561"/>
                </a:lnTo>
                <a:lnTo>
                  <a:pt x="237540" y="345681"/>
                </a:lnTo>
                <a:lnTo>
                  <a:pt x="236471" y="364974"/>
                </a:lnTo>
                <a:lnTo>
                  <a:pt x="220446" y="411607"/>
                </a:lnTo>
                <a:lnTo>
                  <a:pt x="184415" y="435477"/>
                </a:lnTo>
                <a:lnTo>
                  <a:pt x="167779" y="437070"/>
                </a:lnTo>
                <a:lnTo>
                  <a:pt x="316068" y="437070"/>
                </a:lnTo>
                <a:lnTo>
                  <a:pt x="328020" y="412038"/>
                </a:lnTo>
                <a:lnTo>
                  <a:pt x="336294" y="380058"/>
                </a:lnTo>
                <a:lnTo>
                  <a:pt x="339051" y="344982"/>
                </a:lnTo>
                <a:lnTo>
                  <a:pt x="336544" y="306742"/>
                </a:lnTo>
                <a:lnTo>
                  <a:pt x="329022" y="272948"/>
                </a:lnTo>
                <a:lnTo>
                  <a:pt x="318664" y="248704"/>
                </a:lnTo>
                <a:close/>
              </a:path>
              <a:path w="339089" h="515619">
                <a:moveTo>
                  <a:pt x="330326" y="0"/>
                </a:moveTo>
                <a:lnTo>
                  <a:pt x="38023" y="0"/>
                </a:lnTo>
                <a:lnTo>
                  <a:pt x="8724" y="282879"/>
                </a:lnTo>
                <a:lnTo>
                  <a:pt x="98717" y="288823"/>
                </a:lnTo>
                <a:lnTo>
                  <a:pt x="102581" y="280055"/>
                </a:lnTo>
                <a:lnTo>
                  <a:pt x="107562" y="272248"/>
                </a:lnTo>
                <a:lnTo>
                  <a:pt x="139746" y="251407"/>
                </a:lnTo>
                <a:lnTo>
                  <a:pt x="165341" y="248704"/>
                </a:lnTo>
                <a:lnTo>
                  <a:pt x="318664" y="248704"/>
                </a:lnTo>
                <a:lnTo>
                  <a:pt x="316484" y="243602"/>
                </a:lnTo>
                <a:lnTo>
                  <a:pt x="298932" y="218706"/>
                </a:lnTo>
                <a:lnTo>
                  <a:pt x="276803" y="198935"/>
                </a:lnTo>
                <a:lnTo>
                  <a:pt x="276584" y="198818"/>
                </a:lnTo>
                <a:lnTo>
                  <a:pt x="107441" y="198818"/>
                </a:lnTo>
                <a:lnTo>
                  <a:pt x="121742" y="81622"/>
                </a:lnTo>
                <a:lnTo>
                  <a:pt x="330326" y="81622"/>
                </a:lnTo>
                <a:lnTo>
                  <a:pt x="330326" y="0"/>
                </a:lnTo>
                <a:close/>
              </a:path>
              <a:path w="339089" h="515619">
                <a:moveTo>
                  <a:pt x="185572" y="174396"/>
                </a:moveTo>
                <a:lnTo>
                  <a:pt x="141617" y="181559"/>
                </a:lnTo>
                <a:lnTo>
                  <a:pt x="107441" y="198818"/>
                </a:lnTo>
                <a:lnTo>
                  <a:pt x="276584" y="198818"/>
                </a:lnTo>
                <a:lnTo>
                  <a:pt x="250534" y="184959"/>
                </a:lnTo>
                <a:lnTo>
                  <a:pt x="220124" y="176780"/>
                </a:lnTo>
                <a:lnTo>
                  <a:pt x="185572" y="174396"/>
                </a:lnTo>
                <a:close/>
              </a:path>
              <a:path w="339089" h="515619">
                <a:moveTo>
                  <a:pt x="330326" y="81622"/>
                </a:moveTo>
                <a:lnTo>
                  <a:pt x="258470" y="81622"/>
                </a:lnTo>
                <a:lnTo>
                  <a:pt x="267538" y="115811"/>
                </a:lnTo>
                <a:lnTo>
                  <a:pt x="330326" y="115811"/>
                </a:lnTo>
                <a:lnTo>
                  <a:pt x="330326" y="81622"/>
                </a:lnTo>
                <a:close/>
              </a:path>
            </a:pathLst>
          </a:custGeom>
          <a:solidFill>
            <a:srgbClr val="E30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38618" y="2058551"/>
            <a:ext cx="274320" cy="508000"/>
          </a:xfrm>
          <a:custGeom>
            <a:avLst/>
            <a:gdLst/>
            <a:ahLst/>
            <a:cxnLst/>
            <a:rect l="l" t="t" r="r" b="b"/>
            <a:pathLst>
              <a:path w="274320" h="508000">
                <a:moveTo>
                  <a:pt x="188353" y="0"/>
                </a:moveTo>
                <a:lnTo>
                  <a:pt x="0" y="34188"/>
                </a:lnTo>
                <a:lnTo>
                  <a:pt x="0" y="92443"/>
                </a:lnTo>
                <a:lnTo>
                  <a:pt x="86855" y="92443"/>
                </a:lnTo>
                <a:lnTo>
                  <a:pt x="86855" y="436371"/>
                </a:lnTo>
                <a:lnTo>
                  <a:pt x="1041" y="446836"/>
                </a:lnTo>
                <a:lnTo>
                  <a:pt x="1041" y="507885"/>
                </a:lnTo>
                <a:lnTo>
                  <a:pt x="274167" y="507885"/>
                </a:lnTo>
                <a:lnTo>
                  <a:pt x="274167" y="446836"/>
                </a:lnTo>
                <a:lnTo>
                  <a:pt x="188353" y="436371"/>
                </a:lnTo>
                <a:lnTo>
                  <a:pt x="188353" y="0"/>
                </a:lnTo>
                <a:close/>
              </a:path>
            </a:pathLst>
          </a:custGeom>
          <a:solidFill>
            <a:srgbClr val="E30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49755" y="2051221"/>
            <a:ext cx="464184" cy="522605"/>
          </a:xfrm>
          <a:custGeom>
            <a:avLst/>
            <a:gdLst/>
            <a:ahLst/>
            <a:cxnLst/>
            <a:rect l="l" t="t" r="r" b="b"/>
            <a:pathLst>
              <a:path w="464184" h="522605">
                <a:moveTo>
                  <a:pt x="353352" y="286042"/>
                </a:moveTo>
                <a:lnTo>
                  <a:pt x="307039" y="293539"/>
                </a:lnTo>
                <a:lnTo>
                  <a:pt x="272072" y="316039"/>
                </a:lnTo>
                <a:lnTo>
                  <a:pt x="250097" y="349696"/>
                </a:lnTo>
                <a:lnTo>
                  <a:pt x="242773" y="390677"/>
                </a:lnTo>
                <a:lnTo>
                  <a:pt x="242773" y="417537"/>
                </a:lnTo>
                <a:lnTo>
                  <a:pt x="250143" y="458752"/>
                </a:lnTo>
                <a:lnTo>
                  <a:pt x="272249" y="492366"/>
                </a:lnTo>
                <a:lnTo>
                  <a:pt x="307435" y="514729"/>
                </a:lnTo>
                <a:lnTo>
                  <a:pt x="354050" y="522185"/>
                </a:lnTo>
                <a:lnTo>
                  <a:pt x="378642" y="520321"/>
                </a:lnTo>
                <a:lnTo>
                  <a:pt x="419058" y="505512"/>
                </a:lnTo>
                <a:lnTo>
                  <a:pt x="447643" y="476734"/>
                </a:lnTo>
                <a:lnTo>
                  <a:pt x="453277" y="465670"/>
                </a:lnTo>
                <a:lnTo>
                  <a:pt x="354050" y="465670"/>
                </a:lnTo>
                <a:lnTo>
                  <a:pt x="344749" y="464789"/>
                </a:lnTo>
                <a:lnTo>
                  <a:pt x="313459" y="435986"/>
                </a:lnTo>
                <a:lnTo>
                  <a:pt x="310451" y="417537"/>
                </a:lnTo>
                <a:lnTo>
                  <a:pt x="310451" y="390677"/>
                </a:lnTo>
                <a:lnTo>
                  <a:pt x="327554" y="350490"/>
                </a:lnTo>
                <a:lnTo>
                  <a:pt x="353352" y="342544"/>
                </a:lnTo>
                <a:lnTo>
                  <a:pt x="453086" y="342544"/>
                </a:lnTo>
                <a:lnTo>
                  <a:pt x="447541" y="331730"/>
                </a:lnTo>
                <a:lnTo>
                  <a:pt x="434797" y="315874"/>
                </a:lnTo>
                <a:lnTo>
                  <a:pt x="418783" y="302817"/>
                </a:lnTo>
                <a:lnTo>
                  <a:pt x="399870" y="293495"/>
                </a:lnTo>
                <a:lnTo>
                  <a:pt x="378059" y="287904"/>
                </a:lnTo>
                <a:lnTo>
                  <a:pt x="353352" y="286042"/>
                </a:lnTo>
                <a:close/>
              </a:path>
              <a:path w="464184" h="522605">
                <a:moveTo>
                  <a:pt x="338353" y="54076"/>
                </a:moveTo>
                <a:lnTo>
                  <a:pt x="90347" y="451027"/>
                </a:lnTo>
                <a:lnTo>
                  <a:pt x="139877" y="477189"/>
                </a:lnTo>
                <a:lnTo>
                  <a:pt x="387883" y="80238"/>
                </a:lnTo>
                <a:lnTo>
                  <a:pt x="338353" y="54076"/>
                </a:lnTo>
                <a:close/>
              </a:path>
              <a:path w="464184" h="522605">
                <a:moveTo>
                  <a:pt x="453086" y="342544"/>
                </a:moveTo>
                <a:lnTo>
                  <a:pt x="353352" y="342544"/>
                </a:lnTo>
                <a:lnTo>
                  <a:pt x="363050" y="343427"/>
                </a:lnTo>
                <a:lnTo>
                  <a:pt x="371573" y="346076"/>
                </a:lnTo>
                <a:lnTo>
                  <a:pt x="395554" y="381101"/>
                </a:lnTo>
                <a:lnTo>
                  <a:pt x="396252" y="390677"/>
                </a:lnTo>
                <a:lnTo>
                  <a:pt x="396252" y="417537"/>
                </a:lnTo>
                <a:lnTo>
                  <a:pt x="380795" y="458325"/>
                </a:lnTo>
                <a:lnTo>
                  <a:pt x="354050" y="465670"/>
                </a:lnTo>
                <a:lnTo>
                  <a:pt x="453277" y="465670"/>
                </a:lnTo>
                <a:lnTo>
                  <a:pt x="456692" y="458965"/>
                </a:lnTo>
                <a:lnTo>
                  <a:pt x="462121" y="439233"/>
                </a:lnTo>
                <a:lnTo>
                  <a:pt x="463931" y="417537"/>
                </a:lnTo>
                <a:lnTo>
                  <a:pt x="463931" y="390677"/>
                </a:lnTo>
                <a:lnTo>
                  <a:pt x="462109" y="369134"/>
                </a:lnTo>
                <a:lnTo>
                  <a:pt x="456645" y="349484"/>
                </a:lnTo>
                <a:lnTo>
                  <a:pt x="453086" y="342544"/>
                </a:lnTo>
                <a:close/>
              </a:path>
              <a:path w="464184" h="522605">
                <a:moveTo>
                  <a:pt x="110223" y="0"/>
                </a:moveTo>
                <a:lnTo>
                  <a:pt x="63961" y="7508"/>
                </a:lnTo>
                <a:lnTo>
                  <a:pt x="29121" y="30010"/>
                </a:lnTo>
                <a:lnTo>
                  <a:pt x="7283" y="63758"/>
                </a:lnTo>
                <a:lnTo>
                  <a:pt x="0" y="105003"/>
                </a:lnTo>
                <a:lnTo>
                  <a:pt x="0" y="131864"/>
                </a:lnTo>
                <a:lnTo>
                  <a:pt x="7324" y="173026"/>
                </a:lnTo>
                <a:lnTo>
                  <a:pt x="29298" y="206502"/>
                </a:lnTo>
                <a:lnTo>
                  <a:pt x="64357" y="228744"/>
                </a:lnTo>
                <a:lnTo>
                  <a:pt x="110921" y="236156"/>
                </a:lnTo>
                <a:lnTo>
                  <a:pt x="135467" y="234303"/>
                </a:lnTo>
                <a:lnTo>
                  <a:pt x="175929" y="219477"/>
                </a:lnTo>
                <a:lnTo>
                  <a:pt x="204514" y="190726"/>
                </a:lnTo>
                <a:lnTo>
                  <a:pt x="210174" y="179654"/>
                </a:lnTo>
                <a:lnTo>
                  <a:pt x="110921" y="179654"/>
                </a:lnTo>
                <a:lnTo>
                  <a:pt x="101071" y="178794"/>
                </a:lnTo>
                <a:lnTo>
                  <a:pt x="70464" y="150479"/>
                </a:lnTo>
                <a:lnTo>
                  <a:pt x="67678" y="131864"/>
                </a:lnTo>
                <a:lnTo>
                  <a:pt x="67678" y="105003"/>
                </a:lnTo>
                <a:lnTo>
                  <a:pt x="84757" y="64467"/>
                </a:lnTo>
                <a:lnTo>
                  <a:pt x="110223" y="56527"/>
                </a:lnTo>
                <a:lnTo>
                  <a:pt x="210005" y="56527"/>
                </a:lnTo>
                <a:lnTo>
                  <a:pt x="204514" y="45712"/>
                </a:lnTo>
                <a:lnTo>
                  <a:pt x="191846" y="29832"/>
                </a:lnTo>
                <a:lnTo>
                  <a:pt x="175886" y="16786"/>
                </a:lnTo>
                <a:lnTo>
                  <a:pt x="156964" y="7462"/>
                </a:lnTo>
                <a:lnTo>
                  <a:pt x="135076" y="1866"/>
                </a:lnTo>
                <a:lnTo>
                  <a:pt x="110223" y="0"/>
                </a:lnTo>
                <a:close/>
              </a:path>
              <a:path w="464184" h="522605">
                <a:moveTo>
                  <a:pt x="210005" y="56527"/>
                </a:moveTo>
                <a:lnTo>
                  <a:pt x="110223" y="56527"/>
                </a:lnTo>
                <a:lnTo>
                  <a:pt x="119933" y="57409"/>
                </a:lnTo>
                <a:lnTo>
                  <a:pt x="128490" y="60055"/>
                </a:lnTo>
                <a:lnTo>
                  <a:pt x="152770" y="95269"/>
                </a:lnTo>
                <a:lnTo>
                  <a:pt x="153479" y="105003"/>
                </a:lnTo>
                <a:lnTo>
                  <a:pt x="153479" y="131864"/>
                </a:lnTo>
                <a:lnTo>
                  <a:pt x="136167" y="171906"/>
                </a:lnTo>
                <a:lnTo>
                  <a:pt x="110921" y="179654"/>
                </a:lnTo>
                <a:lnTo>
                  <a:pt x="210174" y="179654"/>
                </a:lnTo>
                <a:lnTo>
                  <a:pt x="213563" y="173026"/>
                </a:lnTo>
                <a:lnTo>
                  <a:pt x="218992" y="153404"/>
                </a:lnTo>
                <a:lnTo>
                  <a:pt x="220802" y="131864"/>
                </a:lnTo>
                <a:lnTo>
                  <a:pt x="220802" y="105003"/>
                </a:lnTo>
                <a:lnTo>
                  <a:pt x="218992" y="83301"/>
                </a:lnTo>
                <a:lnTo>
                  <a:pt x="213563" y="63536"/>
                </a:lnTo>
                <a:lnTo>
                  <a:pt x="210005" y="56527"/>
                </a:lnTo>
                <a:close/>
              </a:path>
            </a:pathLst>
          </a:custGeom>
          <a:solidFill>
            <a:srgbClr val="E30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17143" y="2966065"/>
            <a:ext cx="55994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1555" marR="5080" indent="-99949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Roboto Slab"/>
                <a:cs typeface="Roboto Slab"/>
              </a:rPr>
              <a:t>Структура автомобільних доріг </a:t>
            </a:r>
            <a:r>
              <a:rPr sz="2100" b="1" spc="-20" dirty="0">
                <a:latin typeface="Roboto Slab"/>
                <a:cs typeface="Roboto Slab"/>
              </a:rPr>
              <a:t>України  </a:t>
            </a:r>
            <a:r>
              <a:rPr sz="2100" b="1" spc="-5" dirty="0">
                <a:latin typeface="Roboto Slab"/>
                <a:cs typeface="Roboto Slab"/>
              </a:rPr>
              <a:t>загального користування</a:t>
            </a:r>
            <a:endParaRPr sz="2100">
              <a:latin typeface="Roboto Slab"/>
              <a:cs typeface="Roboto Slab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68182" y="4264193"/>
            <a:ext cx="1121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 marR="5080" indent="-952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Myriad Pro"/>
                <a:cs typeface="Myriad Pro"/>
              </a:rPr>
              <a:t>Міс</a:t>
            </a:r>
            <a:r>
              <a:rPr sz="1800" b="1" spc="-10" dirty="0">
                <a:latin typeface="Myriad Pro"/>
                <a:cs typeface="Myriad Pro"/>
              </a:rPr>
              <a:t>ц</a:t>
            </a:r>
            <a:r>
              <a:rPr sz="1800" b="1" dirty="0">
                <a:latin typeface="Myriad Pro"/>
                <a:cs typeface="Myriad Pro"/>
              </a:rPr>
              <a:t>ево</a:t>
            </a:r>
            <a:r>
              <a:rPr sz="1800" b="1" spc="-30" dirty="0">
                <a:latin typeface="Myriad Pro"/>
                <a:cs typeface="Myriad Pro"/>
              </a:rPr>
              <a:t>г</a:t>
            </a:r>
            <a:r>
              <a:rPr sz="1800" b="1" dirty="0">
                <a:latin typeface="Myriad Pro"/>
                <a:cs typeface="Myriad Pro"/>
              </a:rPr>
              <a:t>о  зн</a:t>
            </a:r>
            <a:r>
              <a:rPr sz="1800" b="1" spc="-30" dirty="0">
                <a:latin typeface="Myriad Pro"/>
                <a:cs typeface="Myriad Pro"/>
              </a:rPr>
              <a:t>а</a:t>
            </a:r>
            <a:r>
              <a:rPr sz="1800" b="1" dirty="0">
                <a:latin typeface="Myriad Pro"/>
                <a:cs typeface="Myriad Pro"/>
              </a:rPr>
              <a:t>чення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79275" y="4264422"/>
            <a:ext cx="1343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Myriad Pro"/>
                <a:cs typeface="Myriad Pro"/>
              </a:rPr>
              <a:t>Д</a:t>
            </a:r>
            <a:r>
              <a:rPr sz="1800" b="1" dirty="0">
                <a:latin typeface="Myriad Pro"/>
                <a:cs typeface="Myriad Pro"/>
              </a:rPr>
              <a:t>е</a:t>
            </a:r>
            <a:r>
              <a:rPr sz="1800" b="1" spc="-20" dirty="0">
                <a:latin typeface="Myriad Pro"/>
                <a:cs typeface="Myriad Pro"/>
              </a:rPr>
              <a:t>р</a:t>
            </a:r>
            <a:r>
              <a:rPr sz="1800" b="1" spc="15" dirty="0">
                <a:latin typeface="Myriad Pro"/>
                <a:cs typeface="Myriad Pro"/>
              </a:rPr>
              <a:t>ж</a:t>
            </a:r>
            <a:r>
              <a:rPr sz="1800" b="1" dirty="0">
                <a:latin typeface="Myriad Pro"/>
                <a:cs typeface="Myriad Pro"/>
              </a:rPr>
              <a:t>авно</a:t>
            </a:r>
            <a:r>
              <a:rPr sz="1800" b="1" spc="-30" dirty="0">
                <a:latin typeface="Myriad Pro"/>
                <a:cs typeface="Myriad Pro"/>
              </a:rPr>
              <a:t>г</a:t>
            </a:r>
            <a:r>
              <a:rPr sz="1800" b="1" dirty="0">
                <a:latin typeface="Myriad Pro"/>
                <a:cs typeface="Myriad Pro"/>
              </a:rPr>
              <a:t>о  </a:t>
            </a:r>
            <a:r>
              <a:rPr sz="1800" b="1" spc="-5" dirty="0">
                <a:latin typeface="Myriad Pro"/>
                <a:cs typeface="Myriad Pro"/>
              </a:rPr>
              <a:t>значення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87805" y="3747071"/>
            <a:ext cx="1619999" cy="1619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87805" y="4234194"/>
            <a:ext cx="16205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100"/>
              </a:spcBef>
            </a:pPr>
            <a:r>
              <a:rPr sz="4500" b="1" dirty="0">
                <a:solidFill>
                  <a:srgbClr val="FFFFFF"/>
                </a:solidFill>
                <a:latin typeface="Roboto Slab"/>
                <a:cs typeface="Roboto Slab"/>
              </a:rPr>
              <a:t>71%</a:t>
            </a:r>
            <a:endParaRPr sz="4500">
              <a:latin typeface="Roboto Slab"/>
              <a:cs typeface="Roboto Slab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619056" y="4226217"/>
            <a:ext cx="661695" cy="661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619056" y="4395002"/>
            <a:ext cx="66230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90"/>
              </a:spcBef>
            </a:pPr>
            <a:r>
              <a:rPr sz="1850" b="1" spc="-10" dirty="0">
                <a:solidFill>
                  <a:srgbClr val="FFFFFF"/>
                </a:solidFill>
                <a:latin typeface="Roboto Slab"/>
                <a:cs typeface="Roboto Slab"/>
              </a:rPr>
              <a:t>29%</a:t>
            </a:r>
            <a:endParaRPr sz="1850">
              <a:latin typeface="Roboto Slab"/>
              <a:cs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92757" y="1438976"/>
            <a:ext cx="3871243" cy="4779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6370" y="909182"/>
            <a:ext cx="5829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95AA7"/>
                </a:solidFill>
              </a:rPr>
              <a:t>ОБСЯГИ</a:t>
            </a:r>
            <a:r>
              <a:rPr sz="3600" spc="-85" dirty="0">
                <a:solidFill>
                  <a:srgbClr val="195AA7"/>
                </a:solidFill>
              </a:rPr>
              <a:t> </a:t>
            </a:r>
            <a:r>
              <a:rPr sz="3600" spc="-5" dirty="0">
                <a:solidFill>
                  <a:srgbClr val="195AA7"/>
                </a:solidFill>
              </a:rPr>
              <a:t>ФІНАНСУВАННЯ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11093736" y="6742480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4">
                <a:moveTo>
                  <a:pt x="0" y="0"/>
                </a:moveTo>
                <a:lnTo>
                  <a:pt x="0" y="247980"/>
                </a:lnTo>
              </a:path>
            </a:pathLst>
          </a:custGeom>
          <a:ln w="4432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32059" y="6780880"/>
            <a:ext cx="386720" cy="210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4133" y="6757687"/>
            <a:ext cx="1048626" cy="32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88246" y="6667850"/>
            <a:ext cx="689448" cy="347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62923" y="6742480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4">
                <a:moveTo>
                  <a:pt x="0" y="0"/>
                </a:moveTo>
                <a:lnTo>
                  <a:pt x="0" y="247980"/>
                </a:lnTo>
              </a:path>
            </a:pathLst>
          </a:custGeom>
          <a:ln w="4432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30AF55-DAC5-4645-A4DD-28E117A5ED60}"/>
              </a:ext>
            </a:extLst>
          </p:cNvPr>
          <p:cNvSpPr/>
          <p:nvPr/>
        </p:nvSpPr>
        <p:spPr>
          <a:xfrm>
            <a:off x="673065" y="2065759"/>
            <a:ext cx="1739264" cy="3464560"/>
          </a:xfrm>
          <a:custGeom>
            <a:avLst/>
            <a:gdLst/>
            <a:ahLst/>
            <a:cxnLst/>
            <a:rect l="l" t="t" r="r" b="b"/>
            <a:pathLst>
              <a:path w="1739264" h="3464560">
                <a:moveTo>
                  <a:pt x="1738934" y="3464496"/>
                </a:moveTo>
                <a:lnTo>
                  <a:pt x="1690261" y="3463830"/>
                </a:lnTo>
                <a:lnTo>
                  <a:pt x="1641918" y="3461846"/>
                </a:lnTo>
                <a:lnTo>
                  <a:pt x="1593923" y="3458559"/>
                </a:lnTo>
                <a:lnTo>
                  <a:pt x="1546295" y="3453987"/>
                </a:lnTo>
                <a:lnTo>
                  <a:pt x="1499049" y="3448148"/>
                </a:lnTo>
                <a:lnTo>
                  <a:pt x="1452204" y="3441059"/>
                </a:lnTo>
                <a:lnTo>
                  <a:pt x="1405777" y="3432737"/>
                </a:lnTo>
                <a:lnTo>
                  <a:pt x="1359786" y="3423200"/>
                </a:lnTo>
                <a:lnTo>
                  <a:pt x="1314247" y="3412466"/>
                </a:lnTo>
                <a:lnTo>
                  <a:pt x="1269179" y="3400551"/>
                </a:lnTo>
                <a:lnTo>
                  <a:pt x="1224598" y="3387472"/>
                </a:lnTo>
                <a:lnTo>
                  <a:pt x="1180523" y="3373248"/>
                </a:lnTo>
                <a:lnTo>
                  <a:pt x="1136970" y="3357896"/>
                </a:lnTo>
                <a:lnTo>
                  <a:pt x="1093957" y="3341432"/>
                </a:lnTo>
                <a:lnTo>
                  <a:pt x="1051502" y="3323875"/>
                </a:lnTo>
                <a:lnTo>
                  <a:pt x="1009622" y="3305242"/>
                </a:lnTo>
                <a:lnTo>
                  <a:pt x="968334" y="3285549"/>
                </a:lnTo>
                <a:lnTo>
                  <a:pt x="927655" y="3264815"/>
                </a:lnTo>
                <a:lnTo>
                  <a:pt x="887604" y="3243057"/>
                </a:lnTo>
                <a:lnTo>
                  <a:pt x="848198" y="3220292"/>
                </a:lnTo>
                <a:lnTo>
                  <a:pt x="809454" y="3196537"/>
                </a:lnTo>
                <a:lnTo>
                  <a:pt x="771389" y="3171811"/>
                </a:lnTo>
                <a:lnTo>
                  <a:pt x="734021" y="3146129"/>
                </a:lnTo>
                <a:lnTo>
                  <a:pt x="697368" y="3119511"/>
                </a:lnTo>
                <a:lnTo>
                  <a:pt x="661446" y="3091972"/>
                </a:lnTo>
                <a:lnTo>
                  <a:pt x="626274" y="3063530"/>
                </a:lnTo>
                <a:lnTo>
                  <a:pt x="591868" y="3034204"/>
                </a:lnTo>
                <a:lnTo>
                  <a:pt x="558246" y="3004009"/>
                </a:lnTo>
                <a:lnTo>
                  <a:pt x="525426" y="2972964"/>
                </a:lnTo>
                <a:lnTo>
                  <a:pt x="493425" y="2941086"/>
                </a:lnTo>
                <a:lnTo>
                  <a:pt x="462260" y="2908391"/>
                </a:lnTo>
                <a:lnTo>
                  <a:pt x="431949" y="2874899"/>
                </a:lnTo>
                <a:lnTo>
                  <a:pt x="402509" y="2840625"/>
                </a:lnTo>
                <a:lnTo>
                  <a:pt x="373958" y="2805588"/>
                </a:lnTo>
                <a:lnTo>
                  <a:pt x="346314" y="2769804"/>
                </a:lnTo>
                <a:lnTo>
                  <a:pt x="319592" y="2733291"/>
                </a:lnTo>
                <a:lnTo>
                  <a:pt x="293812" y="2696067"/>
                </a:lnTo>
                <a:lnTo>
                  <a:pt x="268990" y="2658148"/>
                </a:lnTo>
                <a:lnTo>
                  <a:pt x="245144" y="2619553"/>
                </a:lnTo>
                <a:lnTo>
                  <a:pt x="222291" y="2580298"/>
                </a:lnTo>
                <a:lnTo>
                  <a:pt x="200449" y="2540401"/>
                </a:lnTo>
                <a:lnTo>
                  <a:pt x="179635" y="2499879"/>
                </a:lnTo>
                <a:lnTo>
                  <a:pt x="159867" y="2458750"/>
                </a:lnTo>
                <a:lnTo>
                  <a:pt x="141162" y="2417030"/>
                </a:lnTo>
                <a:lnTo>
                  <a:pt x="123537" y="2374738"/>
                </a:lnTo>
                <a:lnTo>
                  <a:pt x="107010" y="2331891"/>
                </a:lnTo>
                <a:lnTo>
                  <a:pt x="91599" y="2288505"/>
                </a:lnTo>
                <a:lnTo>
                  <a:pt x="77320" y="2244599"/>
                </a:lnTo>
                <a:lnTo>
                  <a:pt x="64191" y="2200190"/>
                </a:lnTo>
                <a:lnTo>
                  <a:pt x="52230" y="2155295"/>
                </a:lnTo>
                <a:lnTo>
                  <a:pt x="41454" y="2109932"/>
                </a:lnTo>
                <a:lnTo>
                  <a:pt x="31880" y="2064117"/>
                </a:lnTo>
                <a:lnTo>
                  <a:pt x="23527" y="2017868"/>
                </a:lnTo>
                <a:lnTo>
                  <a:pt x="16411" y="1971204"/>
                </a:lnTo>
                <a:lnTo>
                  <a:pt x="10549" y="1924140"/>
                </a:lnTo>
                <a:lnTo>
                  <a:pt x="5960" y="1876694"/>
                </a:lnTo>
                <a:lnTo>
                  <a:pt x="2660" y="1828884"/>
                </a:lnTo>
                <a:lnTo>
                  <a:pt x="668" y="1780728"/>
                </a:lnTo>
                <a:lnTo>
                  <a:pt x="0" y="1732241"/>
                </a:lnTo>
                <a:lnTo>
                  <a:pt x="668" y="1683755"/>
                </a:lnTo>
                <a:lnTo>
                  <a:pt x="2660" y="1635598"/>
                </a:lnTo>
                <a:lnTo>
                  <a:pt x="5960" y="1587789"/>
                </a:lnTo>
                <a:lnTo>
                  <a:pt x="10549" y="1540343"/>
                </a:lnTo>
                <a:lnTo>
                  <a:pt x="16411" y="1493279"/>
                </a:lnTo>
                <a:lnTo>
                  <a:pt x="23527" y="1446615"/>
                </a:lnTo>
                <a:lnTo>
                  <a:pt x="31880" y="1400366"/>
                </a:lnTo>
                <a:lnTo>
                  <a:pt x="41454" y="1354552"/>
                </a:lnTo>
                <a:lnTo>
                  <a:pt x="52230" y="1309188"/>
                </a:lnTo>
                <a:lnTo>
                  <a:pt x="64191" y="1264294"/>
                </a:lnTo>
                <a:lnTo>
                  <a:pt x="77320" y="1219885"/>
                </a:lnTo>
                <a:lnTo>
                  <a:pt x="91599" y="1175979"/>
                </a:lnTo>
                <a:lnTo>
                  <a:pt x="107010" y="1132594"/>
                </a:lnTo>
                <a:lnTo>
                  <a:pt x="123537" y="1089746"/>
                </a:lnTo>
                <a:lnTo>
                  <a:pt x="141162" y="1047455"/>
                </a:lnTo>
                <a:lnTo>
                  <a:pt x="159867" y="1005735"/>
                </a:lnTo>
                <a:lnTo>
                  <a:pt x="179635" y="964606"/>
                </a:lnTo>
                <a:lnTo>
                  <a:pt x="200449" y="924085"/>
                </a:lnTo>
                <a:lnTo>
                  <a:pt x="222291" y="884188"/>
                </a:lnTo>
                <a:lnTo>
                  <a:pt x="245144" y="844933"/>
                </a:lnTo>
                <a:lnTo>
                  <a:pt x="268990" y="806338"/>
                </a:lnTo>
                <a:lnTo>
                  <a:pt x="293812" y="768420"/>
                </a:lnTo>
                <a:lnTo>
                  <a:pt x="319592" y="731196"/>
                </a:lnTo>
                <a:lnTo>
                  <a:pt x="346314" y="694683"/>
                </a:lnTo>
                <a:lnTo>
                  <a:pt x="373958" y="658900"/>
                </a:lnTo>
                <a:lnTo>
                  <a:pt x="402509" y="623863"/>
                </a:lnTo>
                <a:lnTo>
                  <a:pt x="431949" y="589589"/>
                </a:lnTo>
                <a:lnTo>
                  <a:pt x="462260" y="556097"/>
                </a:lnTo>
                <a:lnTo>
                  <a:pt x="493425" y="523403"/>
                </a:lnTo>
                <a:lnTo>
                  <a:pt x="525426" y="491525"/>
                </a:lnTo>
                <a:lnTo>
                  <a:pt x="558246" y="460481"/>
                </a:lnTo>
                <a:lnTo>
                  <a:pt x="591868" y="430286"/>
                </a:lnTo>
                <a:lnTo>
                  <a:pt x="626274" y="400960"/>
                </a:lnTo>
                <a:lnTo>
                  <a:pt x="661446" y="372519"/>
                </a:lnTo>
                <a:lnTo>
                  <a:pt x="697368" y="344980"/>
                </a:lnTo>
                <a:lnTo>
                  <a:pt x="734021" y="318362"/>
                </a:lnTo>
                <a:lnTo>
                  <a:pt x="771389" y="292681"/>
                </a:lnTo>
                <a:lnTo>
                  <a:pt x="809454" y="267955"/>
                </a:lnTo>
                <a:lnTo>
                  <a:pt x="848198" y="244200"/>
                </a:lnTo>
                <a:lnTo>
                  <a:pt x="887604" y="221436"/>
                </a:lnTo>
                <a:lnTo>
                  <a:pt x="927655" y="199678"/>
                </a:lnTo>
                <a:lnTo>
                  <a:pt x="968334" y="178944"/>
                </a:lnTo>
                <a:lnTo>
                  <a:pt x="1009622" y="159252"/>
                </a:lnTo>
                <a:lnTo>
                  <a:pt x="1051502" y="140618"/>
                </a:lnTo>
                <a:lnTo>
                  <a:pt x="1093957" y="123061"/>
                </a:lnTo>
                <a:lnTo>
                  <a:pt x="1136970" y="106598"/>
                </a:lnTo>
                <a:lnTo>
                  <a:pt x="1180523" y="91246"/>
                </a:lnTo>
                <a:lnTo>
                  <a:pt x="1224598" y="77022"/>
                </a:lnTo>
                <a:lnTo>
                  <a:pt x="1269179" y="63944"/>
                </a:lnTo>
                <a:lnTo>
                  <a:pt x="1314247" y="52029"/>
                </a:lnTo>
                <a:lnTo>
                  <a:pt x="1359786" y="41294"/>
                </a:lnTo>
                <a:lnTo>
                  <a:pt x="1405777" y="31758"/>
                </a:lnTo>
                <a:lnTo>
                  <a:pt x="1452204" y="23436"/>
                </a:lnTo>
                <a:lnTo>
                  <a:pt x="1499049" y="16347"/>
                </a:lnTo>
                <a:lnTo>
                  <a:pt x="1546295" y="10508"/>
                </a:lnTo>
                <a:lnTo>
                  <a:pt x="1593923" y="5937"/>
                </a:lnTo>
                <a:lnTo>
                  <a:pt x="1641918" y="2650"/>
                </a:lnTo>
                <a:lnTo>
                  <a:pt x="1690261" y="665"/>
                </a:lnTo>
                <a:lnTo>
                  <a:pt x="1738934" y="0"/>
                </a:lnTo>
              </a:path>
            </a:pathLst>
          </a:custGeom>
          <a:ln w="63500">
            <a:solidFill>
              <a:srgbClr val="FEE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98EE0893-B8F3-4AEE-8318-2390EF4A52CD}"/>
              </a:ext>
            </a:extLst>
          </p:cNvPr>
          <p:cNvSpPr txBox="1"/>
          <p:nvPr/>
        </p:nvSpPr>
        <p:spPr>
          <a:xfrm>
            <a:off x="1670401" y="2478499"/>
            <a:ext cx="8568055" cy="262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894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Myriad Pro Light"/>
                <a:cs typeface="Myriad Pro Light"/>
              </a:rPr>
              <a:t>За </a:t>
            </a:r>
            <a:r>
              <a:rPr sz="2100" b="1" spc="-5" dirty="0">
                <a:latin typeface="Myriad Pro Light"/>
                <a:cs typeface="Myriad Pro Light"/>
              </a:rPr>
              <a:t>оцінкою </a:t>
            </a:r>
            <a:r>
              <a:rPr sz="2100" b="1" spc="-20" dirty="0">
                <a:latin typeface="Myriad Pro Light"/>
                <a:cs typeface="Myriad Pro Light"/>
              </a:rPr>
              <a:t>BRDO, </a:t>
            </a:r>
            <a:r>
              <a:rPr sz="2100" b="1" spc="5" dirty="0">
                <a:latin typeface="Myriad Pro Light"/>
                <a:cs typeface="Myriad Pro Light"/>
              </a:rPr>
              <a:t>для </a:t>
            </a:r>
            <a:r>
              <a:rPr sz="2100" b="1" spc="-5" dirty="0">
                <a:latin typeface="Myriad Pro Light"/>
                <a:cs typeface="Myriad Pro Light"/>
              </a:rPr>
              <a:t>приведення доріг </a:t>
            </a:r>
            <a:r>
              <a:rPr sz="2100" b="1" dirty="0">
                <a:latin typeface="Myriad Pro Light"/>
                <a:cs typeface="Myriad Pro Light"/>
              </a:rPr>
              <a:t>у належний стан </a:t>
            </a:r>
            <a:r>
              <a:rPr sz="2100" b="1" spc="-5" dirty="0">
                <a:latin typeface="Myriad Pro Light"/>
                <a:cs typeface="Myriad Pro Light"/>
              </a:rPr>
              <a:t>необхідно  </a:t>
            </a:r>
            <a:r>
              <a:rPr sz="2100" b="1" dirty="0">
                <a:latin typeface="Myriad Pro Light"/>
                <a:cs typeface="Myriad Pro Light"/>
              </a:rPr>
              <a:t>інвестувати </a:t>
            </a:r>
            <a:r>
              <a:rPr sz="2100" b="1" spc="-45" dirty="0">
                <a:latin typeface="Myriad Pro Light"/>
                <a:cs typeface="Myriad Pro Light"/>
              </a:rPr>
              <a:t>близько </a:t>
            </a:r>
            <a:r>
              <a:rPr sz="2100" b="1" dirty="0">
                <a:solidFill>
                  <a:srgbClr val="E30040"/>
                </a:solidFill>
                <a:latin typeface="Myriad Pro Black"/>
                <a:cs typeface="Myriad Pro Black"/>
              </a:rPr>
              <a:t>5 </a:t>
            </a:r>
            <a:r>
              <a:rPr sz="2100" b="1" spc="-5" dirty="0">
                <a:solidFill>
                  <a:srgbClr val="E30040"/>
                </a:solidFill>
                <a:latin typeface="Myriad Pro Black"/>
                <a:cs typeface="Myriad Pro Black"/>
              </a:rPr>
              <a:t>трильйонів гривень </a:t>
            </a:r>
            <a:r>
              <a:rPr sz="2100" b="1" spc="-15" dirty="0">
                <a:latin typeface="Myriad Pro Light"/>
                <a:cs typeface="Myriad Pro Light"/>
              </a:rPr>
              <a:t>протягом </a:t>
            </a:r>
            <a:r>
              <a:rPr sz="2100" b="1" dirty="0">
                <a:solidFill>
                  <a:srgbClr val="E30040"/>
                </a:solidFill>
                <a:latin typeface="Myriad Pro Black"/>
                <a:cs typeface="Myriad Pro Black"/>
              </a:rPr>
              <a:t>10</a:t>
            </a:r>
            <a:r>
              <a:rPr sz="2100" b="1" spc="100" dirty="0">
                <a:solidFill>
                  <a:srgbClr val="E30040"/>
                </a:solidFill>
                <a:latin typeface="Myriad Pro Black"/>
                <a:cs typeface="Myriad Pro Black"/>
              </a:rPr>
              <a:t> </a:t>
            </a:r>
            <a:r>
              <a:rPr sz="2100" b="1" dirty="0">
                <a:solidFill>
                  <a:srgbClr val="E30040"/>
                </a:solidFill>
                <a:latin typeface="Myriad Pro Black"/>
                <a:cs typeface="Myriad Pro Black"/>
              </a:rPr>
              <a:t>років</a:t>
            </a:r>
            <a:r>
              <a:rPr sz="2100" b="1" dirty="0">
                <a:latin typeface="Myriad Pro Light"/>
                <a:cs typeface="Myriad Pro Light"/>
              </a:rPr>
              <a:t>.</a:t>
            </a:r>
            <a:endParaRPr sz="2100" dirty="0">
              <a:latin typeface="Myriad Pro Light"/>
              <a:cs typeface="Myriad Pro Light"/>
            </a:endParaRPr>
          </a:p>
          <a:p>
            <a:pPr marL="12700" marR="5080">
              <a:lnSpc>
                <a:spcPct val="100000"/>
              </a:lnSpc>
              <a:spcBef>
                <a:spcPts val="1415"/>
              </a:spcBef>
            </a:pPr>
            <a:r>
              <a:rPr sz="2100" b="1" dirty="0">
                <a:latin typeface="Myriad Pro Light"/>
                <a:cs typeface="Myriad Pro Light"/>
              </a:rPr>
              <a:t>Відповідно, </a:t>
            </a:r>
            <a:r>
              <a:rPr sz="2100" b="1" spc="-5" dirty="0">
                <a:latin typeface="Myriad Pro Light"/>
                <a:cs typeface="Myriad Pro Light"/>
              </a:rPr>
              <a:t>Державний дорожній </a:t>
            </a:r>
            <a:r>
              <a:rPr sz="2100" b="1" dirty="0">
                <a:latin typeface="Myriad Pro Light"/>
                <a:cs typeface="Myriad Pro Light"/>
              </a:rPr>
              <a:t>фонд має </a:t>
            </a:r>
            <a:r>
              <a:rPr sz="2100" b="1" spc="-5" dirty="0">
                <a:latin typeface="Myriad Pro Light"/>
                <a:cs typeface="Myriad Pro Light"/>
              </a:rPr>
              <a:t>бути </a:t>
            </a:r>
            <a:r>
              <a:rPr sz="2100" b="1" spc="-25" dirty="0">
                <a:latin typeface="Myriad Pro Light"/>
                <a:cs typeface="Myriad Pro Light"/>
              </a:rPr>
              <a:t>збільшений </a:t>
            </a:r>
            <a:r>
              <a:rPr sz="2100" b="1" dirty="0">
                <a:latin typeface="Myriad Pro Light"/>
                <a:cs typeface="Myriad Pro Light"/>
              </a:rPr>
              <a:t>у 10 </a:t>
            </a:r>
            <a:r>
              <a:rPr sz="2100" b="1" spc="-55" dirty="0">
                <a:latin typeface="Myriad Pro Light"/>
                <a:cs typeface="Myriad Pro Light"/>
              </a:rPr>
              <a:t>разів  </a:t>
            </a:r>
            <a:r>
              <a:rPr sz="2100" b="1" dirty="0">
                <a:latin typeface="Myriad Pro Light"/>
                <a:cs typeface="Myriad Pro Light"/>
              </a:rPr>
              <a:t>порівняно </a:t>
            </a:r>
            <a:r>
              <a:rPr sz="2100" b="1" spc="-220" dirty="0">
                <a:latin typeface="Myriad Pro Light"/>
                <a:cs typeface="Myriad Pro Light"/>
              </a:rPr>
              <a:t>з </a:t>
            </a:r>
            <a:r>
              <a:rPr sz="2100" b="1" spc="-5" dirty="0">
                <a:latin typeface="Myriad Pro Light"/>
                <a:cs typeface="Myriad Pro Light"/>
              </a:rPr>
              <a:t>обсягом </a:t>
            </a:r>
            <a:r>
              <a:rPr sz="2100" b="1" dirty="0">
                <a:latin typeface="Myriad Pro Light"/>
                <a:cs typeface="Myriad Pro Light"/>
              </a:rPr>
              <a:t>2018</a:t>
            </a:r>
            <a:r>
              <a:rPr sz="2100" b="1" spc="5" dirty="0">
                <a:latin typeface="Myriad Pro Light"/>
                <a:cs typeface="Myriad Pro Light"/>
              </a:rPr>
              <a:t> </a:t>
            </a:r>
            <a:r>
              <a:rPr sz="2100" b="1" spc="-20" dirty="0">
                <a:latin typeface="Myriad Pro Light"/>
                <a:cs typeface="Myriad Pro Light"/>
              </a:rPr>
              <a:t>року.</a:t>
            </a:r>
            <a:endParaRPr sz="2100" dirty="0">
              <a:latin typeface="Myriad Pro Light"/>
              <a:cs typeface="Myriad Pro Light"/>
            </a:endParaRPr>
          </a:p>
          <a:p>
            <a:pPr marL="12700" marR="288290">
              <a:lnSpc>
                <a:spcPct val="100000"/>
              </a:lnSpc>
              <a:spcBef>
                <a:spcPts val="1420"/>
              </a:spcBef>
            </a:pPr>
            <a:r>
              <a:rPr sz="2100" b="1" spc="-45" dirty="0">
                <a:latin typeface="Myriad Pro Light"/>
                <a:cs typeface="Myriad Pro Light"/>
              </a:rPr>
              <a:t>Такі </a:t>
            </a:r>
            <a:r>
              <a:rPr sz="2100" b="1" dirty="0">
                <a:latin typeface="Myriad Pro Light"/>
                <a:cs typeface="Myriad Pro Light"/>
              </a:rPr>
              <a:t>інвестиції можливо </a:t>
            </a:r>
            <a:r>
              <a:rPr sz="2100" b="1" spc="-35" dirty="0">
                <a:latin typeface="Myriad Pro Light"/>
                <a:cs typeface="Myriad Pro Light"/>
              </a:rPr>
              <a:t>залучити </a:t>
            </a:r>
            <a:r>
              <a:rPr sz="2100" b="1" spc="-30" dirty="0">
                <a:latin typeface="Myriad Pro Light"/>
                <a:cs typeface="Myriad Pro Light"/>
              </a:rPr>
              <a:t>завдяки </a:t>
            </a:r>
            <a:r>
              <a:rPr sz="2100" b="1" spc="-5" dirty="0">
                <a:latin typeface="Myriad Pro Light"/>
                <a:cs typeface="Myriad Pro Light"/>
              </a:rPr>
              <a:t>міжнародним фінансовим  </a:t>
            </a:r>
            <a:r>
              <a:rPr sz="2100" b="1" dirty="0">
                <a:latin typeface="Myriad Pro Light"/>
                <a:cs typeface="Myriad Pro Light"/>
              </a:rPr>
              <a:t>інститутам </a:t>
            </a:r>
            <a:r>
              <a:rPr sz="2100" b="1" spc="-15" dirty="0">
                <a:latin typeface="Myriad Pro Light"/>
                <a:cs typeface="Myriad Pro Light"/>
              </a:rPr>
              <a:t>та </a:t>
            </a:r>
            <a:r>
              <a:rPr sz="2100" b="1" spc="-5" dirty="0">
                <a:latin typeface="Myriad Pro Light"/>
                <a:cs typeface="Myriad Pro Light"/>
              </a:rPr>
              <a:t>державно-приватному </a:t>
            </a:r>
            <a:r>
              <a:rPr sz="2100" b="1" spc="-10" dirty="0">
                <a:latin typeface="Myriad Pro Light"/>
                <a:cs typeface="Myriad Pro Light"/>
              </a:rPr>
              <a:t>партнерству </a:t>
            </a:r>
            <a:r>
              <a:rPr sz="2100" b="1" dirty="0">
                <a:latin typeface="Myriad Pro Light"/>
                <a:cs typeface="Myriad Pro Light"/>
              </a:rPr>
              <a:t>–</a:t>
            </a:r>
            <a:r>
              <a:rPr sz="2100" b="1" spc="40" dirty="0">
                <a:latin typeface="Myriad Pro Light"/>
                <a:cs typeface="Myriad Pro Light"/>
              </a:rPr>
              <a:t> </a:t>
            </a:r>
            <a:r>
              <a:rPr sz="2100" b="1" spc="-5" dirty="0">
                <a:solidFill>
                  <a:srgbClr val="E30040"/>
                </a:solidFill>
                <a:latin typeface="Myriad Pro Black"/>
                <a:cs typeface="Myriad Pro Black"/>
              </a:rPr>
              <a:t>концесії</a:t>
            </a:r>
            <a:r>
              <a:rPr sz="2100" b="1" spc="-5" dirty="0">
                <a:latin typeface="Myriad Pro Light"/>
                <a:cs typeface="Myriad Pro Light"/>
              </a:rPr>
              <a:t>,</a:t>
            </a:r>
            <a:endParaRPr sz="2100" dirty="0">
              <a:latin typeface="Myriad Pro Light"/>
              <a:cs typeface="Myriad Pro Light"/>
            </a:endParaRPr>
          </a:p>
          <a:p>
            <a:pPr marL="12700">
              <a:lnSpc>
                <a:spcPct val="100000"/>
              </a:lnSpc>
            </a:pPr>
            <a:r>
              <a:rPr lang="ru-RU" sz="2100" b="1" spc="-140" dirty="0">
                <a:latin typeface="Myriad Pro Light"/>
                <a:cs typeface="Myriad Pro Light"/>
              </a:rPr>
              <a:t>з</a:t>
            </a:r>
            <a:r>
              <a:rPr sz="2100" b="1" spc="-140" dirty="0">
                <a:latin typeface="Myriad Pro Light"/>
                <a:cs typeface="Myriad Pro Light"/>
              </a:rPr>
              <a:t> </a:t>
            </a:r>
            <a:r>
              <a:rPr sz="2100" b="1" spc="-35" dirty="0">
                <a:latin typeface="Myriad Pro Light"/>
                <a:cs typeface="Myriad Pro Light"/>
              </a:rPr>
              <a:t>розподілом </a:t>
            </a:r>
            <a:r>
              <a:rPr sz="2100" b="1" spc="-10" dirty="0">
                <a:latin typeface="Myriad Pro Light"/>
                <a:cs typeface="Myriad Pro Light"/>
              </a:rPr>
              <a:t>витрат </a:t>
            </a:r>
            <a:r>
              <a:rPr sz="2100" b="1" spc="-5" dirty="0">
                <a:latin typeface="Myriad Pro Light"/>
                <a:cs typeface="Myriad Pro Light"/>
              </a:rPr>
              <a:t>бюджету </a:t>
            </a:r>
            <a:r>
              <a:rPr sz="2100" b="1" dirty="0">
                <a:latin typeface="Myriad Pro Light"/>
                <a:cs typeface="Myriad Pro Light"/>
              </a:rPr>
              <a:t>на 10-20</a:t>
            </a:r>
            <a:r>
              <a:rPr sz="2100" b="1" spc="35" dirty="0">
                <a:latin typeface="Myriad Pro Light"/>
                <a:cs typeface="Myriad Pro Light"/>
              </a:rPr>
              <a:t> </a:t>
            </a:r>
            <a:r>
              <a:rPr sz="2100" b="1" dirty="0" err="1">
                <a:latin typeface="Myriad Pro Light"/>
                <a:cs typeface="Myriad Pro Light"/>
              </a:rPr>
              <a:t>років</a:t>
            </a:r>
            <a:r>
              <a:rPr lang="ru-RU" sz="2100" b="1" dirty="0">
                <a:latin typeface="Myriad Pro Light"/>
                <a:cs typeface="Myriad Pro Light"/>
              </a:rPr>
              <a:t>.</a:t>
            </a:r>
            <a:endParaRPr sz="2100" dirty="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439" y="992986"/>
            <a:ext cx="50304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E30040"/>
                </a:solidFill>
                <a:latin typeface="Roboto Slab"/>
                <a:cs typeface="Roboto Slab"/>
              </a:rPr>
              <a:t>Фінансування доріг</a:t>
            </a:r>
            <a:r>
              <a:rPr sz="2600" b="1" spc="-85" dirty="0">
                <a:solidFill>
                  <a:srgbClr val="E30040"/>
                </a:solidFill>
                <a:latin typeface="Roboto Slab"/>
                <a:cs typeface="Roboto Slab"/>
              </a:rPr>
              <a:t> </a:t>
            </a:r>
            <a:r>
              <a:rPr sz="2600" b="1" dirty="0">
                <a:solidFill>
                  <a:srgbClr val="E30040"/>
                </a:solidFill>
                <a:latin typeface="Roboto Slab"/>
                <a:cs typeface="Roboto Slab"/>
              </a:rPr>
              <a:t>2013-2019</a:t>
            </a:r>
            <a:endParaRPr sz="2600">
              <a:latin typeface="Roboto Slab"/>
              <a:cs typeface="Roboto Slab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22026" y="794866"/>
            <a:ext cx="419417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215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E30040"/>
                </a:solidFill>
              </a:rPr>
              <a:t>Середня </a:t>
            </a:r>
            <a:r>
              <a:rPr sz="2600" spc="-10" dirty="0">
                <a:solidFill>
                  <a:srgbClr val="E30040"/>
                </a:solidFill>
              </a:rPr>
              <a:t>вартість </a:t>
            </a:r>
            <a:r>
              <a:rPr sz="2600" dirty="0">
                <a:solidFill>
                  <a:srgbClr val="E30040"/>
                </a:solidFill>
              </a:rPr>
              <a:t>1 </a:t>
            </a:r>
            <a:r>
              <a:rPr sz="2600" spc="-5" dirty="0">
                <a:solidFill>
                  <a:srgbClr val="E30040"/>
                </a:solidFill>
              </a:rPr>
              <a:t>км  </a:t>
            </a:r>
            <a:r>
              <a:rPr sz="2600" spc="-10" dirty="0">
                <a:solidFill>
                  <a:srgbClr val="E30040"/>
                </a:solidFill>
              </a:rPr>
              <a:t>відремонтованої</a:t>
            </a:r>
            <a:r>
              <a:rPr sz="2600" spc="-30" dirty="0">
                <a:solidFill>
                  <a:srgbClr val="E30040"/>
                </a:solidFill>
              </a:rPr>
              <a:t> </a:t>
            </a:r>
            <a:r>
              <a:rPr sz="2600" spc="-5" dirty="0">
                <a:solidFill>
                  <a:srgbClr val="E30040"/>
                </a:solidFill>
              </a:rPr>
              <a:t>дороги</a:t>
            </a:r>
            <a:endParaRPr sz="2600"/>
          </a:p>
        </p:txBody>
      </p:sp>
      <p:sp>
        <p:nvSpPr>
          <p:cNvPr id="4" name="object 4"/>
          <p:cNvSpPr/>
          <p:nvPr/>
        </p:nvSpPr>
        <p:spPr>
          <a:xfrm>
            <a:off x="975403" y="5300654"/>
            <a:ext cx="5383530" cy="0"/>
          </a:xfrm>
          <a:custGeom>
            <a:avLst/>
            <a:gdLst/>
            <a:ahLst/>
            <a:cxnLst/>
            <a:rect l="l" t="t" r="r" b="b"/>
            <a:pathLst>
              <a:path w="5383530">
                <a:moveTo>
                  <a:pt x="0" y="0"/>
                </a:moveTo>
                <a:lnTo>
                  <a:pt x="5383212" y="0"/>
                </a:lnTo>
              </a:path>
            </a:pathLst>
          </a:custGeom>
          <a:ln w="20370">
            <a:solidFill>
              <a:srgbClr val="FDE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5403" y="4750795"/>
            <a:ext cx="5383530" cy="0"/>
          </a:xfrm>
          <a:custGeom>
            <a:avLst/>
            <a:gdLst/>
            <a:ahLst/>
            <a:cxnLst/>
            <a:rect l="l" t="t" r="r" b="b"/>
            <a:pathLst>
              <a:path w="5383530">
                <a:moveTo>
                  <a:pt x="0" y="0"/>
                </a:moveTo>
                <a:lnTo>
                  <a:pt x="5383212" y="0"/>
                </a:lnTo>
              </a:path>
            </a:pathLst>
          </a:custGeom>
          <a:ln w="20370">
            <a:solidFill>
              <a:srgbClr val="FDE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403" y="4200936"/>
            <a:ext cx="5383530" cy="0"/>
          </a:xfrm>
          <a:custGeom>
            <a:avLst/>
            <a:gdLst/>
            <a:ahLst/>
            <a:cxnLst/>
            <a:rect l="l" t="t" r="r" b="b"/>
            <a:pathLst>
              <a:path w="5383530">
                <a:moveTo>
                  <a:pt x="0" y="0"/>
                </a:moveTo>
                <a:lnTo>
                  <a:pt x="5383212" y="0"/>
                </a:lnTo>
              </a:path>
            </a:pathLst>
          </a:custGeom>
          <a:ln w="20370">
            <a:solidFill>
              <a:srgbClr val="FDE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5403" y="3651064"/>
            <a:ext cx="5383530" cy="0"/>
          </a:xfrm>
          <a:custGeom>
            <a:avLst/>
            <a:gdLst/>
            <a:ahLst/>
            <a:cxnLst/>
            <a:rect l="l" t="t" r="r" b="b"/>
            <a:pathLst>
              <a:path w="5383530">
                <a:moveTo>
                  <a:pt x="0" y="0"/>
                </a:moveTo>
                <a:lnTo>
                  <a:pt x="5383212" y="0"/>
                </a:lnTo>
              </a:path>
            </a:pathLst>
          </a:custGeom>
          <a:ln w="20370">
            <a:solidFill>
              <a:srgbClr val="FDE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5403" y="3101205"/>
            <a:ext cx="5383530" cy="0"/>
          </a:xfrm>
          <a:custGeom>
            <a:avLst/>
            <a:gdLst/>
            <a:ahLst/>
            <a:cxnLst/>
            <a:rect l="l" t="t" r="r" b="b"/>
            <a:pathLst>
              <a:path w="5383530">
                <a:moveTo>
                  <a:pt x="0" y="0"/>
                </a:moveTo>
                <a:lnTo>
                  <a:pt x="5383212" y="0"/>
                </a:lnTo>
              </a:path>
            </a:pathLst>
          </a:custGeom>
          <a:ln w="20370">
            <a:solidFill>
              <a:srgbClr val="FDE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9286" y="4453801"/>
            <a:ext cx="134073" cy="845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7480" y="5197132"/>
            <a:ext cx="134073" cy="101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90991" y="4441926"/>
            <a:ext cx="134073" cy="8570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69185" y="5231079"/>
            <a:ext cx="134073" cy="678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2684" y="4034625"/>
            <a:ext cx="134073" cy="12643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60878" y="5244655"/>
            <a:ext cx="134073" cy="543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4389" y="4475860"/>
            <a:ext cx="134073" cy="823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2583" y="5271808"/>
            <a:ext cx="134073" cy="271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66082" y="3735933"/>
            <a:ext cx="134073" cy="15630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44276" y="5244655"/>
            <a:ext cx="134073" cy="543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17389" y="4847526"/>
            <a:ext cx="134073" cy="4514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57787" y="2934893"/>
            <a:ext cx="134073" cy="23640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35981" y="5212410"/>
            <a:ext cx="134073" cy="865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09082" y="5025719"/>
            <a:ext cx="134073" cy="2732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49480" y="2644685"/>
            <a:ext cx="134073" cy="26542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7673" y="5200522"/>
            <a:ext cx="134073" cy="984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34438" y="5233647"/>
            <a:ext cx="6794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0</a:t>
            </a:r>
            <a:endParaRPr sz="650">
              <a:latin typeface="Myriad Pro Light"/>
              <a:cs typeface="Myriad Pro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0416" y="4681744"/>
            <a:ext cx="25209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10</a:t>
            </a:r>
            <a:r>
              <a:rPr sz="650" b="1" i="1" spc="-60" dirty="0">
                <a:solidFill>
                  <a:srgbClr val="010202"/>
                </a:solidFill>
                <a:latin typeface="Myriad Pro Light"/>
                <a:cs typeface="Myriad Pro Light"/>
              </a:rPr>
              <a:t> </a:t>
            </a: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000</a:t>
            </a:r>
            <a:endParaRPr sz="650">
              <a:latin typeface="Myriad Pro Light"/>
              <a:cs typeface="Myriad Pro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0419" y="4129782"/>
            <a:ext cx="25209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20</a:t>
            </a:r>
            <a:r>
              <a:rPr sz="650" b="1" i="1" spc="-60" dirty="0">
                <a:solidFill>
                  <a:srgbClr val="010202"/>
                </a:solidFill>
                <a:latin typeface="Myriad Pro Light"/>
                <a:cs typeface="Myriad Pro Light"/>
              </a:rPr>
              <a:t> </a:t>
            </a: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000</a:t>
            </a:r>
            <a:endParaRPr sz="650">
              <a:latin typeface="Myriad Pro Light"/>
              <a:cs typeface="Myriad Pro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0421" y="3577879"/>
            <a:ext cx="25209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30</a:t>
            </a:r>
            <a:r>
              <a:rPr sz="650" b="1" i="1" spc="-60" dirty="0">
                <a:solidFill>
                  <a:srgbClr val="010202"/>
                </a:solidFill>
                <a:latin typeface="Myriad Pro Light"/>
                <a:cs typeface="Myriad Pro Light"/>
              </a:rPr>
              <a:t> </a:t>
            </a: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000</a:t>
            </a:r>
            <a:endParaRPr sz="650">
              <a:latin typeface="Myriad Pro Light"/>
              <a:cs typeface="Myriad Pro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0421" y="3025977"/>
            <a:ext cx="25209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40</a:t>
            </a:r>
            <a:r>
              <a:rPr sz="650" b="1" i="1" spc="-60" dirty="0">
                <a:solidFill>
                  <a:srgbClr val="010202"/>
                </a:solidFill>
                <a:latin typeface="Myriad Pro Light"/>
                <a:cs typeface="Myriad Pro Light"/>
              </a:rPr>
              <a:t> </a:t>
            </a: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000</a:t>
            </a:r>
            <a:endParaRPr sz="650">
              <a:latin typeface="Myriad Pro Light"/>
              <a:cs typeface="Myriad Pro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0421" y="2474074"/>
            <a:ext cx="572135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708015" algn="l"/>
              </a:tabLst>
            </a:pP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50 000</a:t>
            </a:r>
            <a:r>
              <a:rPr sz="650" b="1" i="1" dirty="0">
                <a:solidFill>
                  <a:srgbClr val="010202"/>
                </a:solidFill>
                <a:latin typeface="Myriad Pro Light"/>
                <a:cs typeface="Myriad Pro Light"/>
              </a:rPr>
              <a:t>     </a:t>
            </a:r>
            <a:r>
              <a:rPr sz="650" b="1" i="1" spc="-40" dirty="0">
                <a:solidFill>
                  <a:srgbClr val="010202"/>
                </a:solidFill>
                <a:latin typeface="Myriad Pro Light"/>
                <a:cs typeface="Myriad Pro Light"/>
              </a:rPr>
              <a:t> </a:t>
            </a:r>
            <a:r>
              <a:rPr sz="650" b="1" i="1" u="heavy" spc="-5" dirty="0">
                <a:solidFill>
                  <a:srgbClr val="010202"/>
                </a:solidFill>
                <a:uFill>
                  <a:solidFill>
                    <a:srgbClr val="FDEB19"/>
                  </a:solidFill>
                </a:uFill>
                <a:latin typeface="Myriad Pro Light"/>
                <a:cs typeface="Myriad Pro Light"/>
              </a:rPr>
              <a:t> </a:t>
            </a:r>
            <a:r>
              <a:rPr sz="650" b="1" i="1" u="heavy" dirty="0">
                <a:solidFill>
                  <a:srgbClr val="010202"/>
                </a:solidFill>
                <a:uFill>
                  <a:solidFill>
                    <a:srgbClr val="FDEB19"/>
                  </a:solidFill>
                </a:uFill>
                <a:latin typeface="Myriad Pro Light"/>
                <a:cs typeface="Myriad Pro Light"/>
              </a:rPr>
              <a:t>	</a:t>
            </a:r>
            <a:endParaRPr sz="650">
              <a:latin typeface="Myriad Pro Light"/>
              <a:cs typeface="Myriad Pro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0419" y="1922030"/>
            <a:ext cx="572135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708015" algn="l"/>
              </a:tabLst>
            </a:pP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60 000</a:t>
            </a:r>
            <a:r>
              <a:rPr sz="650" b="1" i="1" dirty="0">
                <a:solidFill>
                  <a:srgbClr val="010202"/>
                </a:solidFill>
                <a:latin typeface="Myriad Pro Light"/>
                <a:cs typeface="Myriad Pro Light"/>
              </a:rPr>
              <a:t>     </a:t>
            </a:r>
            <a:r>
              <a:rPr sz="650" b="1" i="1" spc="-40" dirty="0">
                <a:solidFill>
                  <a:srgbClr val="010202"/>
                </a:solidFill>
                <a:latin typeface="Myriad Pro Light"/>
                <a:cs typeface="Myriad Pro Light"/>
              </a:rPr>
              <a:t> </a:t>
            </a:r>
            <a:r>
              <a:rPr sz="650" b="1" i="1" u="heavy" spc="-5" dirty="0">
                <a:solidFill>
                  <a:srgbClr val="010202"/>
                </a:solidFill>
                <a:uFill>
                  <a:solidFill>
                    <a:srgbClr val="FDEB19"/>
                  </a:solidFill>
                </a:uFill>
                <a:latin typeface="Myriad Pro Light"/>
                <a:cs typeface="Myriad Pro Light"/>
              </a:rPr>
              <a:t> </a:t>
            </a:r>
            <a:r>
              <a:rPr sz="650" b="1" i="1" u="heavy" dirty="0">
                <a:solidFill>
                  <a:srgbClr val="010202"/>
                </a:solidFill>
                <a:uFill>
                  <a:solidFill>
                    <a:srgbClr val="FDEB19"/>
                  </a:solidFill>
                </a:uFill>
                <a:latin typeface="Myriad Pro Light"/>
                <a:cs typeface="Myriad Pro Light"/>
              </a:rPr>
              <a:t>	</a:t>
            </a:r>
            <a:endParaRPr sz="650">
              <a:latin typeface="Myriad Pro Light"/>
              <a:cs typeface="Myriad Pro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40201" y="5319631"/>
            <a:ext cx="19494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2013</a:t>
            </a:r>
            <a:endParaRPr sz="650">
              <a:latin typeface="Myriad Pro Light"/>
              <a:cs typeface="Myriad Pro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45774" y="5319631"/>
            <a:ext cx="19494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2014</a:t>
            </a:r>
            <a:endParaRPr sz="650">
              <a:latin typeface="Myriad Pro Light"/>
              <a:cs typeface="Myriad Pro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33264" y="5319631"/>
            <a:ext cx="19494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2015</a:t>
            </a:r>
            <a:endParaRPr sz="650">
              <a:latin typeface="Myriad Pro Light"/>
              <a:cs typeface="Myriad Pro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20753" y="5319631"/>
            <a:ext cx="19494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2016</a:t>
            </a:r>
            <a:endParaRPr sz="650">
              <a:latin typeface="Myriad Pro Light"/>
              <a:cs typeface="Myriad Pro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30889" y="5319631"/>
            <a:ext cx="19494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2017</a:t>
            </a:r>
            <a:endParaRPr sz="650">
              <a:latin typeface="Myriad Pro Light"/>
              <a:cs typeface="Myriad Pro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98013" y="5319631"/>
            <a:ext cx="19494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2018</a:t>
            </a:r>
            <a:endParaRPr sz="650">
              <a:latin typeface="Myriad Pro Light"/>
              <a:cs typeface="Myriad Pro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92264" y="5319631"/>
            <a:ext cx="19494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i="1" spc="-5" dirty="0">
                <a:solidFill>
                  <a:srgbClr val="010202"/>
                </a:solidFill>
                <a:latin typeface="Myriad Pro Light"/>
                <a:cs typeface="Myriad Pro Light"/>
              </a:rPr>
              <a:t>2019</a:t>
            </a:r>
            <a:endParaRPr sz="650">
              <a:latin typeface="Myriad Pro Light"/>
              <a:cs typeface="Myriad Pro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208208" y="5290869"/>
            <a:ext cx="5322570" cy="0"/>
          </a:xfrm>
          <a:custGeom>
            <a:avLst/>
            <a:gdLst/>
            <a:ahLst/>
            <a:cxnLst/>
            <a:rect l="l" t="t" r="r" b="b"/>
            <a:pathLst>
              <a:path w="5322570">
                <a:moveTo>
                  <a:pt x="0" y="0"/>
                </a:moveTo>
                <a:lnTo>
                  <a:pt x="5321960" y="0"/>
                </a:lnTo>
              </a:path>
            </a:pathLst>
          </a:custGeom>
          <a:ln w="19608">
            <a:solidFill>
              <a:srgbClr val="FDE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08208" y="4924741"/>
            <a:ext cx="5322570" cy="0"/>
          </a:xfrm>
          <a:custGeom>
            <a:avLst/>
            <a:gdLst/>
            <a:ahLst/>
            <a:cxnLst/>
            <a:rect l="l" t="t" r="r" b="b"/>
            <a:pathLst>
              <a:path w="5322570">
                <a:moveTo>
                  <a:pt x="0" y="0"/>
                </a:moveTo>
                <a:lnTo>
                  <a:pt x="5321960" y="0"/>
                </a:lnTo>
              </a:path>
            </a:pathLst>
          </a:custGeom>
          <a:ln w="19608">
            <a:solidFill>
              <a:srgbClr val="FDE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08208" y="4558612"/>
            <a:ext cx="5322570" cy="0"/>
          </a:xfrm>
          <a:custGeom>
            <a:avLst/>
            <a:gdLst/>
            <a:ahLst/>
            <a:cxnLst/>
            <a:rect l="l" t="t" r="r" b="b"/>
            <a:pathLst>
              <a:path w="5322570">
                <a:moveTo>
                  <a:pt x="0" y="0"/>
                </a:moveTo>
                <a:lnTo>
                  <a:pt x="5321960" y="0"/>
                </a:lnTo>
              </a:path>
            </a:pathLst>
          </a:custGeom>
          <a:ln w="19608">
            <a:solidFill>
              <a:srgbClr val="FDE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08208" y="4192484"/>
            <a:ext cx="5322570" cy="0"/>
          </a:xfrm>
          <a:custGeom>
            <a:avLst/>
            <a:gdLst/>
            <a:ahLst/>
            <a:cxnLst/>
            <a:rect l="l" t="t" r="r" b="b"/>
            <a:pathLst>
              <a:path w="5322570">
                <a:moveTo>
                  <a:pt x="0" y="0"/>
                </a:moveTo>
                <a:lnTo>
                  <a:pt x="5321960" y="0"/>
                </a:lnTo>
              </a:path>
            </a:pathLst>
          </a:custGeom>
          <a:ln w="19608">
            <a:solidFill>
              <a:srgbClr val="FDE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08208" y="3826343"/>
            <a:ext cx="5322570" cy="0"/>
          </a:xfrm>
          <a:custGeom>
            <a:avLst/>
            <a:gdLst/>
            <a:ahLst/>
            <a:cxnLst/>
            <a:rect l="l" t="t" r="r" b="b"/>
            <a:pathLst>
              <a:path w="5322570">
                <a:moveTo>
                  <a:pt x="0" y="0"/>
                </a:moveTo>
                <a:lnTo>
                  <a:pt x="5321960" y="0"/>
                </a:lnTo>
              </a:path>
            </a:pathLst>
          </a:custGeom>
          <a:ln w="19608">
            <a:solidFill>
              <a:srgbClr val="FDE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08208" y="3460215"/>
            <a:ext cx="5322570" cy="0"/>
          </a:xfrm>
          <a:custGeom>
            <a:avLst/>
            <a:gdLst/>
            <a:ahLst/>
            <a:cxnLst/>
            <a:rect l="l" t="t" r="r" b="b"/>
            <a:pathLst>
              <a:path w="5322570">
                <a:moveTo>
                  <a:pt x="0" y="0"/>
                </a:moveTo>
                <a:lnTo>
                  <a:pt x="5321960" y="0"/>
                </a:lnTo>
              </a:path>
            </a:pathLst>
          </a:custGeom>
          <a:ln w="19608">
            <a:solidFill>
              <a:srgbClr val="FDE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08208" y="3094087"/>
            <a:ext cx="5322570" cy="0"/>
          </a:xfrm>
          <a:custGeom>
            <a:avLst/>
            <a:gdLst/>
            <a:ahLst/>
            <a:cxnLst/>
            <a:rect l="l" t="t" r="r" b="b"/>
            <a:pathLst>
              <a:path w="5322570">
                <a:moveTo>
                  <a:pt x="0" y="0"/>
                </a:moveTo>
                <a:lnTo>
                  <a:pt x="5321960" y="0"/>
                </a:lnTo>
              </a:path>
            </a:pathLst>
          </a:custGeom>
          <a:ln w="19608">
            <a:solidFill>
              <a:srgbClr val="FDE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08208" y="2727958"/>
            <a:ext cx="5322570" cy="0"/>
          </a:xfrm>
          <a:custGeom>
            <a:avLst/>
            <a:gdLst/>
            <a:ahLst/>
            <a:cxnLst/>
            <a:rect l="l" t="t" r="r" b="b"/>
            <a:pathLst>
              <a:path w="5322570">
                <a:moveTo>
                  <a:pt x="0" y="0"/>
                </a:moveTo>
                <a:lnTo>
                  <a:pt x="5321960" y="0"/>
                </a:lnTo>
              </a:path>
            </a:pathLst>
          </a:custGeom>
          <a:ln w="19608">
            <a:solidFill>
              <a:srgbClr val="FDE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73290" y="4846282"/>
            <a:ext cx="129133" cy="4445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4917" y="5245087"/>
            <a:ext cx="129120" cy="457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68615" y="2484412"/>
            <a:ext cx="129120" cy="280644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40242" y="5059895"/>
            <a:ext cx="129120" cy="23096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63938" y="3906430"/>
            <a:ext cx="129120" cy="13844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135567" y="5233149"/>
            <a:ext cx="129120" cy="577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759263" y="5001552"/>
            <a:ext cx="129120" cy="28930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930904" y="5278920"/>
            <a:ext cx="129120" cy="11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554589" y="4942713"/>
            <a:ext cx="129120" cy="34814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26204" y="5278920"/>
            <a:ext cx="129120" cy="11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349925" y="4740033"/>
            <a:ext cx="129120" cy="5508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145238" y="4753114"/>
            <a:ext cx="129120" cy="5377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521540" y="5272189"/>
            <a:ext cx="129120" cy="186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316866" y="5272189"/>
            <a:ext cx="129120" cy="1866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420271" y="5323391"/>
            <a:ext cx="18859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2013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217392" y="5323391"/>
            <a:ext cx="18859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2014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014512" y="5323391"/>
            <a:ext cx="18859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2015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811633" y="5323391"/>
            <a:ext cx="18859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2016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607734" y="5323391"/>
            <a:ext cx="18859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2017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405797" y="5323391"/>
            <a:ext cx="18859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2018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202918" y="5323391"/>
            <a:ext cx="18859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2019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013133" y="5227499"/>
            <a:ext cx="6667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0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699384" y="4860242"/>
            <a:ext cx="38036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20 000</a:t>
            </a:r>
            <a:r>
              <a:rPr sz="600" b="1" i="1" spc="-50" dirty="0">
                <a:solidFill>
                  <a:srgbClr val="010202"/>
                </a:solidFill>
                <a:latin typeface="Myriad Pro Light"/>
                <a:cs typeface="Myriad Pro Light"/>
              </a:rPr>
              <a:t> </a:t>
            </a: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000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699384" y="4492986"/>
            <a:ext cx="38036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40 000</a:t>
            </a:r>
            <a:r>
              <a:rPr sz="600" b="1" i="1" spc="-50" dirty="0">
                <a:solidFill>
                  <a:srgbClr val="010202"/>
                </a:solidFill>
                <a:latin typeface="Myriad Pro Light"/>
                <a:cs typeface="Myriad Pro Light"/>
              </a:rPr>
              <a:t> </a:t>
            </a: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000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99384" y="4125730"/>
            <a:ext cx="38036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60 000</a:t>
            </a:r>
            <a:r>
              <a:rPr sz="600" b="1" i="1" spc="-50" dirty="0">
                <a:solidFill>
                  <a:srgbClr val="010202"/>
                </a:solidFill>
                <a:latin typeface="Myriad Pro Light"/>
                <a:cs typeface="Myriad Pro Light"/>
              </a:rPr>
              <a:t> </a:t>
            </a: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000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699384" y="3758474"/>
            <a:ext cx="38036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80 000</a:t>
            </a:r>
            <a:r>
              <a:rPr sz="600" b="1" i="1" spc="-50" dirty="0">
                <a:solidFill>
                  <a:srgbClr val="010202"/>
                </a:solidFill>
                <a:latin typeface="Myriad Pro Light"/>
                <a:cs typeface="Myriad Pro Light"/>
              </a:rPr>
              <a:t> </a:t>
            </a: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000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658668" y="3391403"/>
            <a:ext cx="42100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100 000</a:t>
            </a:r>
            <a:r>
              <a:rPr sz="600" b="1" i="1" spc="-50" dirty="0">
                <a:solidFill>
                  <a:srgbClr val="010202"/>
                </a:solidFill>
                <a:latin typeface="Myriad Pro Light"/>
                <a:cs typeface="Myriad Pro Light"/>
              </a:rPr>
              <a:t> </a:t>
            </a: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000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658668" y="3024146"/>
            <a:ext cx="42100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120 000</a:t>
            </a:r>
            <a:r>
              <a:rPr sz="600" b="1" i="1" spc="-50" dirty="0">
                <a:solidFill>
                  <a:srgbClr val="010202"/>
                </a:solidFill>
                <a:latin typeface="Myriad Pro Light"/>
                <a:cs typeface="Myriad Pro Light"/>
              </a:rPr>
              <a:t> </a:t>
            </a: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000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658668" y="2656890"/>
            <a:ext cx="42100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140 000</a:t>
            </a:r>
            <a:r>
              <a:rPr sz="600" b="1" i="1" spc="-50" dirty="0">
                <a:solidFill>
                  <a:srgbClr val="010202"/>
                </a:solidFill>
                <a:latin typeface="Myriad Pro Light"/>
                <a:cs typeface="Myriad Pro Light"/>
              </a:rPr>
              <a:t> </a:t>
            </a: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000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658668" y="2289634"/>
            <a:ext cx="588454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49275" algn="l"/>
                <a:tab pos="5871210" algn="l"/>
              </a:tabLst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160 000</a:t>
            </a:r>
            <a:r>
              <a:rPr sz="600" b="1" i="1" spc="-70" dirty="0">
                <a:solidFill>
                  <a:srgbClr val="010202"/>
                </a:solidFill>
                <a:latin typeface="Myriad Pro Light"/>
                <a:cs typeface="Myriad Pro Light"/>
              </a:rPr>
              <a:t> </a:t>
            </a: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000	</a:t>
            </a:r>
            <a:r>
              <a:rPr sz="600" b="1" i="1" u="heavy" spc="5" dirty="0">
                <a:solidFill>
                  <a:srgbClr val="010202"/>
                </a:solidFill>
                <a:uFill>
                  <a:solidFill>
                    <a:srgbClr val="FDEB19"/>
                  </a:solidFill>
                </a:uFill>
                <a:latin typeface="Myriad Pro Light"/>
                <a:cs typeface="Myriad Pro Light"/>
              </a:rPr>
              <a:t> 	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658668" y="1922378"/>
            <a:ext cx="588454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49275" algn="l"/>
                <a:tab pos="5871210" algn="l"/>
              </a:tabLst>
            </a:pP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180 000</a:t>
            </a:r>
            <a:r>
              <a:rPr sz="600" b="1" i="1" spc="-70" dirty="0">
                <a:solidFill>
                  <a:srgbClr val="010202"/>
                </a:solidFill>
                <a:latin typeface="Myriad Pro Light"/>
                <a:cs typeface="Myriad Pro Light"/>
              </a:rPr>
              <a:t> </a:t>
            </a:r>
            <a:r>
              <a:rPr sz="600" b="1" i="1" spc="5" dirty="0">
                <a:solidFill>
                  <a:srgbClr val="010202"/>
                </a:solidFill>
                <a:latin typeface="Myriad Pro Light"/>
                <a:cs typeface="Myriad Pro Light"/>
              </a:rPr>
              <a:t>000	</a:t>
            </a:r>
            <a:r>
              <a:rPr sz="600" b="1" i="1" u="heavy" spc="5" dirty="0">
                <a:solidFill>
                  <a:srgbClr val="010202"/>
                </a:solidFill>
                <a:uFill>
                  <a:solidFill>
                    <a:srgbClr val="FDEB19"/>
                  </a:solidFill>
                </a:uFill>
                <a:latin typeface="Myriad Pro Light"/>
                <a:cs typeface="Myriad Pro Light"/>
              </a:rPr>
              <a:t> 	</a:t>
            </a:r>
            <a:endParaRPr sz="600">
              <a:latin typeface="Myriad Pro Light"/>
              <a:cs typeface="Myriad Pro Light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084285" y="5663209"/>
            <a:ext cx="162001" cy="16200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13785" y="5663209"/>
            <a:ext cx="162001" cy="16200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279545" y="5602224"/>
            <a:ext cx="2640330" cy="45783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1141730" algn="l"/>
              </a:tabLst>
            </a:pPr>
            <a:r>
              <a:rPr sz="1150" i="1" spc="20" dirty="0">
                <a:latin typeface="Myriad Pro"/>
                <a:cs typeface="Myriad Pro"/>
              </a:rPr>
              <a:t>млн</a:t>
            </a:r>
            <a:r>
              <a:rPr sz="1150" i="1" spc="10" dirty="0">
                <a:latin typeface="Myriad Pro"/>
                <a:cs typeface="Myriad Pro"/>
              </a:rPr>
              <a:t> </a:t>
            </a:r>
            <a:r>
              <a:rPr sz="1150" i="1" spc="15" dirty="0">
                <a:latin typeface="Myriad Pro"/>
                <a:cs typeface="Myriad Pro"/>
              </a:rPr>
              <a:t>грн	</a:t>
            </a:r>
            <a:r>
              <a:rPr sz="1150" i="1" spc="20" dirty="0">
                <a:latin typeface="Myriad Pro"/>
                <a:cs typeface="Myriad Pro"/>
              </a:rPr>
              <a:t>млн</a:t>
            </a:r>
            <a:r>
              <a:rPr sz="1150" i="1" dirty="0">
                <a:latin typeface="Myriad Pro"/>
                <a:cs typeface="Myriad Pro"/>
              </a:rPr>
              <a:t> </a:t>
            </a:r>
            <a:r>
              <a:rPr sz="1150" i="1" spc="15" dirty="0">
                <a:latin typeface="Myriad Pro"/>
                <a:cs typeface="Myriad Pro"/>
              </a:rPr>
              <a:t>USD</a:t>
            </a:r>
            <a:endParaRPr sz="115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50" i="1" spc="20" dirty="0">
                <a:latin typeface="Myriad Pro"/>
                <a:cs typeface="Myriad Pro"/>
              </a:rPr>
              <a:t>кошти митного </a:t>
            </a:r>
            <a:r>
              <a:rPr sz="1150" i="1" spc="10" dirty="0">
                <a:latin typeface="Myriad Pro"/>
                <a:cs typeface="Myriad Pro"/>
              </a:rPr>
              <a:t>експерименту, </a:t>
            </a:r>
            <a:r>
              <a:rPr sz="1150" i="1" spc="20" dirty="0">
                <a:latin typeface="Myriad Pro"/>
                <a:cs typeface="Myriad Pro"/>
              </a:rPr>
              <a:t>млн</a:t>
            </a:r>
            <a:r>
              <a:rPr sz="1150" i="1" spc="-40" dirty="0">
                <a:latin typeface="Myriad Pro"/>
                <a:cs typeface="Myriad Pro"/>
              </a:rPr>
              <a:t> </a:t>
            </a:r>
            <a:r>
              <a:rPr sz="1150" i="1" spc="15" dirty="0">
                <a:latin typeface="Myriad Pro"/>
                <a:cs typeface="Myriad Pro"/>
              </a:rPr>
              <a:t>грн</a:t>
            </a:r>
            <a:endParaRPr sz="1150">
              <a:latin typeface="Myriad Pro"/>
              <a:cs typeface="Myriad Pro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084285" y="5879210"/>
            <a:ext cx="162001" cy="16200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12290" y="5663209"/>
            <a:ext cx="162001" cy="16200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974593" y="5663209"/>
            <a:ext cx="162001" cy="16200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8507545" y="5602224"/>
            <a:ext cx="2947670" cy="4578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1674495" algn="l"/>
              </a:tabLst>
            </a:pPr>
            <a:r>
              <a:rPr sz="1150" i="1" spc="15" dirty="0">
                <a:latin typeface="Myriad Pro"/>
                <a:cs typeface="Myriad Pro"/>
              </a:rPr>
              <a:t>вартість 1</a:t>
            </a:r>
            <a:r>
              <a:rPr sz="1150" i="1" spc="10" dirty="0">
                <a:latin typeface="Myriad Pro"/>
                <a:cs typeface="Myriad Pro"/>
              </a:rPr>
              <a:t> </a:t>
            </a:r>
            <a:r>
              <a:rPr sz="1150" i="1" spc="15" dirty="0">
                <a:latin typeface="Myriad Pro"/>
                <a:cs typeface="Myriad Pro"/>
              </a:rPr>
              <a:t>км, грн	вартість 1 км,</a:t>
            </a:r>
            <a:r>
              <a:rPr sz="1150" i="1" spc="-60" dirty="0">
                <a:latin typeface="Myriad Pro"/>
                <a:cs typeface="Myriad Pro"/>
              </a:rPr>
              <a:t> </a:t>
            </a:r>
            <a:r>
              <a:rPr sz="1150" i="1" spc="15" dirty="0">
                <a:latin typeface="Myriad Pro"/>
                <a:cs typeface="Myriad Pro"/>
              </a:rPr>
              <a:t>USD  </a:t>
            </a:r>
            <a:r>
              <a:rPr sz="1150" i="1" spc="20" dirty="0">
                <a:latin typeface="Myriad Pro"/>
                <a:cs typeface="Myriad Pro"/>
              </a:rPr>
              <a:t>довжина </a:t>
            </a:r>
            <a:r>
              <a:rPr sz="1150" i="1" spc="15" dirty="0">
                <a:latin typeface="Myriad Pro"/>
                <a:cs typeface="Myriad Pro"/>
              </a:rPr>
              <a:t>відремонтованих шляхів,</a:t>
            </a:r>
            <a:r>
              <a:rPr sz="1150" i="1" spc="-25" dirty="0">
                <a:latin typeface="Myriad Pro"/>
                <a:cs typeface="Myriad Pro"/>
              </a:rPr>
              <a:t> </a:t>
            </a:r>
            <a:r>
              <a:rPr sz="1150" i="1" spc="20" dirty="0">
                <a:latin typeface="Myriad Pro"/>
                <a:cs typeface="Myriad Pro"/>
              </a:rPr>
              <a:t>км</a:t>
            </a:r>
            <a:endParaRPr sz="1150">
              <a:latin typeface="Myriad Pro"/>
              <a:cs typeface="Myriad Pro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8312289" y="5960205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001" y="0"/>
                </a:lnTo>
              </a:path>
            </a:pathLst>
          </a:custGeom>
          <a:ln w="36004">
            <a:solidFill>
              <a:srgbClr val="7F21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22032" y="2327511"/>
            <a:ext cx="4773295" cy="2800350"/>
          </a:xfrm>
          <a:custGeom>
            <a:avLst/>
            <a:gdLst/>
            <a:ahLst/>
            <a:cxnLst/>
            <a:rect l="l" t="t" r="r" b="b"/>
            <a:pathLst>
              <a:path w="4773295" h="2800350">
                <a:moveTo>
                  <a:pt x="0" y="1935251"/>
                </a:moveTo>
                <a:lnTo>
                  <a:pt x="796010" y="2799905"/>
                </a:lnTo>
                <a:lnTo>
                  <a:pt x="1592008" y="2474645"/>
                </a:lnTo>
                <a:lnTo>
                  <a:pt x="2388019" y="1404035"/>
                </a:lnTo>
                <a:lnTo>
                  <a:pt x="3185655" y="555726"/>
                </a:lnTo>
                <a:lnTo>
                  <a:pt x="3976763" y="630910"/>
                </a:lnTo>
                <a:lnTo>
                  <a:pt x="4772761" y="0"/>
                </a:lnTo>
              </a:path>
            </a:pathLst>
          </a:custGeom>
          <a:ln w="52298">
            <a:solidFill>
              <a:srgbClr val="7F21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0269" y="909182"/>
            <a:ext cx="34436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195AA7"/>
                </a:solidFill>
              </a:rPr>
              <a:t>КОНКУРЕНЦІЯ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076799" y="6305915"/>
            <a:ext cx="821690" cy="361950"/>
          </a:xfrm>
          <a:custGeom>
            <a:avLst/>
            <a:gdLst/>
            <a:ahLst/>
            <a:cxnLst/>
            <a:rect l="l" t="t" r="r" b="b"/>
            <a:pathLst>
              <a:path w="821689" h="361950">
                <a:moveTo>
                  <a:pt x="821613" y="0"/>
                </a:moveTo>
                <a:lnTo>
                  <a:pt x="0" y="0"/>
                </a:lnTo>
                <a:lnTo>
                  <a:pt x="821613" y="361937"/>
                </a:lnTo>
                <a:lnTo>
                  <a:pt x="821613" y="0"/>
                </a:lnTo>
                <a:close/>
              </a:path>
            </a:pathLst>
          </a:custGeom>
          <a:solidFill>
            <a:srgbClr val="383532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44796" y="2092870"/>
            <a:ext cx="7307999" cy="4213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94467" y="3854400"/>
            <a:ext cx="251748" cy="251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57353" y="4297667"/>
            <a:ext cx="251770" cy="251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52462" y="4740961"/>
            <a:ext cx="251767" cy="2517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3202" y="5184236"/>
            <a:ext cx="251767" cy="251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57173" y="5627509"/>
            <a:ext cx="251764" cy="2517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97017" y="2454952"/>
            <a:ext cx="6722109" cy="3475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-8382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522583"/>
                </a:solidFill>
                <a:latin typeface="Myriad Pro Black"/>
                <a:cs typeface="Myriad Pro Black"/>
              </a:rPr>
              <a:t>Більше 50% </a:t>
            </a:r>
            <a:r>
              <a:rPr sz="2200" b="1" dirty="0">
                <a:latin typeface="Myriad Pro Light"/>
                <a:cs typeface="Myriad Pro Light"/>
              </a:rPr>
              <a:t>ринку </a:t>
            </a:r>
            <a:r>
              <a:rPr sz="2200" b="1" spc="-5" dirty="0">
                <a:latin typeface="Myriad Pro Light"/>
                <a:cs typeface="Myriad Pro Light"/>
              </a:rPr>
              <a:t>дорожніх </a:t>
            </a:r>
            <a:r>
              <a:rPr sz="2200" b="1" spc="-30" dirty="0">
                <a:latin typeface="Myriad Pro Light"/>
                <a:cs typeface="Myriad Pro Light"/>
              </a:rPr>
              <a:t>робіт, </a:t>
            </a:r>
            <a:r>
              <a:rPr sz="2200" b="1" spc="-5" dirty="0">
                <a:latin typeface="Myriad Pro Light"/>
                <a:cs typeface="Myriad Pro Light"/>
              </a:rPr>
              <a:t>що здійснюються  </a:t>
            </a:r>
            <a:r>
              <a:rPr sz="2200" b="1" dirty="0">
                <a:latin typeface="Myriad Pro Light"/>
                <a:cs typeface="Myriad Pro Light"/>
              </a:rPr>
              <a:t>відповідно </a:t>
            </a:r>
            <a:r>
              <a:rPr sz="2200" b="1" spc="-5" dirty="0">
                <a:latin typeface="Myriad Pro Light"/>
                <a:cs typeface="Myriad Pro Light"/>
              </a:rPr>
              <a:t>до </a:t>
            </a:r>
            <a:r>
              <a:rPr sz="2200" b="1" spc="-10" dirty="0">
                <a:latin typeface="Myriad Pro Light"/>
                <a:cs typeface="Myriad Pro Light"/>
              </a:rPr>
              <a:t>бюджетних </a:t>
            </a:r>
            <a:r>
              <a:rPr sz="2200" b="1" spc="-5" dirty="0">
                <a:latin typeface="Myriad Pro Light"/>
                <a:cs typeface="Myriad Pro Light"/>
              </a:rPr>
              <a:t>програм </a:t>
            </a:r>
            <a:r>
              <a:rPr sz="2200" b="1" dirty="0">
                <a:latin typeface="Myriad Pro Light"/>
                <a:cs typeface="Myriad Pro Light"/>
              </a:rPr>
              <a:t>і </a:t>
            </a:r>
            <a:r>
              <a:rPr sz="2200" b="1" spc="-15" dirty="0">
                <a:latin typeface="Myriad Pro Light"/>
                <a:cs typeface="Myriad Pro Light"/>
              </a:rPr>
              <a:t>проходять </a:t>
            </a:r>
            <a:r>
              <a:rPr sz="2200" b="1" dirty="0">
                <a:latin typeface="Myriad Pro Light"/>
                <a:cs typeface="Myriad Pro Light"/>
              </a:rPr>
              <a:t>на  </a:t>
            </a:r>
            <a:r>
              <a:rPr sz="2200" b="1" spc="-10" dirty="0">
                <a:latin typeface="Myriad Pro Light"/>
                <a:cs typeface="Myriad Pro Light"/>
              </a:rPr>
              <a:t>тендерній </a:t>
            </a:r>
            <a:r>
              <a:rPr sz="2200" b="1" dirty="0">
                <a:latin typeface="Myriad Pro Light"/>
                <a:cs typeface="Myriad Pro Light"/>
              </a:rPr>
              <a:t>основі через </a:t>
            </a:r>
            <a:r>
              <a:rPr sz="2200" b="1" spc="-15" dirty="0">
                <a:latin typeface="Myriad Pro Light"/>
                <a:cs typeface="Myriad Pro Light"/>
              </a:rPr>
              <a:t>PROZORRO, </a:t>
            </a:r>
            <a:r>
              <a:rPr sz="2200" b="1" spc="-5" dirty="0">
                <a:latin typeface="Myriad Pro Light"/>
                <a:cs typeface="Myriad Pro Light"/>
              </a:rPr>
              <a:t>займають </a:t>
            </a:r>
            <a:r>
              <a:rPr sz="2200" b="1" dirty="0">
                <a:latin typeface="Myriad Pro Light"/>
                <a:cs typeface="Myriad Pro Light"/>
              </a:rPr>
              <a:t>лише  5 </a:t>
            </a:r>
            <a:r>
              <a:rPr sz="2200" b="1" spc="-5" dirty="0">
                <a:latin typeface="Myriad Pro Light"/>
                <a:cs typeface="Myriad Pro Light"/>
              </a:rPr>
              <a:t>підрядників, </a:t>
            </a:r>
            <a:r>
              <a:rPr sz="2200" b="1" dirty="0">
                <a:latin typeface="Myriad Pro Light"/>
                <a:cs typeface="Myriad Pro Light"/>
              </a:rPr>
              <a:t>з яких </a:t>
            </a:r>
            <a:r>
              <a:rPr sz="2200" b="1" spc="-5" dirty="0">
                <a:latin typeface="Myriad Pro Light"/>
                <a:cs typeface="Myriad Pro Light"/>
              </a:rPr>
              <a:t>тільки </a:t>
            </a:r>
            <a:r>
              <a:rPr sz="2200" b="1" spc="-10" dirty="0">
                <a:latin typeface="Myriad Pro Light"/>
                <a:cs typeface="Myriad Pro Light"/>
              </a:rPr>
              <a:t>один </a:t>
            </a:r>
            <a:r>
              <a:rPr sz="2200" b="1" dirty="0">
                <a:latin typeface="Myriad Pro Light"/>
                <a:cs typeface="Myriad Pro Light"/>
              </a:rPr>
              <a:t>іноземний — </a:t>
            </a:r>
            <a:r>
              <a:rPr sz="2200" b="1" spc="-5" dirty="0">
                <a:latin typeface="Myriad Pro Light"/>
                <a:cs typeface="Myriad Pro Light"/>
              </a:rPr>
              <a:t>це</a:t>
            </a:r>
            <a:endParaRPr sz="2200">
              <a:latin typeface="Myriad Pro Light"/>
              <a:cs typeface="Myriad Pro Light"/>
            </a:endParaRPr>
          </a:p>
          <a:p>
            <a:pPr marL="592455">
              <a:lnSpc>
                <a:spcPct val="100000"/>
              </a:lnSpc>
              <a:tabLst>
                <a:tab pos="3406775" algn="l"/>
              </a:tabLst>
            </a:pPr>
            <a:r>
              <a:rPr sz="2200" b="1" spc="5" dirty="0">
                <a:latin typeface="Myriad Pro Light"/>
                <a:cs typeface="Myriad Pro Light"/>
              </a:rPr>
              <a:t>турецька </a:t>
            </a:r>
            <a:r>
              <a:rPr sz="2200" b="1" spc="-5" dirty="0">
                <a:latin typeface="Myriad Pro Light"/>
                <a:cs typeface="Myriad Pro Light"/>
              </a:rPr>
              <a:t>компанія	</a:t>
            </a:r>
            <a:r>
              <a:rPr sz="2200" b="1" spc="-5" dirty="0">
                <a:solidFill>
                  <a:srgbClr val="522583"/>
                </a:solidFill>
                <a:latin typeface="Myriad Pro Black"/>
                <a:cs typeface="Myriad Pro Black"/>
              </a:rPr>
              <a:t>ОНУР</a:t>
            </a:r>
            <a:r>
              <a:rPr sz="2200" b="1" spc="-5" dirty="0">
                <a:latin typeface="Myriad Pro Light"/>
                <a:cs typeface="Myriad Pro Light"/>
              </a:rPr>
              <a:t>, </a:t>
            </a:r>
            <a:r>
              <a:rPr sz="2200" b="1" dirty="0">
                <a:latin typeface="Myriad Pro Light"/>
                <a:cs typeface="Myriad Pro Light"/>
              </a:rPr>
              <a:t>і 4</a:t>
            </a:r>
            <a:r>
              <a:rPr sz="2200" b="1" spc="-10" dirty="0">
                <a:latin typeface="Myriad Pro Light"/>
                <a:cs typeface="Myriad Pro Light"/>
              </a:rPr>
              <a:t> </a:t>
            </a:r>
            <a:r>
              <a:rPr sz="2200" b="1" dirty="0">
                <a:latin typeface="Myriad Pro Light"/>
                <a:cs typeface="Myriad Pro Light"/>
              </a:rPr>
              <a:t>українські:</a:t>
            </a:r>
            <a:endParaRPr sz="2200">
              <a:latin typeface="Myriad Pro Light"/>
              <a:cs typeface="Myriad Pro Light"/>
            </a:endParaRPr>
          </a:p>
          <a:p>
            <a:pPr marL="1769745" marR="1655445" algn="ctr">
              <a:lnSpc>
                <a:spcPct val="132200"/>
              </a:lnSpc>
            </a:pPr>
            <a:r>
              <a:rPr sz="2200" b="1" dirty="0">
                <a:solidFill>
                  <a:srgbClr val="522583"/>
                </a:solidFill>
                <a:latin typeface="Myriad Pro Black"/>
                <a:cs typeface="Myriad Pro Black"/>
              </a:rPr>
              <a:t>А</a:t>
            </a:r>
            <a:r>
              <a:rPr sz="2200" b="1" spc="-40" dirty="0">
                <a:solidFill>
                  <a:srgbClr val="522583"/>
                </a:solidFill>
                <a:latin typeface="Myriad Pro Black"/>
                <a:cs typeface="Myriad Pro Black"/>
              </a:rPr>
              <a:t>в</a:t>
            </a:r>
            <a:r>
              <a:rPr sz="2200" b="1" spc="-30" dirty="0">
                <a:solidFill>
                  <a:srgbClr val="522583"/>
                </a:solidFill>
                <a:latin typeface="Myriad Pro Black"/>
                <a:cs typeface="Myriad Pro Black"/>
              </a:rPr>
              <a:t>т</a:t>
            </a:r>
            <a:r>
              <a:rPr sz="2200" b="1" spc="-10" dirty="0">
                <a:solidFill>
                  <a:srgbClr val="522583"/>
                </a:solidFill>
                <a:latin typeface="Myriad Pro Black"/>
                <a:cs typeface="Myriad Pro Black"/>
              </a:rPr>
              <a:t>о</a:t>
            </a:r>
            <a:r>
              <a:rPr sz="2200" b="1" dirty="0">
                <a:solidFill>
                  <a:srgbClr val="522583"/>
                </a:solidFill>
                <a:latin typeface="Myriad Pro Black"/>
                <a:cs typeface="Myriad Pro Black"/>
              </a:rPr>
              <a:t>ма</a:t>
            </a:r>
            <a:r>
              <a:rPr sz="2200" b="1" spc="-10" dirty="0">
                <a:solidFill>
                  <a:srgbClr val="522583"/>
                </a:solidFill>
                <a:latin typeface="Myriad Pro Black"/>
                <a:cs typeface="Myriad Pro Black"/>
              </a:rPr>
              <a:t>г</a:t>
            </a:r>
            <a:r>
              <a:rPr sz="2200" b="1" dirty="0">
                <a:solidFill>
                  <a:srgbClr val="522583"/>
                </a:solidFill>
                <a:latin typeface="Myriad Pro Black"/>
                <a:cs typeface="Myriad Pro Black"/>
              </a:rPr>
              <a:t>і</a:t>
            </a:r>
            <a:r>
              <a:rPr sz="2200" b="1" spc="25" dirty="0">
                <a:solidFill>
                  <a:srgbClr val="522583"/>
                </a:solidFill>
                <a:latin typeface="Myriad Pro Black"/>
                <a:cs typeface="Myriad Pro Black"/>
              </a:rPr>
              <a:t>с</a:t>
            </a:r>
            <a:r>
              <a:rPr sz="2200" b="1" spc="-10" dirty="0">
                <a:solidFill>
                  <a:srgbClr val="522583"/>
                </a:solidFill>
                <a:latin typeface="Myriad Pro Black"/>
                <a:cs typeface="Myriad Pro Black"/>
              </a:rPr>
              <a:t>т</a:t>
            </a:r>
            <a:r>
              <a:rPr sz="2200" b="1" spc="5" dirty="0">
                <a:solidFill>
                  <a:srgbClr val="522583"/>
                </a:solidFill>
                <a:latin typeface="Myriad Pro Black"/>
                <a:cs typeface="Myriad Pro Black"/>
              </a:rPr>
              <a:t>р</a:t>
            </a:r>
            <a:r>
              <a:rPr sz="2200" b="1" spc="10" dirty="0">
                <a:solidFill>
                  <a:srgbClr val="522583"/>
                </a:solidFill>
                <a:latin typeface="Myriad Pro Black"/>
                <a:cs typeface="Myriad Pro Black"/>
              </a:rPr>
              <a:t>а</a:t>
            </a:r>
            <a:r>
              <a:rPr sz="2200" b="1" dirty="0">
                <a:solidFill>
                  <a:srgbClr val="522583"/>
                </a:solidFill>
                <a:latin typeface="Myriad Pro Black"/>
                <a:cs typeface="Myriad Pro Black"/>
              </a:rPr>
              <a:t>ль-Пів</a:t>
            </a:r>
            <a:r>
              <a:rPr sz="2200" b="1" spc="-10" dirty="0">
                <a:solidFill>
                  <a:srgbClr val="522583"/>
                </a:solidFill>
                <a:latin typeface="Myriad Pro Black"/>
                <a:cs typeface="Myriad Pro Black"/>
              </a:rPr>
              <a:t>д</a:t>
            </a:r>
            <a:r>
              <a:rPr sz="2200" b="1" dirty="0">
                <a:solidFill>
                  <a:srgbClr val="522583"/>
                </a:solidFill>
                <a:latin typeface="Myriad Pro Black"/>
                <a:cs typeface="Myriad Pro Black"/>
              </a:rPr>
              <a:t>ень  </a:t>
            </a:r>
            <a:r>
              <a:rPr sz="2200" b="1" spc="-30" dirty="0">
                <a:solidFill>
                  <a:srgbClr val="522583"/>
                </a:solidFill>
                <a:latin typeface="Myriad Pro Black"/>
                <a:cs typeface="Myriad Pro Black"/>
              </a:rPr>
              <a:t>Техно-Буд-Центр  </a:t>
            </a:r>
            <a:r>
              <a:rPr sz="2200" b="1" spc="-15" dirty="0">
                <a:solidFill>
                  <a:srgbClr val="522583"/>
                </a:solidFill>
                <a:latin typeface="Myriad Pro Black"/>
                <a:cs typeface="Myriad Pro Black"/>
              </a:rPr>
              <a:t>Ростдорстрой</a:t>
            </a:r>
            <a:endParaRPr sz="2200">
              <a:latin typeface="Myriad Pro Black"/>
              <a:cs typeface="Myriad Pro Black"/>
            </a:endParaRPr>
          </a:p>
          <a:p>
            <a:pPr marR="38735" algn="ctr">
              <a:lnSpc>
                <a:spcPct val="100000"/>
              </a:lnSpc>
              <a:spcBef>
                <a:spcPts val="850"/>
              </a:spcBef>
            </a:pPr>
            <a:r>
              <a:rPr sz="2200" b="1" spc="-10" dirty="0">
                <a:solidFill>
                  <a:srgbClr val="522583"/>
                </a:solidFill>
                <a:latin typeface="Myriad Pro Black"/>
                <a:cs typeface="Myriad Pro Black"/>
              </a:rPr>
              <a:t>ПБС</a:t>
            </a:r>
            <a:endParaRPr sz="2200">
              <a:latin typeface="Myriad Pro Black"/>
              <a:cs typeface="Myriad Pro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74797" y="2551876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80" h="373380">
                <a:moveTo>
                  <a:pt x="0" y="372788"/>
                </a:moveTo>
                <a:lnTo>
                  <a:pt x="372788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74797" y="2722960"/>
            <a:ext cx="780415" cy="780415"/>
          </a:xfrm>
          <a:custGeom>
            <a:avLst/>
            <a:gdLst/>
            <a:ahLst/>
            <a:cxnLst/>
            <a:rect l="l" t="t" r="r" b="b"/>
            <a:pathLst>
              <a:path w="780414" h="780414">
                <a:moveTo>
                  <a:pt x="0" y="780189"/>
                </a:moveTo>
                <a:lnTo>
                  <a:pt x="780189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74797" y="2981788"/>
            <a:ext cx="1100455" cy="1100455"/>
          </a:xfrm>
          <a:custGeom>
            <a:avLst/>
            <a:gdLst/>
            <a:ahLst/>
            <a:cxnLst/>
            <a:rect l="l" t="t" r="r" b="b"/>
            <a:pathLst>
              <a:path w="1100454" h="1100454">
                <a:moveTo>
                  <a:pt x="0" y="1099872"/>
                </a:moveTo>
                <a:lnTo>
                  <a:pt x="1099872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74797" y="2510651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4">
                <a:moveTo>
                  <a:pt x="0" y="124784"/>
                </a:moveTo>
                <a:lnTo>
                  <a:pt x="124784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74797" y="2624894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79" h="589280">
                <a:moveTo>
                  <a:pt x="0" y="589026"/>
                </a:moveTo>
                <a:lnTo>
                  <a:pt x="589026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4797" y="2842505"/>
            <a:ext cx="949960" cy="949960"/>
          </a:xfrm>
          <a:custGeom>
            <a:avLst/>
            <a:gdLst/>
            <a:ahLst/>
            <a:cxnLst/>
            <a:rect l="l" t="t" r="r" b="b"/>
            <a:pathLst>
              <a:path w="949960" h="949960">
                <a:moveTo>
                  <a:pt x="0" y="949899"/>
                </a:moveTo>
                <a:lnTo>
                  <a:pt x="949899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4797" y="3140801"/>
            <a:ext cx="1230630" cy="1230630"/>
          </a:xfrm>
          <a:custGeom>
            <a:avLst/>
            <a:gdLst/>
            <a:ahLst/>
            <a:cxnLst/>
            <a:rect l="l" t="t" r="r" b="b"/>
            <a:pathLst>
              <a:path w="1230629" h="1230629">
                <a:moveTo>
                  <a:pt x="0" y="1230092"/>
                </a:moveTo>
                <a:lnTo>
                  <a:pt x="1230098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74797" y="3320045"/>
            <a:ext cx="1340485" cy="1340485"/>
          </a:xfrm>
          <a:custGeom>
            <a:avLst/>
            <a:gdLst/>
            <a:ahLst/>
            <a:cxnLst/>
            <a:rect l="l" t="t" r="r" b="b"/>
            <a:pathLst>
              <a:path w="1340485" h="1340485">
                <a:moveTo>
                  <a:pt x="0" y="1340096"/>
                </a:moveTo>
                <a:lnTo>
                  <a:pt x="1340090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74797" y="3751041"/>
            <a:ext cx="1487805" cy="1487805"/>
          </a:xfrm>
          <a:custGeom>
            <a:avLst/>
            <a:gdLst/>
            <a:ahLst/>
            <a:cxnLst/>
            <a:rect l="l" t="t" r="r" b="b"/>
            <a:pathLst>
              <a:path w="1487804" h="1487804">
                <a:moveTo>
                  <a:pt x="0" y="1487588"/>
                </a:moveTo>
                <a:lnTo>
                  <a:pt x="1487588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74797" y="3521911"/>
            <a:ext cx="1427480" cy="1427480"/>
          </a:xfrm>
          <a:custGeom>
            <a:avLst/>
            <a:gdLst/>
            <a:ahLst/>
            <a:cxnLst/>
            <a:rect l="l" t="t" r="r" b="b"/>
            <a:pathLst>
              <a:path w="1427479" h="1427479">
                <a:moveTo>
                  <a:pt x="0" y="1427463"/>
                </a:moveTo>
                <a:lnTo>
                  <a:pt x="1427463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74797" y="4015978"/>
            <a:ext cx="1511935" cy="1511935"/>
          </a:xfrm>
          <a:custGeom>
            <a:avLst/>
            <a:gdLst/>
            <a:ahLst/>
            <a:cxnLst/>
            <a:rect l="l" t="t" r="r" b="b"/>
            <a:pathLst>
              <a:path w="1511935" h="1511935">
                <a:moveTo>
                  <a:pt x="0" y="1511882"/>
                </a:moveTo>
                <a:lnTo>
                  <a:pt x="1511882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81879" y="4337706"/>
            <a:ext cx="1172845" cy="1172845"/>
          </a:xfrm>
          <a:custGeom>
            <a:avLst/>
            <a:gdLst/>
            <a:ahLst/>
            <a:cxnLst/>
            <a:rect l="l" t="t" r="r" b="b"/>
            <a:pathLst>
              <a:path w="1172845" h="1172845">
                <a:moveTo>
                  <a:pt x="0" y="1172328"/>
                </a:moveTo>
                <a:lnTo>
                  <a:pt x="1172328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60384" y="4817365"/>
            <a:ext cx="503555" cy="503555"/>
          </a:xfrm>
          <a:custGeom>
            <a:avLst/>
            <a:gdLst/>
            <a:ahLst/>
            <a:cxnLst/>
            <a:rect l="l" t="t" r="r" b="b"/>
            <a:pathLst>
              <a:path w="503554" h="503554">
                <a:moveTo>
                  <a:pt x="0" y="503393"/>
                </a:moveTo>
                <a:lnTo>
                  <a:pt x="503393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74797" y="2585078"/>
            <a:ext cx="484505" cy="484505"/>
          </a:xfrm>
          <a:custGeom>
            <a:avLst/>
            <a:gdLst/>
            <a:ahLst/>
            <a:cxnLst/>
            <a:rect l="l" t="t" r="r" b="b"/>
            <a:pathLst>
              <a:path w="484505" h="484505">
                <a:moveTo>
                  <a:pt x="0" y="484214"/>
                </a:moveTo>
                <a:lnTo>
                  <a:pt x="484214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74797" y="2780136"/>
            <a:ext cx="868044" cy="868044"/>
          </a:xfrm>
          <a:custGeom>
            <a:avLst/>
            <a:gdLst/>
            <a:ahLst/>
            <a:cxnLst/>
            <a:rect l="l" t="t" r="r" b="b"/>
            <a:pathLst>
              <a:path w="868045" h="868045">
                <a:moveTo>
                  <a:pt x="0" y="867666"/>
                </a:moveTo>
                <a:lnTo>
                  <a:pt x="867666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74797" y="3058863"/>
            <a:ext cx="1167765" cy="1167765"/>
          </a:xfrm>
          <a:custGeom>
            <a:avLst/>
            <a:gdLst/>
            <a:ahLst/>
            <a:cxnLst/>
            <a:rect l="l" t="t" r="r" b="b"/>
            <a:pathLst>
              <a:path w="1167764" h="1167764">
                <a:moveTo>
                  <a:pt x="0" y="1167420"/>
                </a:moveTo>
                <a:lnTo>
                  <a:pt x="1167414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74797" y="2526757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4" h="253364">
                <a:moveTo>
                  <a:pt x="0" y="253280"/>
                </a:moveTo>
                <a:lnTo>
                  <a:pt x="253280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74797" y="2671155"/>
            <a:ext cx="687705" cy="687705"/>
          </a:xfrm>
          <a:custGeom>
            <a:avLst/>
            <a:gdLst/>
            <a:ahLst/>
            <a:cxnLst/>
            <a:rect l="l" t="t" r="r" b="b"/>
            <a:pathLst>
              <a:path w="687704" h="687704">
                <a:moveTo>
                  <a:pt x="0" y="687392"/>
                </a:moveTo>
                <a:lnTo>
                  <a:pt x="687392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74797" y="2909750"/>
            <a:ext cx="1027430" cy="1027430"/>
          </a:xfrm>
          <a:custGeom>
            <a:avLst/>
            <a:gdLst/>
            <a:ahLst/>
            <a:cxnLst/>
            <a:rect l="l" t="t" r="r" b="b"/>
            <a:pathLst>
              <a:path w="1027429" h="1027429">
                <a:moveTo>
                  <a:pt x="0" y="1027282"/>
                </a:moveTo>
                <a:lnTo>
                  <a:pt x="1027282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74797" y="3227712"/>
            <a:ext cx="1288415" cy="1288415"/>
          </a:xfrm>
          <a:custGeom>
            <a:avLst/>
            <a:gdLst/>
            <a:ahLst/>
            <a:cxnLst/>
            <a:rect l="l" t="t" r="r" b="b"/>
            <a:pathLst>
              <a:path w="1288414" h="1288414">
                <a:moveTo>
                  <a:pt x="0" y="1287805"/>
                </a:moveTo>
                <a:lnTo>
                  <a:pt x="1287805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74797" y="3417981"/>
            <a:ext cx="1386840" cy="1386840"/>
          </a:xfrm>
          <a:custGeom>
            <a:avLst/>
            <a:gdLst/>
            <a:ahLst/>
            <a:cxnLst/>
            <a:rect l="l" t="t" r="r" b="b"/>
            <a:pathLst>
              <a:path w="1386839" h="1386839">
                <a:moveTo>
                  <a:pt x="0" y="1386769"/>
                </a:moveTo>
                <a:lnTo>
                  <a:pt x="1386776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74797" y="3878105"/>
            <a:ext cx="1505585" cy="1505585"/>
          </a:xfrm>
          <a:custGeom>
            <a:avLst/>
            <a:gdLst/>
            <a:ahLst/>
            <a:cxnLst/>
            <a:rect l="l" t="t" r="r" b="b"/>
            <a:pathLst>
              <a:path w="1505585" h="1505585">
                <a:moveTo>
                  <a:pt x="0" y="1505127"/>
                </a:moveTo>
                <a:lnTo>
                  <a:pt x="1505127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74797" y="3632732"/>
            <a:ext cx="1461770" cy="1461770"/>
          </a:xfrm>
          <a:custGeom>
            <a:avLst/>
            <a:gdLst/>
            <a:ahLst/>
            <a:cxnLst/>
            <a:rect l="l" t="t" r="r" b="b"/>
            <a:pathLst>
              <a:path w="1461770" h="1461770">
                <a:moveTo>
                  <a:pt x="0" y="1461270"/>
                </a:moveTo>
                <a:lnTo>
                  <a:pt x="1461270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11985" y="4167179"/>
            <a:ext cx="1368425" cy="1368425"/>
          </a:xfrm>
          <a:custGeom>
            <a:avLst/>
            <a:gdLst/>
            <a:ahLst/>
            <a:cxnLst/>
            <a:rect l="l" t="t" r="r" b="b"/>
            <a:pathLst>
              <a:path w="1368425" h="1368425">
                <a:moveTo>
                  <a:pt x="0" y="1368120"/>
                </a:moveTo>
                <a:lnTo>
                  <a:pt x="1368120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82909" y="453945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914176"/>
                </a:moveTo>
                <a:lnTo>
                  <a:pt x="914176" y="0"/>
                </a:lnTo>
              </a:path>
            </a:pathLst>
          </a:custGeom>
          <a:ln w="52400">
            <a:solidFill>
              <a:srgbClr val="74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74698" y="2818427"/>
            <a:ext cx="2400300" cy="2410460"/>
          </a:xfrm>
          <a:custGeom>
            <a:avLst/>
            <a:gdLst/>
            <a:ahLst/>
            <a:cxnLst/>
            <a:rect l="l" t="t" r="r" b="b"/>
            <a:pathLst>
              <a:path w="2400300" h="2410460">
                <a:moveTo>
                  <a:pt x="2400198" y="1205039"/>
                </a:moveTo>
                <a:lnTo>
                  <a:pt x="2399245" y="1156573"/>
                </a:lnTo>
                <a:lnTo>
                  <a:pt x="2396410" y="1108594"/>
                </a:lnTo>
                <a:lnTo>
                  <a:pt x="2391729" y="1061135"/>
                </a:lnTo>
                <a:lnTo>
                  <a:pt x="2385238" y="1014235"/>
                </a:lnTo>
                <a:lnTo>
                  <a:pt x="2376972" y="967928"/>
                </a:lnTo>
                <a:lnTo>
                  <a:pt x="2366968" y="922251"/>
                </a:lnTo>
                <a:lnTo>
                  <a:pt x="2355262" y="877240"/>
                </a:lnTo>
                <a:lnTo>
                  <a:pt x="2341888" y="832930"/>
                </a:lnTo>
                <a:lnTo>
                  <a:pt x="2326883" y="789359"/>
                </a:lnTo>
                <a:lnTo>
                  <a:pt x="2310284" y="746561"/>
                </a:lnTo>
                <a:lnTo>
                  <a:pt x="2292125" y="704572"/>
                </a:lnTo>
                <a:lnTo>
                  <a:pt x="2272442" y="663429"/>
                </a:lnTo>
                <a:lnTo>
                  <a:pt x="2251272" y="623169"/>
                </a:lnTo>
                <a:lnTo>
                  <a:pt x="2228650" y="583825"/>
                </a:lnTo>
                <a:lnTo>
                  <a:pt x="2204613" y="545436"/>
                </a:lnTo>
                <a:lnTo>
                  <a:pt x="2179195" y="508036"/>
                </a:lnTo>
                <a:lnTo>
                  <a:pt x="2152433" y="471662"/>
                </a:lnTo>
                <a:lnTo>
                  <a:pt x="2124363" y="436350"/>
                </a:lnTo>
                <a:lnTo>
                  <a:pt x="2095020" y="402135"/>
                </a:lnTo>
                <a:lnTo>
                  <a:pt x="2064441" y="369054"/>
                </a:lnTo>
                <a:lnTo>
                  <a:pt x="2032660" y="337143"/>
                </a:lnTo>
                <a:lnTo>
                  <a:pt x="1999715" y="306437"/>
                </a:lnTo>
                <a:lnTo>
                  <a:pt x="1965641" y="276974"/>
                </a:lnTo>
                <a:lnTo>
                  <a:pt x="1930474" y="248788"/>
                </a:lnTo>
                <a:lnTo>
                  <a:pt x="1894249" y="221915"/>
                </a:lnTo>
                <a:lnTo>
                  <a:pt x="1857002" y="196393"/>
                </a:lnTo>
                <a:lnTo>
                  <a:pt x="1818770" y="172256"/>
                </a:lnTo>
                <a:lnTo>
                  <a:pt x="1779588" y="149541"/>
                </a:lnTo>
                <a:lnTo>
                  <a:pt x="1739492" y="128283"/>
                </a:lnTo>
                <a:lnTo>
                  <a:pt x="1698518" y="108519"/>
                </a:lnTo>
                <a:lnTo>
                  <a:pt x="1656702" y="90285"/>
                </a:lnTo>
                <a:lnTo>
                  <a:pt x="1614079" y="73617"/>
                </a:lnTo>
                <a:lnTo>
                  <a:pt x="1570686" y="58550"/>
                </a:lnTo>
                <a:lnTo>
                  <a:pt x="1526558" y="45122"/>
                </a:lnTo>
                <a:lnTo>
                  <a:pt x="1481730" y="33366"/>
                </a:lnTo>
                <a:lnTo>
                  <a:pt x="1436240" y="23321"/>
                </a:lnTo>
                <a:lnTo>
                  <a:pt x="1390123" y="15021"/>
                </a:lnTo>
                <a:lnTo>
                  <a:pt x="1343414" y="8503"/>
                </a:lnTo>
                <a:lnTo>
                  <a:pt x="1296150" y="3803"/>
                </a:lnTo>
                <a:lnTo>
                  <a:pt x="1248366" y="956"/>
                </a:lnTo>
                <a:lnTo>
                  <a:pt x="1200099" y="0"/>
                </a:lnTo>
                <a:lnTo>
                  <a:pt x="1151832" y="956"/>
                </a:lnTo>
                <a:lnTo>
                  <a:pt x="1104049" y="3803"/>
                </a:lnTo>
                <a:lnTo>
                  <a:pt x="1056785" y="8503"/>
                </a:lnTo>
                <a:lnTo>
                  <a:pt x="1010077" y="15021"/>
                </a:lnTo>
                <a:lnTo>
                  <a:pt x="963961" y="23321"/>
                </a:lnTo>
                <a:lnTo>
                  <a:pt x="918471" y="33366"/>
                </a:lnTo>
                <a:lnTo>
                  <a:pt x="873644" y="45122"/>
                </a:lnTo>
                <a:lnTo>
                  <a:pt x="829516" y="58550"/>
                </a:lnTo>
                <a:lnTo>
                  <a:pt x="786123" y="73617"/>
                </a:lnTo>
                <a:lnTo>
                  <a:pt x="743501" y="90285"/>
                </a:lnTo>
                <a:lnTo>
                  <a:pt x="701685" y="108519"/>
                </a:lnTo>
                <a:lnTo>
                  <a:pt x="660711" y="128283"/>
                </a:lnTo>
                <a:lnTo>
                  <a:pt x="620615" y="149541"/>
                </a:lnTo>
                <a:lnTo>
                  <a:pt x="581433" y="172256"/>
                </a:lnTo>
                <a:lnTo>
                  <a:pt x="543201" y="196393"/>
                </a:lnTo>
                <a:lnTo>
                  <a:pt x="505954" y="221915"/>
                </a:lnTo>
                <a:lnTo>
                  <a:pt x="469729" y="248788"/>
                </a:lnTo>
                <a:lnTo>
                  <a:pt x="434562" y="276974"/>
                </a:lnTo>
                <a:lnTo>
                  <a:pt x="400487" y="306437"/>
                </a:lnTo>
                <a:lnTo>
                  <a:pt x="367542" y="337143"/>
                </a:lnTo>
                <a:lnTo>
                  <a:pt x="335761" y="369054"/>
                </a:lnTo>
                <a:lnTo>
                  <a:pt x="305182" y="402135"/>
                </a:lnTo>
                <a:lnTo>
                  <a:pt x="275839" y="436350"/>
                </a:lnTo>
                <a:lnTo>
                  <a:pt x="247768" y="471662"/>
                </a:lnTo>
                <a:lnTo>
                  <a:pt x="221006" y="508036"/>
                </a:lnTo>
                <a:lnTo>
                  <a:pt x="195588" y="545436"/>
                </a:lnTo>
                <a:lnTo>
                  <a:pt x="171550" y="583825"/>
                </a:lnTo>
                <a:lnTo>
                  <a:pt x="148928" y="623169"/>
                </a:lnTo>
                <a:lnTo>
                  <a:pt x="127758" y="663429"/>
                </a:lnTo>
                <a:lnTo>
                  <a:pt x="108075" y="704572"/>
                </a:lnTo>
                <a:lnTo>
                  <a:pt x="89915" y="746561"/>
                </a:lnTo>
                <a:lnTo>
                  <a:pt x="73315" y="789359"/>
                </a:lnTo>
                <a:lnTo>
                  <a:pt x="58311" y="832930"/>
                </a:lnTo>
                <a:lnTo>
                  <a:pt x="44937" y="877240"/>
                </a:lnTo>
                <a:lnTo>
                  <a:pt x="33230" y="922251"/>
                </a:lnTo>
                <a:lnTo>
                  <a:pt x="23225" y="967928"/>
                </a:lnTo>
                <a:lnTo>
                  <a:pt x="14960" y="1014235"/>
                </a:lnTo>
                <a:lnTo>
                  <a:pt x="8468" y="1061135"/>
                </a:lnTo>
                <a:lnTo>
                  <a:pt x="3787" y="1108594"/>
                </a:lnTo>
                <a:lnTo>
                  <a:pt x="952" y="1156573"/>
                </a:lnTo>
                <a:lnTo>
                  <a:pt x="0" y="1205039"/>
                </a:lnTo>
                <a:lnTo>
                  <a:pt x="952" y="1253505"/>
                </a:lnTo>
                <a:lnTo>
                  <a:pt x="3787" y="1301486"/>
                </a:lnTo>
                <a:lnTo>
                  <a:pt x="8468" y="1348945"/>
                </a:lnTo>
                <a:lnTo>
                  <a:pt x="14960" y="1395846"/>
                </a:lnTo>
                <a:lnTo>
                  <a:pt x="23225" y="1442153"/>
                </a:lnTo>
                <a:lnTo>
                  <a:pt x="33230" y="1487831"/>
                </a:lnTo>
                <a:lnTo>
                  <a:pt x="44937" y="1532842"/>
                </a:lnTo>
                <a:lnTo>
                  <a:pt x="58311" y="1577152"/>
                </a:lnTo>
                <a:lnTo>
                  <a:pt x="73315" y="1620724"/>
                </a:lnTo>
                <a:lnTo>
                  <a:pt x="89915" y="1663523"/>
                </a:lnTo>
                <a:lnTo>
                  <a:pt x="108075" y="1705511"/>
                </a:lnTo>
                <a:lnTo>
                  <a:pt x="127758" y="1746654"/>
                </a:lnTo>
                <a:lnTo>
                  <a:pt x="148928" y="1786915"/>
                </a:lnTo>
                <a:lnTo>
                  <a:pt x="171550" y="1826258"/>
                </a:lnTo>
                <a:lnTo>
                  <a:pt x="195588" y="1864648"/>
                </a:lnTo>
                <a:lnTo>
                  <a:pt x="221006" y="1902048"/>
                </a:lnTo>
                <a:lnTo>
                  <a:pt x="247768" y="1938421"/>
                </a:lnTo>
                <a:lnTo>
                  <a:pt x="275839" y="1973734"/>
                </a:lnTo>
                <a:lnTo>
                  <a:pt x="305182" y="2007948"/>
                </a:lnTo>
                <a:lnTo>
                  <a:pt x="335761" y="2041029"/>
                </a:lnTo>
                <a:lnTo>
                  <a:pt x="367542" y="2072940"/>
                </a:lnTo>
                <a:lnTo>
                  <a:pt x="400487" y="2103645"/>
                </a:lnTo>
                <a:lnTo>
                  <a:pt x="434562" y="2133109"/>
                </a:lnTo>
                <a:lnTo>
                  <a:pt x="469729" y="2161294"/>
                </a:lnTo>
                <a:lnTo>
                  <a:pt x="505954" y="2188166"/>
                </a:lnTo>
                <a:lnTo>
                  <a:pt x="543201" y="2213689"/>
                </a:lnTo>
                <a:lnTo>
                  <a:pt x="581433" y="2237825"/>
                </a:lnTo>
                <a:lnTo>
                  <a:pt x="620615" y="2260540"/>
                </a:lnTo>
                <a:lnTo>
                  <a:pt x="660711" y="2281797"/>
                </a:lnTo>
                <a:lnTo>
                  <a:pt x="701685" y="2301561"/>
                </a:lnTo>
                <a:lnTo>
                  <a:pt x="743501" y="2319794"/>
                </a:lnTo>
                <a:lnTo>
                  <a:pt x="786123" y="2336462"/>
                </a:lnTo>
                <a:lnTo>
                  <a:pt x="829516" y="2351529"/>
                </a:lnTo>
                <a:lnTo>
                  <a:pt x="873644" y="2364957"/>
                </a:lnTo>
                <a:lnTo>
                  <a:pt x="918471" y="2376712"/>
                </a:lnTo>
                <a:lnTo>
                  <a:pt x="963961" y="2386758"/>
                </a:lnTo>
                <a:lnTo>
                  <a:pt x="1010077" y="2395057"/>
                </a:lnTo>
                <a:lnTo>
                  <a:pt x="1056785" y="2401575"/>
                </a:lnTo>
                <a:lnTo>
                  <a:pt x="1104049" y="2406275"/>
                </a:lnTo>
                <a:lnTo>
                  <a:pt x="1151832" y="2409122"/>
                </a:lnTo>
                <a:lnTo>
                  <a:pt x="1200099" y="2410079"/>
                </a:lnTo>
                <a:lnTo>
                  <a:pt x="1248366" y="2409122"/>
                </a:lnTo>
                <a:lnTo>
                  <a:pt x="1296150" y="2406275"/>
                </a:lnTo>
                <a:lnTo>
                  <a:pt x="1343414" y="2401575"/>
                </a:lnTo>
                <a:lnTo>
                  <a:pt x="1390123" y="2395057"/>
                </a:lnTo>
                <a:lnTo>
                  <a:pt x="1436240" y="2386758"/>
                </a:lnTo>
                <a:lnTo>
                  <a:pt x="1481730" y="2376712"/>
                </a:lnTo>
                <a:lnTo>
                  <a:pt x="1526558" y="2364957"/>
                </a:lnTo>
                <a:lnTo>
                  <a:pt x="1570686" y="2351529"/>
                </a:lnTo>
                <a:lnTo>
                  <a:pt x="1614079" y="2336462"/>
                </a:lnTo>
                <a:lnTo>
                  <a:pt x="1656702" y="2319794"/>
                </a:lnTo>
                <a:lnTo>
                  <a:pt x="1698518" y="2301561"/>
                </a:lnTo>
                <a:lnTo>
                  <a:pt x="1739492" y="2281797"/>
                </a:lnTo>
                <a:lnTo>
                  <a:pt x="1779588" y="2260540"/>
                </a:lnTo>
                <a:lnTo>
                  <a:pt x="1818770" y="2237825"/>
                </a:lnTo>
                <a:lnTo>
                  <a:pt x="1857002" y="2213689"/>
                </a:lnTo>
                <a:lnTo>
                  <a:pt x="1894249" y="2188166"/>
                </a:lnTo>
                <a:lnTo>
                  <a:pt x="1930474" y="2161294"/>
                </a:lnTo>
                <a:lnTo>
                  <a:pt x="1965641" y="2133109"/>
                </a:lnTo>
                <a:lnTo>
                  <a:pt x="1999715" y="2103645"/>
                </a:lnTo>
                <a:lnTo>
                  <a:pt x="2032660" y="2072940"/>
                </a:lnTo>
                <a:lnTo>
                  <a:pt x="2064441" y="2041029"/>
                </a:lnTo>
                <a:lnTo>
                  <a:pt x="2095020" y="2007948"/>
                </a:lnTo>
                <a:lnTo>
                  <a:pt x="2124363" y="1973734"/>
                </a:lnTo>
                <a:lnTo>
                  <a:pt x="2152433" y="1938421"/>
                </a:lnTo>
                <a:lnTo>
                  <a:pt x="2179195" y="1902048"/>
                </a:lnTo>
                <a:lnTo>
                  <a:pt x="2204613" y="1864648"/>
                </a:lnTo>
                <a:lnTo>
                  <a:pt x="2228650" y="1826258"/>
                </a:lnTo>
                <a:lnTo>
                  <a:pt x="2251272" y="1786915"/>
                </a:lnTo>
                <a:lnTo>
                  <a:pt x="2272442" y="1746654"/>
                </a:lnTo>
                <a:lnTo>
                  <a:pt x="2292125" y="1705511"/>
                </a:lnTo>
                <a:lnTo>
                  <a:pt x="2310284" y="1663523"/>
                </a:lnTo>
                <a:lnTo>
                  <a:pt x="2326883" y="1620724"/>
                </a:lnTo>
                <a:lnTo>
                  <a:pt x="2341888" y="1577152"/>
                </a:lnTo>
                <a:lnTo>
                  <a:pt x="2355262" y="1532842"/>
                </a:lnTo>
                <a:lnTo>
                  <a:pt x="2366968" y="1487831"/>
                </a:lnTo>
                <a:lnTo>
                  <a:pt x="2376972" y="1442153"/>
                </a:lnTo>
                <a:lnTo>
                  <a:pt x="2385238" y="1395846"/>
                </a:lnTo>
                <a:lnTo>
                  <a:pt x="2391729" y="1348945"/>
                </a:lnTo>
                <a:lnTo>
                  <a:pt x="2396410" y="1301486"/>
                </a:lnTo>
                <a:lnTo>
                  <a:pt x="2399245" y="1253505"/>
                </a:lnTo>
                <a:lnTo>
                  <a:pt x="2400198" y="1205039"/>
                </a:lnTo>
                <a:close/>
              </a:path>
            </a:pathLst>
          </a:custGeom>
          <a:ln w="127000">
            <a:solidFill>
              <a:srgbClr val="FEE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4102" y="2271258"/>
            <a:ext cx="6987632" cy="4681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8269" y="909182"/>
            <a:ext cx="8646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195AA7"/>
                </a:solidFill>
              </a:rPr>
              <a:t>ХТО </a:t>
            </a:r>
            <a:r>
              <a:rPr sz="3600" spc="-10" dirty="0">
                <a:solidFill>
                  <a:srgbClr val="195AA7"/>
                </a:solidFill>
              </a:rPr>
              <a:t>РЕМОНТУЄ </a:t>
            </a:r>
            <a:r>
              <a:rPr sz="3600" spc="-45" dirty="0">
                <a:solidFill>
                  <a:srgbClr val="195AA7"/>
                </a:solidFill>
              </a:rPr>
              <a:t>УКРАЇНСЬКІ</a:t>
            </a:r>
            <a:r>
              <a:rPr sz="3600" spc="-20" dirty="0">
                <a:solidFill>
                  <a:srgbClr val="195AA7"/>
                </a:solidFill>
              </a:rPr>
              <a:t> </a:t>
            </a:r>
            <a:r>
              <a:rPr sz="3600" spc="-15" dirty="0">
                <a:solidFill>
                  <a:srgbClr val="195AA7"/>
                </a:solidFill>
              </a:rPr>
              <a:t>ДОРОГИ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52482" y="1497106"/>
            <a:ext cx="10222230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099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Roboto Slab"/>
                <a:cs typeface="Roboto Slab"/>
              </a:rPr>
              <a:t>Конкуренція </a:t>
            </a:r>
            <a:r>
              <a:rPr sz="2600" b="1" dirty="0">
                <a:latin typeface="Roboto Slab"/>
                <a:cs typeface="Roboto Slab"/>
              </a:rPr>
              <a:t>в областях, серпень 2016 - січень</a:t>
            </a:r>
            <a:r>
              <a:rPr sz="2600" b="1" spc="-80" dirty="0">
                <a:latin typeface="Roboto Slab"/>
                <a:cs typeface="Roboto Slab"/>
              </a:rPr>
              <a:t> </a:t>
            </a:r>
            <a:r>
              <a:rPr sz="2600" b="1" dirty="0">
                <a:latin typeface="Roboto Slab"/>
                <a:cs typeface="Roboto Slab"/>
              </a:rPr>
              <a:t>2019</a:t>
            </a:r>
            <a:endParaRPr sz="2600">
              <a:latin typeface="Roboto Slab"/>
              <a:cs typeface="Roboto Slab"/>
            </a:endParaRPr>
          </a:p>
          <a:p>
            <a:pPr marL="12700">
              <a:lnSpc>
                <a:spcPts val="2365"/>
              </a:lnSpc>
              <a:spcBef>
                <a:spcPts val="2850"/>
              </a:spcBef>
            </a:pPr>
            <a:r>
              <a:rPr sz="2000" b="1" dirty="0">
                <a:latin typeface="Myriad Pro"/>
                <a:cs typeface="Myriad Pro"/>
              </a:rPr>
              <a:t>Житомирська</a:t>
            </a:r>
            <a:endParaRPr sz="2000">
              <a:latin typeface="Myriad Pro"/>
              <a:cs typeface="Myriad Pro"/>
            </a:endParaRPr>
          </a:p>
          <a:p>
            <a:pPr marL="12700">
              <a:lnSpc>
                <a:spcPts val="1705"/>
              </a:lnSpc>
            </a:pPr>
            <a:r>
              <a:rPr sz="1450" spc="15" dirty="0">
                <a:latin typeface="Myriad Pro"/>
                <a:cs typeface="Myriad Pro"/>
              </a:rPr>
              <a:t>область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34925" y="2850166"/>
            <a:ext cx="1016635" cy="5441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365"/>
              </a:lnSpc>
              <a:spcBef>
                <a:spcPts val="110"/>
              </a:spcBef>
            </a:pPr>
            <a:r>
              <a:rPr sz="2000" b="1" spc="-5" dirty="0">
                <a:latin typeface="Myriad Pro"/>
                <a:cs typeface="Myriad Pro"/>
              </a:rPr>
              <a:t>Сумська</a:t>
            </a:r>
            <a:endParaRPr sz="2000">
              <a:latin typeface="Myriad Pro"/>
              <a:cs typeface="Myriad Pro"/>
            </a:endParaRPr>
          </a:p>
          <a:p>
            <a:pPr marL="356870">
              <a:lnSpc>
                <a:spcPts val="1705"/>
              </a:lnSpc>
            </a:pPr>
            <a:r>
              <a:rPr sz="1450" spc="15" dirty="0">
                <a:latin typeface="Myriad Pro"/>
                <a:cs typeface="Myriad Pro"/>
              </a:rPr>
              <a:t>о</a:t>
            </a:r>
            <a:r>
              <a:rPr sz="1450" spc="20" dirty="0">
                <a:latin typeface="Myriad Pro"/>
                <a:cs typeface="Myriad Pro"/>
              </a:rPr>
              <a:t>б</a:t>
            </a:r>
            <a:r>
              <a:rPr sz="1450" spc="15" dirty="0">
                <a:latin typeface="Myriad Pro"/>
                <a:cs typeface="Myriad Pro"/>
              </a:rPr>
              <a:t>ла</a:t>
            </a:r>
            <a:r>
              <a:rPr sz="1450" spc="30" dirty="0">
                <a:latin typeface="Myriad Pro"/>
                <a:cs typeface="Myriad Pro"/>
              </a:rPr>
              <a:t>с</a:t>
            </a:r>
            <a:r>
              <a:rPr sz="1450" spc="-5" dirty="0">
                <a:latin typeface="Myriad Pro"/>
                <a:cs typeface="Myriad Pro"/>
              </a:rPr>
              <a:t>т</a:t>
            </a:r>
            <a:r>
              <a:rPr sz="1450" spc="15" dirty="0">
                <a:latin typeface="Myriad Pro"/>
                <a:cs typeface="Myriad Pro"/>
              </a:rPr>
              <a:t>ь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2482" y="2998349"/>
            <a:ext cx="1262380" cy="5441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365"/>
              </a:lnSpc>
              <a:spcBef>
                <a:spcPts val="110"/>
              </a:spcBef>
            </a:pPr>
            <a:r>
              <a:rPr sz="2000" b="1" spc="5" dirty="0">
                <a:latin typeface="Myriad Pro"/>
                <a:cs typeface="Myriad Pro"/>
              </a:rPr>
              <a:t>Вінниць</a:t>
            </a:r>
            <a:r>
              <a:rPr sz="2000" b="1" spc="25" dirty="0">
                <a:latin typeface="Myriad Pro"/>
                <a:cs typeface="Myriad Pro"/>
              </a:rPr>
              <a:t>к</a:t>
            </a:r>
            <a:r>
              <a:rPr sz="2000" b="1" spc="5" dirty="0">
                <a:latin typeface="Myriad Pro"/>
                <a:cs typeface="Myriad Pro"/>
              </a:rPr>
              <a:t>а</a:t>
            </a:r>
            <a:endParaRPr sz="2000">
              <a:latin typeface="Myriad Pro"/>
              <a:cs typeface="Myriad Pro"/>
            </a:endParaRPr>
          </a:p>
          <a:p>
            <a:pPr marL="12700">
              <a:lnSpc>
                <a:spcPts val="1705"/>
              </a:lnSpc>
            </a:pPr>
            <a:r>
              <a:rPr sz="1450" spc="15" dirty="0">
                <a:latin typeface="Myriad Pro"/>
                <a:cs typeface="Myriad Pro"/>
              </a:rPr>
              <a:t>область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08971" y="3594010"/>
            <a:ext cx="1342390" cy="5441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365"/>
              </a:lnSpc>
              <a:spcBef>
                <a:spcPts val="110"/>
              </a:spcBef>
            </a:pPr>
            <a:r>
              <a:rPr sz="2000" b="1" spc="-15" dirty="0">
                <a:latin typeface="Myriad Pro"/>
                <a:cs typeface="Myriad Pro"/>
              </a:rPr>
              <a:t>Х</a:t>
            </a:r>
            <a:r>
              <a:rPr sz="2000" b="1" dirty="0">
                <a:latin typeface="Myriad Pro"/>
                <a:cs typeface="Myriad Pro"/>
              </a:rPr>
              <a:t>арківсь</a:t>
            </a:r>
            <a:r>
              <a:rPr sz="2000" b="1" spc="25" dirty="0">
                <a:latin typeface="Myriad Pro"/>
                <a:cs typeface="Myriad Pro"/>
              </a:rPr>
              <a:t>к</a:t>
            </a:r>
            <a:r>
              <a:rPr sz="2000" b="1" spc="5" dirty="0">
                <a:latin typeface="Myriad Pro"/>
                <a:cs typeface="Myriad Pro"/>
              </a:rPr>
              <a:t>а</a:t>
            </a:r>
            <a:endParaRPr sz="2000">
              <a:latin typeface="Myriad Pro"/>
              <a:cs typeface="Myriad Pro"/>
            </a:endParaRPr>
          </a:p>
          <a:p>
            <a:pPr marL="682625">
              <a:lnSpc>
                <a:spcPts val="1705"/>
              </a:lnSpc>
            </a:pPr>
            <a:r>
              <a:rPr sz="1450" spc="15" dirty="0">
                <a:latin typeface="Myriad Pro"/>
                <a:cs typeface="Myriad Pro"/>
              </a:rPr>
              <a:t>о</a:t>
            </a:r>
            <a:r>
              <a:rPr sz="1450" spc="20" dirty="0">
                <a:latin typeface="Myriad Pro"/>
                <a:cs typeface="Myriad Pro"/>
              </a:rPr>
              <a:t>б</a:t>
            </a:r>
            <a:r>
              <a:rPr sz="1450" spc="15" dirty="0">
                <a:latin typeface="Myriad Pro"/>
                <a:cs typeface="Myriad Pro"/>
              </a:rPr>
              <a:t>ла</a:t>
            </a:r>
            <a:r>
              <a:rPr sz="1450" spc="30" dirty="0">
                <a:latin typeface="Myriad Pro"/>
                <a:cs typeface="Myriad Pro"/>
              </a:rPr>
              <a:t>с</a:t>
            </a:r>
            <a:r>
              <a:rPr sz="1450" spc="-5" dirty="0">
                <a:latin typeface="Myriad Pro"/>
                <a:cs typeface="Myriad Pro"/>
              </a:rPr>
              <a:t>т</a:t>
            </a:r>
            <a:r>
              <a:rPr sz="1450" spc="15" dirty="0">
                <a:latin typeface="Myriad Pro"/>
                <a:cs typeface="Myriad Pro"/>
              </a:rPr>
              <a:t>ь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482" y="4752711"/>
            <a:ext cx="1534795" cy="5441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365"/>
              </a:lnSpc>
              <a:spcBef>
                <a:spcPts val="110"/>
              </a:spcBef>
            </a:pPr>
            <a:r>
              <a:rPr sz="2000" b="1" spc="5" dirty="0">
                <a:latin typeface="Myriad Pro"/>
                <a:cs typeface="Myriad Pro"/>
              </a:rPr>
              <a:t>Чернівець</a:t>
            </a:r>
            <a:r>
              <a:rPr sz="2000" b="1" spc="25" dirty="0">
                <a:latin typeface="Myriad Pro"/>
                <a:cs typeface="Myriad Pro"/>
              </a:rPr>
              <a:t>к</a:t>
            </a:r>
            <a:r>
              <a:rPr sz="2000" b="1" spc="5" dirty="0">
                <a:latin typeface="Myriad Pro"/>
                <a:cs typeface="Myriad Pro"/>
              </a:rPr>
              <a:t>а</a:t>
            </a:r>
            <a:endParaRPr sz="2000">
              <a:latin typeface="Myriad Pro"/>
              <a:cs typeface="Myriad Pro"/>
            </a:endParaRPr>
          </a:p>
          <a:p>
            <a:pPr marL="12700">
              <a:lnSpc>
                <a:spcPts val="1705"/>
              </a:lnSpc>
            </a:pPr>
            <a:r>
              <a:rPr sz="1450" spc="15" dirty="0">
                <a:latin typeface="Myriad Pro"/>
                <a:cs typeface="Myriad Pro"/>
              </a:rPr>
              <a:t>область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2482" y="5487673"/>
            <a:ext cx="1017905" cy="5441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365"/>
              </a:lnSpc>
              <a:spcBef>
                <a:spcPts val="110"/>
              </a:spcBef>
            </a:pPr>
            <a:r>
              <a:rPr sz="2000" b="1" spc="-35" dirty="0">
                <a:latin typeface="Myriad Pro"/>
                <a:cs typeface="Myriad Pro"/>
              </a:rPr>
              <a:t>О</a:t>
            </a:r>
            <a:r>
              <a:rPr sz="2000" b="1" spc="-5" dirty="0">
                <a:latin typeface="Myriad Pro"/>
                <a:cs typeface="Myriad Pro"/>
              </a:rPr>
              <a:t>д</a:t>
            </a:r>
            <a:r>
              <a:rPr sz="2000" b="1" spc="5" dirty="0">
                <a:latin typeface="Myriad Pro"/>
                <a:cs typeface="Myriad Pro"/>
              </a:rPr>
              <a:t>есь</a:t>
            </a:r>
            <a:r>
              <a:rPr sz="2000" b="1" spc="25" dirty="0">
                <a:latin typeface="Myriad Pro"/>
                <a:cs typeface="Myriad Pro"/>
              </a:rPr>
              <a:t>к</a:t>
            </a:r>
            <a:r>
              <a:rPr sz="2000" b="1" spc="5" dirty="0">
                <a:latin typeface="Myriad Pro"/>
                <a:cs typeface="Myriad Pro"/>
              </a:rPr>
              <a:t>а</a:t>
            </a:r>
            <a:endParaRPr sz="2000">
              <a:latin typeface="Myriad Pro"/>
              <a:cs typeface="Myriad Pro"/>
            </a:endParaRPr>
          </a:p>
          <a:p>
            <a:pPr marL="12700">
              <a:lnSpc>
                <a:spcPts val="1705"/>
              </a:lnSpc>
            </a:pPr>
            <a:r>
              <a:rPr sz="1450" spc="15" dirty="0">
                <a:latin typeface="Myriad Pro"/>
                <a:cs typeface="Myriad Pro"/>
              </a:rPr>
              <a:t>область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2482" y="3722381"/>
            <a:ext cx="1538605" cy="850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2000" b="1" spc="5" dirty="0">
                <a:latin typeface="Myriad Pro"/>
                <a:cs typeface="Myriad Pro"/>
              </a:rPr>
              <a:t>Івано-  Ф</a:t>
            </a:r>
            <a:r>
              <a:rPr sz="2000" b="1" spc="10" dirty="0">
                <a:latin typeface="Myriad Pro"/>
                <a:cs typeface="Myriad Pro"/>
              </a:rPr>
              <a:t>р</a:t>
            </a:r>
            <a:r>
              <a:rPr sz="2000" b="1" dirty="0">
                <a:latin typeface="Myriad Pro"/>
                <a:cs typeface="Myriad Pro"/>
              </a:rPr>
              <a:t>анківсь</a:t>
            </a:r>
            <a:r>
              <a:rPr sz="2000" b="1" spc="25" dirty="0">
                <a:latin typeface="Myriad Pro"/>
                <a:cs typeface="Myriad Pro"/>
              </a:rPr>
              <a:t>к</a:t>
            </a:r>
            <a:r>
              <a:rPr sz="2000" b="1" spc="5" dirty="0">
                <a:latin typeface="Myriad Pro"/>
                <a:cs typeface="Myriad Pro"/>
              </a:rPr>
              <a:t>а</a:t>
            </a:r>
            <a:endParaRPr sz="2000">
              <a:latin typeface="Myriad Pro"/>
              <a:cs typeface="Myriad Pro"/>
            </a:endParaRPr>
          </a:p>
          <a:p>
            <a:pPr marL="12700">
              <a:lnSpc>
                <a:spcPts val="1670"/>
              </a:lnSpc>
            </a:pPr>
            <a:r>
              <a:rPr sz="1450" spc="15" dirty="0">
                <a:latin typeface="Myriad Pro"/>
                <a:cs typeface="Myriad Pro"/>
              </a:rPr>
              <a:t>область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89999" y="4328947"/>
            <a:ext cx="1910080" cy="5441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365"/>
              </a:lnSpc>
              <a:spcBef>
                <a:spcPts val="110"/>
              </a:spcBef>
            </a:pPr>
            <a:r>
              <a:rPr sz="2000" b="1" spc="5" dirty="0">
                <a:latin typeface="Myriad Pro"/>
                <a:cs typeface="Myriad Pro"/>
              </a:rPr>
              <a:t>Кірово</a:t>
            </a:r>
            <a:r>
              <a:rPr sz="2000" b="1" spc="-15" dirty="0">
                <a:latin typeface="Myriad Pro"/>
                <a:cs typeface="Myriad Pro"/>
              </a:rPr>
              <a:t>г</a:t>
            </a:r>
            <a:r>
              <a:rPr sz="2000" b="1" spc="10" dirty="0">
                <a:latin typeface="Myriad Pro"/>
                <a:cs typeface="Myriad Pro"/>
              </a:rPr>
              <a:t>р</a:t>
            </a:r>
            <a:r>
              <a:rPr sz="2000" b="1" spc="5" dirty="0">
                <a:latin typeface="Myriad Pro"/>
                <a:cs typeface="Myriad Pro"/>
              </a:rPr>
              <a:t>а</a:t>
            </a:r>
            <a:r>
              <a:rPr sz="2000" b="1" spc="-5" dirty="0">
                <a:latin typeface="Myriad Pro"/>
                <a:cs typeface="Myriad Pro"/>
              </a:rPr>
              <a:t>д</a:t>
            </a:r>
            <a:r>
              <a:rPr sz="2000" b="1" spc="5" dirty="0">
                <a:latin typeface="Myriad Pro"/>
                <a:cs typeface="Myriad Pro"/>
              </a:rPr>
              <a:t>сь</a:t>
            </a:r>
            <a:r>
              <a:rPr sz="2000" b="1" spc="25" dirty="0">
                <a:latin typeface="Myriad Pro"/>
                <a:cs typeface="Myriad Pro"/>
              </a:rPr>
              <a:t>к</a:t>
            </a:r>
            <a:r>
              <a:rPr sz="2000" b="1" spc="5" dirty="0">
                <a:latin typeface="Myriad Pro"/>
                <a:cs typeface="Myriad Pro"/>
              </a:rPr>
              <a:t>а</a:t>
            </a:r>
            <a:endParaRPr sz="2000">
              <a:latin typeface="Myriad Pro"/>
              <a:cs typeface="Myriad Pro"/>
            </a:endParaRPr>
          </a:p>
          <a:p>
            <a:pPr marL="1250315">
              <a:lnSpc>
                <a:spcPts val="1705"/>
              </a:lnSpc>
            </a:pPr>
            <a:r>
              <a:rPr sz="1450" spc="15" dirty="0">
                <a:latin typeface="Myriad Pro"/>
                <a:cs typeface="Myriad Pro"/>
              </a:rPr>
              <a:t>о</a:t>
            </a:r>
            <a:r>
              <a:rPr sz="1450" spc="20" dirty="0">
                <a:latin typeface="Myriad Pro"/>
                <a:cs typeface="Myriad Pro"/>
              </a:rPr>
              <a:t>б</a:t>
            </a:r>
            <a:r>
              <a:rPr sz="1450" spc="15" dirty="0">
                <a:latin typeface="Myriad Pro"/>
                <a:cs typeface="Myriad Pro"/>
              </a:rPr>
              <a:t>ла</a:t>
            </a:r>
            <a:r>
              <a:rPr sz="1450" spc="30" dirty="0">
                <a:latin typeface="Myriad Pro"/>
                <a:cs typeface="Myriad Pro"/>
              </a:rPr>
              <a:t>с</a:t>
            </a:r>
            <a:r>
              <a:rPr sz="1450" spc="-5" dirty="0">
                <a:latin typeface="Myriad Pro"/>
                <a:cs typeface="Myriad Pro"/>
              </a:rPr>
              <a:t>т</a:t>
            </a:r>
            <a:r>
              <a:rPr sz="1450" spc="15" dirty="0">
                <a:latin typeface="Myriad Pro"/>
                <a:cs typeface="Myriad Pro"/>
              </a:rPr>
              <a:t>ь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88513" y="2489455"/>
            <a:ext cx="2707005" cy="628650"/>
          </a:xfrm>
          <a:custGeom>
            <a:avLst/>
            <a:gdLst/>
            <a:ahLst/>
            <a:cxnLst/>
            <a:rect l="l" t="t" r="r" b="b"/>
            <a:pathLst>
              <a:path w="2707004" h="628650">
                <a:moveTo>
                  <a:pt x="0" y="0"/>
                </a:moveTo>
                <a:lnTo>
                  <a:pt x="2706395" y="0"/>
                </a:lnTo>
                <a:lnTo>
                  <a:pt x="2706395" y="628053"/>
                </a:lnTo>
              </a:path>
            </a:pathLst>
          </a:custGeom>
          <a:ln w="25095">
            <a:solidFill>
              <a:srgbClr val="52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8335" y="2439276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0" y="0"/>
                </a:moveTo>
                <a:lnTo>
                  <a:pt x="100368" y="0"/>
                </a:lnTo>
                <a:lnTo>
                  <a:pt x="100368" y="100355"/>
                </a:lnTo>
                <a:lnTo>
                  <a:pt x="0" y="100355"/>
                </a:lnTo>
                <a:lnTo>
                  <a:pt x="0" y="0"/>
                </a:lnTo>
                <a:close/>
              </a:path>
            </a:pathLst>
          </a:custGeom>
          <a:solidFill>
            <a:srgbClr val="522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1933" y="3085115"/>
            <a:ext cx="3278504" cy="0"/>
          </a:xfrm>
          <a:custGeom>
            <a:avLst/>
            <a:gdLst/>
            <a:ahLst/>
            <a:cxnLst/>
            <a:rect l="l" t="t" r="r" b="b"/>
            <a:pathLst>
              <a:path w="3278504">
                <a:moveTo>
                  <a:pt x="0" y="0"/>
                </a:moveTo>
                <a:lnTo>
                  <a:pt x="3278018" y="0"/>
                </a:lnTo>
              </a:path>
            </a:pathLst>
          </a:custGeom>
          <a:ln w="25095">
            <a:solidFill>
              <a:srgbClr val="52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99952" y="3034931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0" y="0"/>
                </a:moveTo>
                <a:lnTo>
                  <a:pt x="100368" y="0"/>
                </a:lnTo>
                <a:lnTo>
                  <a:pt x="100368" y="100355"/>
                </a:lnTo>
                <a:lnTo>
                  <a:pt x="0" y="100355"/>
                </a:lnTo>
                <a:lnTo>
                  <a:pt x="0" y="0"/>
                </a:lnTo>
                <a:close/>
              </a:path>
            </a:pathLst>
          </a:custGeom>
          <a:solidFill>
            <a:srgbClr val="522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26558" y="3828958"/>
            <a:ext cx="1958975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573" y="0"/>
                </a:lnTo>
              </a:path>
            </a:pathLst>
          </a:custGeom>
          <a:ln w="25095">
            <a:solidFill>
              <a:srgbClr val="52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85132" y="3778783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0" y="0"/>
                </a:moveTo>
                <a:lnTo>
                  <a:pt x="100368" y="0"/>
                </a:lnTo>
                <a:lnTo>
                  <a:pt x="100368" y="100355"/>
                </a:lnTo>
                <a:lnTo>
                  <a:pt x="0" y="100355"/>
                </a:lnTo>
                <a:lnTo>
                  <a:pt x="0" y="0"/>
                </a:lnTo>
                <a:close/>
              </a:path>
            </a:pathLst>
          </a:custGeom>
          <a:solidFill>
            <a:srgbClr val="522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90712" y="4549956"/>
            <a:ext cx="3159125" cy="0"/>
          </a:xfrm>
          <a:custGeom>
            <a:avLst/>
            <a:gdLst/>
            <a:ahLst/>
            <a:cxnLst/>
            <a:rect l="l" t="t" r="r" b="b"/>
            <a:pathLst>
              <a:path w="3159125">
                <a:moveTo>
                  <a:pt x="0" y="0"/>
                </a:moveTo>
                <a:lnTo>
                  <a:pt x="3158784" y="0"/>
                </a:lnTo>
              </a:path>
            </a:pathLst>
          </a:custGeom>
          <a:ln w="25095">
            <a:solidFill>
              <a:srgbClr val="52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49496" y="4499774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0" y="0"/>
                </a:moveTo>
                <a:lnTo>
                  <a:pt x="100368" y="0"/>
                </a:lnTo>
                <a:lnTo>
                  <a:pt x="100368" y="100355"/>
                </a:lnTo>
                <a:lnTo>
                  <a:pt x="0" y="100355"/>
                </a:lnTo>
                <a:lnTo>
                  <a:pt x="0" y="0"/>
                </a:lnTo>
                <a:close/>
              </a:path>
            </a:pathLst>
          </a:custGeom>
          <a:solidFill>
            <a:srgbClr val="522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52001" y="4271796"/>
            <a:ext cx="1358265" cy="0"/>
          </a:xfrm>
          <a:custGeom>
            <a:avLst/>
            <a:gdLst/>
            <a:ahLst/>
            <a:cxnLst/>
            <a:rect l="l" t="t" r="r" b="b"/>
            <a:pathLst>
              <a:path w="1358264">
                <a:moveTo>
                  <a:pt x="0" y="0"/>
                </a:moveTo>
                <a:lnTo>
                  <a:pt x="1357671" y="0"/>
                </a:lnTo>
              </a:path>
            </a:pathLst>
          </a:custGeom>
          <a:ln w="25095">
            <a:solidFill>
              <a:srgbClr val="52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51632" y="4221619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0" y="0"/>
                </a:moveTo>
                <a:lnTo>
                  <a:pt x="100368" y="0"/>
                </a:lnTo>
                <a:lnTo>
                  <a:pt x="100368" y="100355"/>
                </a:lnTo>
                <a:lnTo>
                  <a:pt x="0" y="100355"/>
                </a:lnTo>
                <a:lnTo>
                  <a:pt x="0" y="0"/>
                </a:lnTo>
                <a:close/>
              </a:path>
            </a:pathLst>
          </a:custGeom>
          <a:solidFill>
            <a:srgbClr val="522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1814" y="4569626"/>
            <a:ext cx="1918335" cy="418465"/>
          </a:xfrm>
          <a:custGeom>
            <a:avLst/>
            <a:gdLst/>
            <a:ahLst/>
            <a:cxnLst/>
            <a:rect l="l" t="t" r="r" b="b"/>
            <a:pathLst>
              <a:path w="1918335" h="418464">
                <a:moveTo>
                  <a:pt x="0" y="418058"/>
                </a:moveTo>
                <a:lnTo>
                  <a:pt x="1918271" y="418058"/>
                </a:lnTo>
                <a:lnTo>
                  <a:pt x="1918271" y="0"/>
                </a:lnTo>
              </a:path>
            </a:pathLst>
          </a:custGeom>
          <a:ln w="25095">
            <a:solidFill>
              <a:srgbClr val="42B4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51632" y="4937505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0" y="0"/>
                </a:moveTo>
                <a:lnTo>
                  <a:pt x="100368" y="0"/>
                </a:lnTo>
                <a:lnTo>
                  <a:pt x="100368" y="100355"/>
                </a:lnTo>
                <a:lnTo>
                  <a:pt x="0" y="100355"/>
                </a:lnTo>
                <a:lnTo>
                  <a:pt x="0" y="0"/>
                </a:lnTo>
                <a:close/>
              </a:path>
            </a:pathLst>
          </a:custGeom>
          <a:solidFill>
            <a:srgbClr val="42B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65769" y="5740407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275" y="0"/>
                </a:lnTo>
              </a:path>
            </a:pathLst>
          </a:custGeom>
          <a:ln w="25095">
            <a:solidFill>
              <a:srgbClr val="42B4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5401" y="5690222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0" y="0"/>
                </a:moveTo>
                <a:lnTo>
                  <a:pt x="100368" y="0"/>
                </a:lnTo>
                <a:lnTo>
                  <a:pt x="100368" y="100355"/>
                </a:lnTo>
                <a:lnTo>
                  <a:pt x="0" y="100355"/>
                </a:lnTo>
                <a:lnTo>
                  <a:pt x="0" y="0"/>
                </a:lnTo>
                <a:close/>
              </a:path>
            </a:pathLst>
          </a:custGeom>
          <a:solidFill>
            <a:srgbClr val="42B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56378" y="3224394"/>
            <a:ext cx="3151505" cy="853440"/>
          </a:xfrm>
          <a:custGeom>
            <a:avLst/>
            <a:gdLst/>
            <a:ahLst/>
            <a:cxnLst/>
            <a:rect l="l" t="t" r="r" b="b"/>
            <a:pathLst>
              <a:path w="3151504" h="853439">
                <a:moveTo>
                  <a:pt x="0" y="0"/>
                </a:moveTo>
                <a:lnTo>
                  <a:pt x="2284361" y="0"/>
                </a:lnTo>
                <a:lnTo>
                  <a:pt x="2284361" y="853287"/>
                </a:lnTo>
                <a:lnTo>
                  <a:pt x="3151073" y="853287"/>
                </a:lnTo>
              </a:path>
            </a:pathLst>
          </a:custGeom>
          <a:ln w="25095">
            <a:solidFill>
              <a:srgbClr val="52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06192" y="3174212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0" y="0"/>
                </a:moveTo>
                <a:lnTo>
                  <a:pt x="100368" y="0"/>
                </a:lnTo>
                <a:lnTo>
                  <a:pt x="100368" y="100355"/>
                </a:lnTo>
                <a:lnTo>
                  <a:pt x="0" y="100355"/>
                </a:lnTo>
                <a:lnTo>
                  <a:pt x="0" y="0"/>
                </a:lnTo>
                <a:close/>
              </a:path>
            </a:pathLst>
          </a:custGeom>
          <a:solidFill>
            <a:srgbClr val="522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42348" y="5136743"/>
            <a:ext cx="192036" cy="192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42348" y="5632983"/>
            <a:ext cx="192036" cy="192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42348" y="6129197"/>
            <a:ext cx="192036" cy="192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217653" y="5115137"/>
            <a:ext cx="2319655" cy="1248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244">
              <a:lnSpc>
                <a:spcPct val="100800"/>
              </a:lnSpc>
              <a:spcBef>
                <a:spcPts val="95"/>
              </a:spcBef>
            </a:pPr>
            <a:r>
              <a:rPr sz="1500" spc="5" dirty="0">
                <a:latin typeface="Myriad Pro"/>
                <a:cs typeface="Myriad Pro"/>
              </a:rPr>
              <a:t>Доля </a:t>
            </a:r>
            <a:r>
              <a:rPr sz="1500" dirty="0">
                <a:latin typeface="Myriad Pro"/>
                <a:cs typeface="Myriad Pro"/>
              </a:rPr>
              <a:t>найбільшого  </a:t>
            </a:r>
            <a:r>
              <a:rPr sz="1500" spc="5" dirty="0">
                <a:latin typeface="Myriad Pro"/>
                <a:cs typeface="Myriad Pro"/>
              </a:rPr>
              <a:t>підрядника </a:t>
            </a:r>
            <a:r>
              <a:rPr sz="1500" spc="10" dirty="0">
                <a:latin typeface="Myriad Pro"/>
                <a:cs typeface="Myriad Pro"/>
              </a:rPr>
              <a:t>складає </a:t>
            </a:r>
            <a:r>
              <a:rPr sz="1500" b="1" spc="5" dirty="0">
                <a:latin typeface="Myriad Pro"/>
                <a:cs typeface="Myriad Pro"/>
              </a:rPr>
              <a:t>&gt;</a:t>
            </a:r>
            <a:r>
              <a:rPr sz="1500" b="1" spc="55" dirty="0">
                <a:latin typeface="Myriad Pro"/>
                <a:cs typeface="Myriad Pro"/>
              </a:rPr>
              <a:t> </a:t>
            </a:r>
            <a:r>
              <a:rPr sz="1500" b="1" spc="5" dirty="0">
                <a:latin typeface="Myriad Pro"/>
                <a:cs typeface="Myriad Pro"/>
              </a:rPr>
              <a:t>50%</a:t>
            </a:r>
            <a:endParaRPr sz="1500">
              <a:latin typeface="Myriad Pro"/>
              <a:cs typeface="Myriad Pro"/>
            </a:endParaRPr>
          </a:p>
          <a:p>
            <a:pPr marL="12700" marR="5080">
              <a:lnSpc>
                <a:spcPct val="108500"/>
              </a:lnSpc>
              <a:spcBef>
                <a:spcPts val="140"/>
              </a:spcBef>
            </a:pPr>
            <a:r>
              <a:rPr sz="1500" spc="5" dirty="0">
                <a:latin typeface="Myriad Pro"/>
                <a:cs typeface="Myriad Pro"/>
              </a:rPr>
              <a:t>Доля </a:t>
            </a:r>
            <a:r>
              <a:rPr sz="1500" b="1" spc="5" dirty="0">
                <a:latin typeface="Myriad Pro"/>
                <a:cs typeface="Myriad Pro"/>
              </a:rPr>
              <a:t>3 </a:t>
            </a:r>
            <a:r>
              <a:rPr sz="1500" spc="5" dirty="0">
                <a:latin typeface="Myriad Pro"/>
                <a:cs typeface="Myriad Pro"/>
              </a:rPr>
              <a:t>найбільших  підрядників </a:t>
            </a:r>
            <a:r>
              <a:rPr sz="1500" spc="10" dirty="0">
                <a:latin typeface="Myriad Pro"/>
                <a:cs typeface="Myriad Pro"/>
              </a:rPr>
              <a:t>складає </a:t>
            </a:r>
            <a:r>
              <a:rPr sz="1500" b="1" spc="5" dirty="0">
                <a:latin typeface="Myriad Pro"/>
                <a:cs typeface="Myriad Pro"/>
              </a:rPr>
              <a:t>&gt; 50%  </a:t>
            </a:r>
            <a:r>
              <a:rPr sz="1500" spc="10" dirty="0">
                <a:latin typeface="Myriad Pro"/>
                <a:cs typeface="Myriad Pro"/>
              </a:rPr>
              <a:t>Присутня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spc="5" dirty="0">
                <a:latin typeface="Myriad Pro"/>
                <a:cs typeface="Myriad Pro"/>
              </a:rPr>
              <a:t>конкуренція</a:t>
            </a:r>
            <a:endParaRPr sz="1500">
              <a:latin typeface="Myriad Pro"/>
              <a:cs typeface="Myriad Pr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093736" y="6742480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4">
                <a:moveTo>
                  <a:pt x="0" y="0"/>
                </a:moveTo>
                <a:lnTo>
                  <a:pt x="0" y="247980"/>
                </a:lnTo>
              </a:path>
            </a:pathLst>
          </a:custGeom>
          <a:ln w="4432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232059" y="6780880"/>
            <a:ext cx="386720" cy="210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04133" y="6757687"/>
            <a:ext cx="1048626" cy="322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888246" y="6667850"/>
            <a:ext cx="689448" cy="3476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762923" y="6742480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4">
                <a:moveTo>
                  <a:pt x="0" y="0"/>
                </a:moveTo>
                <a:lnTo>
                  <a:pt x="0" y="247980"/>
                </a:lnTo>
              </a:path>
            </a:pathLst>
          </a:custGeom>
          <a:ln w="4432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3496" y="909182"/>
            <a:ext cx="8597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195AA7"/>
                </a:solidFill>
              </a:rPr>
              <a:t>ХТО </a:t>
            </a:r>
            <a:r>
              <a:rPr sz="3600" spc="-10" dirty="0">
                <a:solidFill>
                  <a:srgbClr val="195AA7"/>
                </a:solidFill>
              </a:rPr>
              <a:t>РЕМОНТУЄ </a:t>
            </a:r>
            <a:r>
              <a:rPr sz="3600" spc="-15" dirty="0">
                <a:solidFill>
                  <a:srgbClr val="195AA7"/>
                </a:solidFill>
              </a:rPr>
              <a:t>ДОРОГИ </a:t>
            </a:r>
            <a:r>
              <a:rPr sz="3600" dirty="0">
                <a:solidFill>
                  <a:srgbClr val="195AA7"/>
                </a:solidFill>
              </a:rPr>
              <a:t>В</a:t>
            </a:r>
            <a:r>
              <a:rPr sz="3600" spc="-5" dirty="0">
                <a:solidFill>
                  <a:srgbClr val="195AA7"/>
                </a:solidFill>
              </a:rPr>
              <a:t> </a:t>
            </a:r>
            <a:r>
              <a:rPr sz="3600" dirty="0">
                <a:solidFill>
                  <a:srgbClr val="195AA7"/>
                </a:solidFill>
              </a:rPr>
              <a:t>РЕГІОНАХ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8871622" y="3182377"/>
            <a:ext cx="85725" cy="1270"/>
          </a:xfrm>
          <a:custGeom>
            <a:avLst/>
            <a:gdLst/>
            <a:ahLst/>
            <a:cxnLst/>
            <a:rect l="l" t="t" r="r" b="b"/>
            <a:pathLst>
              <a:path w="85725" h="1269">
                <a:moveTo>
                  <a:pt x="78524" y="0"/>
                </a:moveTo>
                <a:lnTo>
                  <a:pt x="0" y="0"/>
                </a:lnTo>
                <a:lnTo>
                  <a:pt x="4927" y="558"/>
                </a:lnTo>
                <a:lnTo>
                  <a:pt x="6654" y="736"/>
                </a:lnTo>
                <a:lnTo>
                  <a:pt x="85178" y="736"/>
                </a:lnTo>
                <a:lnTo>
                  <a:pt x="78524" y="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22475" y="3129584"/>
            <a:ext cx="129539" cy="26670"/>
          </a:xfrm>
          <a:custGeom>
            <a:avLst/>
            <a:gdLst/>
            <a:ahLst/>
            <a:cxnLst/>
            <a:rect l="l" t="t" r="r" b="b"/>
            <a:pathLst>
              <a:path w="129540" h="26669">
                <a:moveTo>
                  <a:pt x="129463" y="0"/>
                </a:moveTo>
                <a:lnTo>
                  <a:pt x="50825" y="12"/>
                </a:lnTo>
                <a:lnTo>
                  <a:pt x="50545" y="76"/>
                </a:lnTo>
                <a:lnTo>
                  <a:pt x="50342" y="177"/>
                </a:lnTo>
                <a:lnTo>
                  <a:pt x="49682" y="355"/>
                </a:lnTo>
                <a:lnTo>
                  <a:pt x="48971" y="647"/>
                </a:lnTo>
                <a:lnTo>
                  <a:pt x="47332" y="1409"/>
                </a:lnTo>
                <a:lnTo>
                  <a:pt x="46393" y="1816"/>
                </a:lnTo>
                <a:lnTo>
                  <a:pt x="44832" y="2146"/>
                </a:lnTo>
                <a:lnTo>
                  <a:pt x="44615" y="2209"/>
                </a:lnTo>
                <a:lnTo>
                  <a:pt x="44132" y="2451"/>
                </a:lnTo>
                <a:lnTo>
                  <a:pt x="43941" y="2654"/>
                </a:lnTo>
                <a:lnTo>
                  <a:pt x="43675" y="2819"/>
                </a:lnTo>
                <a:lnTo>
                  <a:pt x="43522" y="2882"/>
                </a:lnTo>
                <a:lnTo>
                  <a:pt x="7924" y="2882"/>
                </a:lnTo>
                <a:lnTo>
                  <a:pt x="6680" y="2997"/>
                </a:lnTo>
                <a:lnTo>
                  <a:pt x="0" y="3111"/>
                </a:lnTo>
                <a:lnTo>
                  <a:pt x="43192" y="3111"/>
                </a:lnTo>
                <a:lnTo>
                  <a:pt x="34035" y="15620"/>
                </a:lnTo>
                <a:lnTo>
                  <a:pt x="31953" y="18681"/>
                </a:lnTo>
                <a:lnTo>
                  <a:pt x="23952" y="26631"/>
                </a:lnTo>
                <a:lnTo>
                  <a:pt x="102349" y="26619"/>
                </a:lnTo>
                <a:lnTo>
                  <a:pt x="102819" y="26530"/>
                </a:lnTo>
                <a:lnTo>
                  <a:pt x="103111" y="26428"/>
                </a:lnTo>
                <a:lnTo>
                  <a:pt x="103454" y="26263"/>
                </a:lnTo>
                <a:lnTo>
                  <a:pt x="104178" y="25869"/>
                </a:lnTo>
                <a:lnTo>
                  <a:pt x="116712" y="9245"/>
                </a:lnTo>
                <a:lnTo>
                  <a:pt x="117843" y="7594"/>
                </a:lnTo>
                <a:lnTo>
                  <a:pt x="124929" y="1816"/>
                </a:lnTo>
                <a:lnTo>
                  <a:pt x="125869" y="1409"/>
                </a:lnTo>
                <a:lnTo>
                  <a:pt x="128206" y="342"/>
                </a:lnTo>
                <a:lnTo>
                  <a:pt x="129463" y="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84611" y="2784605"/>
            <a:ext cx="152400" cy="20955"/>
          </a:xfrm>
          <a:custGeom>
            <a:avLst/>
            <a:gdLst/>
            <a:ahLst/>
            <a:cxnLst/>
            <a:rect l="l" t="t" r="r" b="b"/>
            <a:pathLst>
              <a:path w="152400" h="20955">
                <a:moveTo>
                  <a:pt x="136937" y="7023"/>
                </a:moveTo>
                <a:lnTo>
                  <a:pt x="58305" y="7023"/>
                </a:lnTo>
                <a:lnTo>
                  <a:pt x="57988" y="8851"/>
                </a:lnTo>
                <a:lnTo>
                  <a:pt x="18656" y="8851"/>
                </a:lnTo>
                <a:lnTo>
                  <a:pt x="18122" y="8902"/>
                </a:lnTo>
                <a:lnTo>
                  <a:pt x="17513" y="9029"/>
                </a:lnTo>
                <a:lnTo>
                  <a:pt x="16167" y="9347"/>
                </a:lnTo>
                <a:lnTo>
                  <a:pt x="14935" y="9817"/>
                </a:lnTo>
                <a:lnTo>
                  <a:pt x="13563" y="10452"/>
                </a:lnTo>
                <a:lnTo>
                  <a:pt x="13385" y="10502"/>
                </a:lnTo>
                <a:lnTo>
                  <a:pt x="12992" y="10731"/>
                </a:lnTo>
                <a:lnTo>
                  <a:pt x="11226" y="11595"/>
                </a:lnTo>
                <a:lnTo>
                  <a:pt x="7607" y="13715"/>
                </a:lnTo>
                <a:lnTo>
                  <a:pt x="3797" y="15989"/>
                </a:lnTo>
                <a:lnTo>
                  <a:pt x="1346" y="17170"/>
                </a:lnTo>
                <a:lnTo>
                  <a:pt x="647" y="17475"/>
                </a:lnTo>
                <a:lnTo>
                  <a:pt x="0" y="17703"/>
                </a:lnTo>
                <a:lnTo>
                  <a:pt x="51993" y="17703"/>
                </a:lnTo>
                <a:lnTo>
                  <a:pt x="46761" y="20764"/>
                </a:lnTo>
                <a:lnTo>
                  <a:pt x="125158" y="20764"/>
                </a:lnTo>
                <a:lnTo>
                  <a:pt x="125514" y="20739"/>
                </a:lnTo>
                <a:lnTo>
                  <a:pt x="126022" y="20637"/>
                </a:lnTo>
                <a:lnTo>
                  <a:pt x="126161" y="20561"/>
                </a:lnTo>
                <a:lnTo>
                  <a:pt x="126872" y="20345"/>
                </a:lnTo>
                <a:lnTo>
                  <a:pt x="127025" y="20281"/>
                </a:lnTo>
                <a:lnTo>
                  <a:pt x="127165" y="20256"/>
                </a:lnTo>
                <a:lnTo>
                  <a:pt x="127673" y="20027"/>
                </a:lnTo>
                <a:lnTo>
                  <a:pt x="128460" y="19494"/>
                </a:lnTo>
                <a:lnTo>
                  <a:pt x="129171" y="19011"/>
                </a:lnTo>
                <a:lnTo>
                  <a:pt x="136550" y="7823"/>
                </a:lnTo>
                <a:lnTo>
                  <a:pt x="136937" y="7023"/>
                </a:lnTo>
                <a:close/>
              </a:path>
              <a:path w="152400" h="20955">
                <a:moveTo>
                  <a:pt x="151777" y="0"/>
                </a:moveTo>
                <a:lnTo>
                  <a:pt x="73418" y="0"/>
                </a:lnTo>
                <a:lnTo>
                  <a:pt x="72999" y="38"/>
                </a:lnTo>
                <a:lnTo>
                  <a:pt x="72402" y="165"/>
                </a:lnTo>
                <a:lnTo>
                  <a:pt x="72174" y="292"/>
                </a:lnTo>
                <a:lnTo>
                  <a:pt x="71183" y="546"/>
                </a:lnTo>
                <a:lnTo>
                  <a:pt x="70332" y="850"/>
                </a:lnTo>
                <a:lnTo>
                  <a:pt x="69278" y="1333"/>
                </a:lnTo>
                <a:lnTo>
                  <a:pt x="69138" y="1346"/>
                </a:lnTo>
                <a:lnTo>
                  <a:pt x="67845" y="1981"/>
                </a:lnTo>
                <a:lnTo>
                  <a:pt x="63436" y="4381"/>
                </a:lnTo>
                <a:lnTo>
                  <a:pt x="56565" y="7861"/>
                </a:lnTo>
                <a:lnTo>
                  <a:pt x="58305" y="7023"/>
                </a:lnTo>
                <a:lnTo>
                  <a:pt x="136937" y="7023"/>
                </a:lnTo>
                <a:lnTo>
                  <a:pt x="140436" y="5143"/>
                </a:lnTo>
                <a:lnTo>
                  <a:pt x="141960" y="4381"/>
                </a:lnTo>
                <a:lnTo>
                  <a:pt x="146418" y="1968"/>
                </a:lnTo>
                <a:lnTo>
                  <a:pt x="147446" y="1460"/>
                </a:lnTo>
                <a:lnTo>
                  <a:pt x="147807" y="1333"/>
                </a:lnTo>
                <a:lnTo>
                  <a:pt x="148856" y="850"/>
                </a:lnTo>
                <a:lnTo>
                  <a:pt x="149707" y="546"/>
                </a:lnTo>
                <a:lnTo>
                  <a:pt x="151777" y="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81053" y="2837660"/>
            <a:ext cx="127635" cy="16510"/>
          </a:xfrm>
          <a:custGeom>
            <a:avLst/>
            <a:gdLst/>
            <a:ahLst/>
            <a:cxnLst/>
            <a:rect l="l" t="t" r="r" b="b"/>
            <a:pathLst>
              <a:path w="127634" h="16510">
                <a:moveTo>
                  <a:pt x="80670" y="38"/>
                </a:moveTo>
                <a:lnTo>
                  <a:pt x="2146" y="38"/>
                </a:lnTo>
                <a:lnTo>
                  <a:pt x="10249" y="2446"/>
                </a:lnTo>
                <a:lnTo>
                  <a:pt x="38256" y="13405"/>
                </a:lnTo>
                <a:lnTo>
                  <a:pt x="48780" y="16421"/>
                </a:lnTo>
                <a:lnTo>
                  <a:pt x="127304" y="16421"/>
                </a:lnTo>
                <a:lnTo>
                  <a:pt x="116785" y="13405"/>
                </a:lnTo>
                <a:lnTo>
                  <a:pt x="88774" y="2446"/>
                </a:lnTo>
                <a:lnTo>
                  <a:pt x="80670" y="38"/>
                </a:lnTo>
                <a:close/>
              </a:path>
              <a:path w="127634" h="16510">
                <a:moveTo>
                  <a:pt x="78536" y="0"/>
                </a:moveTo>
                <a:lnTo>
                  <a:pt x="0" y="0"/>
                </a:lnTo>
                <a:lnTo>
                  <a:pt x="1219" y="38"/>
                </a:lnTo>
                <a:lnTo>
                  <a:pt x="79743" y="38"/>
                </a:lnTo>
                <a:lnTo>
                  <a:pt x="78536" y="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67695" y="3422430"/>
            <a:ext cx="212090" cy="17780"/>
          </a:xfrm>
          <a:custGeom>
            <a:avLst/>
            <a:gdLst/>
            <a:ahLst/>
            <a:cxnLst/>
            <a:rect l="l" t="t" r="r" b="b"/>
            <a:pathLst>
              <a:path w="212090" h="17779">
                <a:moveTo>
                  <a:pt x="112776" y="0"/>
                </a:moveTo>
                <a:lnTo>
                  <a:pt x="31737" y="0"/>
                </a:lnTo>
                <a:lnTo>
                  <a:pt x="32334" y="101"/>
                </a:lnTo>
                <a:lnTo>
                  <a:pt x="32880" y="139"/>
                </a:lnTo>
                <a:lnTo>
                  <a:pt x="0" y="139"/>
                </a:lnTo>
                <a:lnTo>
                  <a:pt x="14592" y="15036"/>
                </a:lnTo>
                <a:lnTo>
                  <a:pt x="15074" y="17487"/>
                </a:lnTo>
                <a:lnTo>
                  <a:pt x="95567" y="17487"/>
                </a:lnTo>
                <a:lnTo>
                  <a:pt x="94322" y="16687"/>
                </a:lnTo>
                <a:lnTo>
                  <a:pt x="92824" y="15138"/>
                </a:lnTo>
                <a:lnTo>
                  <a:pt x="141655" y="15138"/>
                </a:lnTo>
                <a:lnTo>
                  <a:pt x="138988" y="14655"/>
                </a:lnTo>
                <a:lnTo>
                  <a:pt x="134035" y="11810"/>
                </a:lnTo>
                <a:lnTo>
                  <a:pt x="129895" y="7759"/>
                </a:lnTo>
                <a:lnTo>
                  <a:pt x="207916" y="7759"/>
                </a:lnTo>
                <a:lnTo>
                  <a:pt x="200101" y="6654"/>
                </a:lnTo>
                <a:lnTo>
                  <a:pt x="195592" y="6070"/>
                </a:lnTo>
                <a:lnTo>
                  <a:pt x="128168" y="6070"/>
                </a:lnTo>
                <a:lnTo>
                  <a:pt x="125666" y="3670"/>
                </a:lnTo>
                <a:lnTo>
                  <a:pt x="123177" y="1663"/>
                </a:lnTo>
                <a:lnTo>
                  <a:pt x="119722" y="1193"/>
                </a:lnTo>
                <a:lnTo>
                  <a:pt x="116471" y="698"/>
                </a:lnTo>
                <a:lnTo>
                  <a:pt x="112776" y="0"/>
                </a:lnTo>
                <a:close/>
              </a:path>
              <a:path w="212090" h="17779">
                <a:moveTo>
                  <a:pt x="207916" y="7759"/>
                </a:moveTo>
                <a:lnTo>
                  <a:pt x="129895" y="7759"/>
                </a:lnTo>
                <a:lnTo>
                  <a:pt x="132448" y="8051"/>
                </a:lnTo>
                <a:lnTo>
                  <a:pt x="135115" y="8305"/>
                </a:lnTo>
                <a:lnTo>
                  <a:pt x="211937" y="8305"/>
                </a:lnTo>
                <a:lnTo>
                  <a:pt x="207916" y="7759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90142" y="2181979"/>
            <a:ext cx="918415" cy="127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67637" y="2181987"/>
            <a:ext cx="915517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17240" y="2533935"/>
            <a:ext cx="1242695" cy="545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b="1" spc="25" dirty="0">
                <a:solidFill>
                  <a:srgbClr val="522583"/>
                </a:solidFill>
                <a:latin typeface="Myriad Pro"/>
                <a:cs typeface="Myriad Pro"/>
              </a:rPr>
              <a:t>Л</a:t>
            </a:r>
            <a:r>
              <a:rPr sz="1700" b="1" spc="30" dirty="0">
                <a:solidFill>
                  <a:srgbClr val="522583"/>
                </a:solidFill>
                <a:latin typeface="Myriad Pro"/>
                <a:cs typeface="Myriad Pro"/>
              </a:rPr>
              <a:t>У</a:t>
            </a:r>
            <a:r>
              <a:rPr sz="1700" b="1" spc="-95" dirty="0">
                <a:solidFill>
                  <a:srgbClr val="522583"/>
                </a:solidFill>
                <a:latin typeface="Myriad Pro"/>
                <a:cs typeface="Myriad Pro"/>
              </a:rPr>
              <a:t>Г</a:t>
            </a:r>
            <a:r>
              <a:rPr sz="1700" b="1" u="sng" spc="30" dirty="0">
                <a:solidFill>
                  <a:srgbClr val="522583"/>
                </a:solidFill>
                <a:uFill>
                  <a:solidFill>
                    <a:srgbClr val="C6C6C6"/>
                  </a:solidFill>
                </a:uFill>
                <a:latin typeface="Myriad Pro"/>
                <a:cs typeface="Myriad Pro"/>
              </a:rPr>
              <a:t>А</a:t>
            </a:r>
            <a:r>
              <a:rPr sz="1700" b="1" spc="30" dirty="0">
                <a:solidFill>
                  <a:srgbClr val="522583"/>
                </a:solidFill>
                <a:latin typeface="Myriad Pro"/>
                <a:cs typeface="Myriad Pro"/>
              </a:rPr>
              <a:t>НСЬ</a:t>
            </a:r>
            <a:r>
              <a:rPr sz="1700" b="1" spc="50" dirty="0">
                <a:solidFill>
                  <a:srgbClr val="522583"/>
                </a:solidFill>
                <a:latin typeface="Myriad Pro"/>
                <a:cs typeface="Myriad Pro"/>
              </a:rPr>
              <a:t>К</a:t>
            </a:r>
            <a:r>
              <a:rPr sz="1700" b="1" dirty="0">
                <a:solidFill>
                  <a:srgbClr val="522583"/>
                </a:solidFill>
                <a:latin typeface="Myriad Pro"/>
                <a:cs typeface="Myriad Pro"/>
              </a:rPr>
              <a:t>А  </a:t>
            </a:r>
            <a:r>
              <a:rPr sz="1700" b="1" spc="30" dirty="0">
                <a:solidFill>
                  <a:srgbClr val="522583"/>
                </a:solidFill>
                <a:latin typeface="Myriad Pro"/>
                <a:cs typeface="Myriad Pro"/>
              </a:rPr>
              <a:t>ОБЛАСТЬ</a:t>
            </a:r>
            <a:endParaRPr sz="1700" b="1" dirty="0">
              <a:latin typeface="Myriad Pro"/>
              <a:cs typeface="Myriad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78862" y="3556932"/>
            <a:ext cx="1273175" cy="471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950" b="1" spc="10" dirty="0">
                <a:latin typeface="Myriad Pro Light"/>
                <a:cs typeface="Myriad Pro Light"/>
              </a:rPr>
              <a:t>Загальна довжина  </a:t>
            </a:r>
            <a:r>
              <a:rPr sz="950" b="1" spc="5" dirty="0">
                <a:latin typeface="Myriad Pro Light"/>
                <a:cs typeface="Myriad Pro Light"/>
              </a:rPr>
              <a:t>автомобільних</a:t>
            </a:r>
            <a:r>
              <a:rPr sz="950" b="1" spc="-20" dirty="0">
                <a:latin typeface="Myriad Pro Light"/>
                <a:cs typeface="Myriad Pro Light"/>
              </a:rPr>
              <a:t> </a:t>
            </a:r>
            <a:r>
              <a:rPr sz="950" b="1" spc="10" dirty="0">
                <a:latin typeface="Myriad Pro Light"/>
                <a:cs typeface="Myriad Pro Light"/>
              </a:rPr>
              <a:t>шляхів  </a:t>
            </a:r>
            <a:r>
              <a:rPr sz="950" b="1" spc="35" dirty="0">
                <a:solidFill>
                  <a:srgbClr val="2C2A6C"/>
                </a:solidFill>
                <a:latin typeface="Myriad Pro"/>
                <a:cs typeface="Myriad Pro"/>
              </a:rPr>
              <a:t>5874</a:t>
            </a:r>
            <a:r>
              <a:rPr sz="950" b="1" dirty="0">
                <a:solidFill>
                  <a:srgbClr val="2C2A6C"/>
                </a:solidFill>
                <a:latin typeface="Myriad Pro"/>
                <a:cs typeface="Myriad Pro"/>
              </a:rPr>
              <a:t> </a:t>
            </a:r>
            <a:r>
              <a:rPr sz="950" b="1" spc="15" dirty="0">
                <a:solidFill>
                  <a:srgbClr val="2C2A6C"/>
                </a:solidFill>
                <a:latin typeface="Myriad Pro"/>
                <a:cs typeface="Myriad Pro"/>
              </a:rPr>
              <a:t>км</a:t>
            </a:r>
            <a:endParaRPr sz="950">
              <a:latin typeface="Myriad Pro"/>
              <a:cs typeface="Myriad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97353" y="1889836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97353" y="2621026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97353" y="3352203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97353" y="2255431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97353" y="2986608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97353" y="371779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97353" y="4083393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97353" y="207262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97353" y="280381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97353" y="3535006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97353" y="243822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97353" y="3169411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97353" y="3900601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97353" y="1981225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97353" y="2712415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97353" y="3443604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97353" y="234683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97353" y="3078009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97353" y="3809200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97353" y="4174794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97353" y="2164029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797353" y="2895219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797353" y="3626408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797353" y="2529624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97353" y="3260813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797353" y="3991990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31721" y="2525281"/>
            <a:ext cx="52705" cy="26670"/>
          </a:xfrm>
          <a:custGeom>
            <a:avLst/>
            <a:gdLst/>
            <a:ahLst/>
            <a:cxnLst/>
            <a:rect l="l" t="t" r="r" b="b"/>
            <a:pathLst>
              <a:path w="52704" h="26669">
                <a:moveTo>
                  <a:pt x="47434" y="0"/>
                </a:moveTo>
                <a:lnTo>
                  <a:pt x="4940" y="0"/>
                </a:lnTo>
                <a:lnTo>
                  <a:pt x="2819" y="1117"/>
                </a:lnTo>
                <a:lnTo>
                  <a:pt x="266" y="4864"/>
                </a:lnTo>
                <a:lnTo>
                  <a:pt x="0" y="7226"/>
                </a:lnTo>
                <a:lnTo>
                  <a:pt x="825" y="9321"/>
                </a:lnTo>
                <a:lnTo>
                  <a:pt x="4943" y="16446"/>
                </a:lnTo>
                <a:lnTo>
                  <a:pt x="10825" y="21891"/>
                </a:lnTo>
                <a:lnTo>
                  <a:pt x="18047" y="25370"/>
                </a:lnTo>
                <a:lnTo>
                  <a:pt x="26187" y="26593"/>
                </a:lnTo>
                <a:lnTo>
                  <a:pt x="34327" y="25370"/>
                </a:lnTo>
                <a:lnTo>
                  <a:pt x="41549" y="21891"/>
                </a:lnTo>
                <a:lnTo>
                  <a:pt x="46100" y="17678"/>
                </a:lnTo>
                <a:lnTo>
                  <a:pt x="19672" y="17678"/>
                </a:lnTo>
                <a:lnTo>
                  <a:pt x="13817" y="14325"/>
                </a:lnTo>
                <a:lnTo>
                  <a:pt x="10528" y="8902"/>
                </a:lnTo>
                <a:lnTo>
                  <a:pt x="51714" y="8902"/>
                </a:lnTo>
                <a:lnTo>
                  <a:pt x="52374" y="7226"/>
                </a:lnTo>
                <a:lnTo>
                  <a:pt x="52108" y="4864"/>
                </a:lnTo>
                <a:lnTo>
                  <a:pt x="49555" y="1117"/>
                </a:lnTo>
                <a:lnTo>
                  <a:pt x="47434" y="0"/>
                </a:lnTo>
                <a:close/>
              </a:path>
              <a:path w="52704" h="26669">
                <a:moveTo>
                  <a:pt x="51714" y="8902"/>
                </a:moveTo>
                <a:lnTo>
                  <a:pt x="41846" y="8902"/>
                </a:lnTo>
                <a:lnTo>
                  <a:pt x="38557" y="14325"/>
                </a:lnTo>
                <a:lnTo>
                  <a:pt x="32702" y="17678"/>
                </a:lnTo>
                <a:lnTo>
                  <a:pt x="46100" y="17678"/>
                </a:lnTo>
                <a:lnTo>
                  <a:pt x="47431" y="16446"/>
                </a:lnTo>
                <a:lnTo>
                  <a:pt x="51549" y="9321"/>
                </a:lnTo>
                <a:lnTo>
                  <a:pt x="51714" y="8902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12782" y="2398504"/>
            <a:ext cx="290830" cy="292100"/>
          </a:xfrm>
          <a:custGeom>
            <a:avLst/>
            <a:gdLst/>
            <a:ahLst/>
            <a:cxnLst/>
            <a:rect l="l" t="t" r="r" b="b"/>
            <a:pathLst>
              <a:path w="290829" h="292100">
                <a:moveTo>
                  <a:pt x="98590" y="175260"/>
                </a:moveTo>
                <a:lnTo>
                  <a:pt x="96989" y="175260"/>
                </a:lnTo>
                <a:lnTo>
                  <a:pt x="79603" y="179070"/>
                </a:lnTo>
                <a:lnTo>
                  <a:pt x="79146" y="179070"/>
                </a:lnTo>
                <a:lnTo>
                  <a:pt x="38633" y="190500"/>
                </a:lnTo>
                <a:lnTo>
                  <a:pt x="7933" y="217170"/>
                </a:lnTo>
                <a:lnTo>
                  <a:pt x="0" y="283210"/>
                </a:lnTo>
                <a:lnTo>
                  <a:pt x="1168" y="285750"/>
                </a:lnTo>
                <a:lnTo>
                  <a:pt x="5842" y="290830"/>
                </a:lnTo>
                <a:lnTo>
                  <a:pt x="9169" y="292100"/>
                </a:lnTo>
                <a:lnTo>
                  <a:pt x="281089" y="292100"/>
                </a:lnTo>
                <a:lnTo>
                  <a:pt x="284416" y="290830"/>
                </a:lnTo>
                <a:lnTo>
                  <a:pt x="289090" y="285750"/>
                </a:lnTo>
                <a:lnTo>
                  <a:pt x="290258" y="283210"/>
                </a:lnTo>
                <a:lnTo>
                  <a:pt x="10731" y="283210"/>
                </a:lnTo>
                <a:lnTo>
                  <a:pt x="9410" y="281940"/>
                </a:lnTo>
                <a:lnTo>
                  <a:pt x="13398" y="231140"/>
                </a:lnTo>
                <a:lnTo>
                  <a:pt x="40881" y="198120"/>
                </a:lnTo>
                <a:lnTo>
                  <a:pt x="79082" y="187960"/>
                </a:lnTo>
                <a:lnTo>
                  <a:pt x="89231" y="187960"/>
                </a:lnTo>
                <a:lnTo>
                  <a:pt x="88290" y="186690"/>
                </a:lnTo>
                <a:lnTo>
                  <a:pt x="95377" y="184150"/>
                </a:lnTo>
                <a:lnTo>
                  <a:pt x="110512" y="184150"/>
                </a:lnTo>
                <a:lnTo>
                  <a:pt x="108407" y="182880"/>
                </a:lnTo>
                <a:lnTo>
                  <a:pt x="118135" y="177800"/>
                </a:lnTo>
                <a:lnTo>
                  <a:pt x="119189" y="177800"/>
                </a:lnTo>
                <a:lnTo>
                  <a:pt x="119976" y="176530"/>
                </a:lnTo>
                <a:lnTo>
                  <a:pt x="100787" y="176530"/>
                </a:lnTo>
                <a:lnTo>
                  <a:pt x="98590" y="175260"/>
                </a:lnTo>
                <a:close/>
              </a:path>
              <a:path w="290829" h="292100">
                <a:moveTo>
                  <a:pt x="55905" y="234950"/>
                </a:moveTo>
                <a:lnTo>
                  <a:pt x="50977" y="234950"/>
                </a:lnTo>
                <a:lnTo>
                  <a:pt x="48983" y="236220"/>
                </a:lnTo>
                <a:lnTo>
                  <a:pt x="48983" y="283210"/>
                </a:lnTo>
                <a:lnTo>
                  <a:pt x="57899" y="283210"/>
                </a:lnTo>
                <a:lnTo>
                  <a:pt x="57899" y="236220"/>
                </a:lnTo>
                <a:lnTo>
                  <a:pt x="55905" y="234950"/>
                </a:lnTo>
                <a:close/>
              </a:path>
              <a:path w="290829" h="292100">
                <a:moveTo>
                  <a:pt x="239268" y="234950"/>
                </a:moveTo>
                <a:lnTo>
                  <a:pt x="234353" y="234950"/>
                </a:lnTo>
                <a:lnTo>
                  <a:pt x="232346" y="236220"/>
                </a:lnTo>
                <a:lnTo>
                  <a:pt x="232346" y="283210"/>
                </a:lnTo>
                <a:lnTo>
                  <a:pt x="241261" y="283210"/>
                </a:lnTo>
                <a:lnTo>
                  <a:pt x="241261" y="236220"/>
                </a:lnTo>
                <a:lnTo>
                  <a:pt x="239268" y="234950"/>
                </a:lnTo>
                <a:close/>
              </a:path>
              <a:path w="290829" h="292100">
                <a:moveTo>
                  <a:pt x="242622" y="187960"/>
                </a:moveTo>
                <a:lnTo>
                  <a:pt x="211175" y="187960"/>
                </a:lnTo>
                <a:lnTo>
                  <a:pt x="249377" y="198120"/>
                </a:lnTo>
                <a:lnTo>
                  <a:pt x="259832" y="203200"/>
                </a:lnTo>
                <a:lnTo>
                  <a:pt x="268252" y="210820"/>
                </a:lnTo>
                <a:lnTo>
                  <a:pt x="274105" y="219710"/>
                </a:lnTo>
                <a:lnTo>
                  <a:pt x="276860" y="231140"/>
                </a:lnTo>
                <a:lnTo>
                  <a:pt x="281165" y="280670"/>
                </a:lnTo>
                <a:lnTo>
                  <a:pt x="280835" y="281940"/>
                </a:lnTo>
                <a:lnTo>
                  <a:pt x="280174" y="283210"/>
                </a:lnTo>
                <a:lnTo>
                  <a:pt x="290258" y="283210"/>
                </a:lnTo>
                <a:lnTo>
                  <a:pt x="285737" y="231140"/>
                </a:lnTo>
                <a:lnTo>
                  <a:pt x="264607" y="195580"/>
                </a:lnTo>
                <a:lnTo>
                  <a:pt x="251625" y="190500"/>
                </a:lnTo>
                <a:lnTo>
                  <a:pt x="242622" y="187960"/>
                </a:lnTo>
                <a:close/>
              </a:path>
              <a:path w="290829" h="292100">
                <a:moveTo>
                  <a:pt x="89231" y="187960"/>
                </a:moveTo>
                <a:lnTo>
                  <a:pt x="79082" y="187960"/>
                </a:lnTo>
                <a:lnTo>
                  <a:pt x="82824" y="194310"/>
                </a:lnTo>
                <a:lnTo>
                  <a:pt x="86799" y="199390"/>
                </a:lnTo>
                <a:lnTo>
                  <a:pt x="97612" y="213360"/>
                </a:lnTo>
                <a:lnTo>
                  <a:pt x="103784" y="220980"/>
                </a:lnTo>
                <a:lnTo>
                  <a:pt x="105918" y="223520"/>
                </a:lnTo>
                <a:lnTo>
                  <a:pt x="108851" y="223520"/>
                </a:lnTo>
                <a:lnTo>
                  <a:pt x="109664" y="222250"/>
                </a:lnTo>
                <a:lnTo>
                  <a:pt x="110350" y="222250"/>
                </a:lnTo>
                <a:lnTo>
                  <a:pt x="129074" y="213360"/>
                </a:lnTo>
                <a:lnTo>
                  <a:pt x="109143" y="213360"/>
                </a:lnTo>
                <a:lnTo>
                  <a:pt x="105096" y="208280"/>
                </a:lnTo>
                <a:lnTo>
                  <a:pt x="99783" y="201930"/>
                </a:lnTo>
                <a:lnTo>
                  <a:pt x="93938" y="194310"/>
                </a:lnTo>
                <a:lnTo>
                  <a:pt x="89231" y="187960"/>
                </a:lnTo>
                <a:close/>
              </a:path>
              <a:path w="290829" h="292100">
                <a:moveTo>
                  <a:pt x="166149" y="205740"/>
                </a:moveTo>
                <a:lnTo>
                  <a:pt x="145122" y="205740"/>
                </a:lnTo>
                <a:lnTo>
                  <a:pt x="179895" y="222250"/>
                </a:lnTo>
                <a:lnTo>
                  <a:pt x="180568" y="222250"/>
                </a:lnTo>
                <a:lnTo>
                  <a:pt x="181356" y="223520"/>
                </a:lnTo>
                <a:lnTo>
                  <a:pt x="184327" y="223520"/>
                </a:lnTo>
                <a:lnTo>
                  <a:pt x="189966" y="215900"/>
                </a:lnTo>
                <a:lnTo>
                  <a:pt x="192633" y="213360"/>
                </a:lnTo>
                <a:lnTo>
                  <a:pt x="181102" y="213360"/>
                </a:lnTo>
                <a:lnTo>
                  <a:pt x="166149" y="205740"/>
                </a:lnTo>
                <a:close/>
              </a:path>
              <a:path w="290829" h="292100">
                <a:moveTo>
                  <a:pt x="110512" y="184150"/>
                </a:moveTo>
                <a:lnTo>
                  <a:pt x="95377" y="184150"/>
                </a:lnTo>
                <a:lnTo>
                  <a:pt x="103491" y="190500"/>
                </a:lnTo>
                <a:lnTo>
                  <a:pt x="112309" y="195580"/>
                </a:lnTo>
                <a:lnTo>
                  <a:pt x="121712" y="199390"/>
                </a:lnTo>
                <a:lnTo>
                  <a:pt x="131584" y="201930"/>
                </a:lnTo>
                <a:lnTo>
                  <a:pt x="109143" y="213360"/>
                </a:lnTo>
                <a:lnTo>
                  <a:pt x="129074" y="213360"/>
                </a:lnTo>
                <a:lnTo>
                  <a:pt x="145122" y="205740"/>
                </a:lnTo>
                <a:lnTo>
                  <a:pt x="166149" y="205740"/>
                </a:lnTo>
                <a:lnTo>
                  <a:pt x="158673" y="201930"/>
                </a:lnTo>
                <a:lnTo>
                  <a:pt x="168546" y="199390"/>
                </a:lnTo>
                <a:lnTo>
                  <a:pt x="177949" y="195580"/>
                </a:lnTo>
                <a:lnTo>
                  <a:pt x="180153" y="194310"/>
                </a:lnTo>
                <a:lnTo>
                  <a:pt x="145122" y="194310"/>
                </a:lnTo>
                <a:lnTo>
                  <a:pt x="125841" y="191770"/>
                </a:lnTo>
                <a:lnTo>
                  <a:pt x="116826" y="187960"/>
                </a:lnTo>
                <a:lnTo>
                  <a:pt x="110512" y="184150"/>
                </a:lnTo>
                <a:close/>
              </a:path>
              <a:path w="290829" h="292100">
                <a:moveTo>
                  <a:pt x="229117" y="184150"/>
                </a:moveTo>
                <a:lnTo>
                  <a:pt x="194881" y="184150"/>
                </a:lnTo>
                <a:lnTo>
                  <a:pt x="201968" y="186690"/>
                </a:lnTo>
                <a:lnTo>
                  <a:pt x="196318" y="194310"/>
                </a:lnTo>
                <a:lnTo>
                  <a:pt x="190468" y="201930"/>
                </a:lnTo>
                <a:lnTo>
                  <a:pt x="185151" y="208280"/>
                </a:lnTo>
                <a:lnTo>
                  <a:pt x="181102" y="213360"/>
                </a:lnTo>
                <a:lnTo>
                  <a:pt x="192633" y="213360"/>
                </a:lnTo>
                <a:lnTo>
                  <a:pt x="195884" y="208280"/>
                </a:lnTo>
                <a:lnTo>
                  <a:pt x="199513" y="204470"/>
                </a:lnTo>
                <a:lnTo>
                  <a:pt x="203454" y="199390"/>
                </a:lnTo>
                <a:lnTo>
                  <a:pt x="207432" y="194310"/>
                </a:lnTo>
                <a:lnTo>
                  <a:pt x="211175" y="187960"/>
                </a:lnTo>
                <a:lnTo>
                  <a:pt x="242622" y="187960"/>
                </a:lnTo>
                <a:lnTo>
                  <a:pt x="229117" y="184150"/>
                </a:lnTo>
                <a:close/>
              </a:path>
              <a:path w="290829" h="292100">
                <a:moveTo>
                  <a:pt x="176574" y="166370"/>
                </a:moveTo>
                <a:lnTo>
                  <a:pt x="167220" y="166370"/>
                </a:lnTo>
                <a:lnTo>
                  <a:pt x="170281" y="176530"/>
                </a:lnTo>
                <a:lnTo>
                  <a:pt x="171069" y="177800"/>
                </a:lnTo>
                <a:lnTo>
                  <a:pt x="181838" y="182880"/>
                </a:lnTo>
                <a:lnTo>
                  <a:pt x="173421" y="187960"/>
                </a:lnTo>
                <a:lnTo>
                  <a:pt x="164409" y="191770"/>
                </a:lnTo>
                <a:lnTo>
                  <a:pt x="145122" y="194310"/>
                </a:lnTo>
                <a:lnTo>
                  <a:pt x="180153" y="194310"/>
                </a:lnTo>
                <a:lnTo>
                  <a:pt x="186766" y="190500"/>
                </a:lnTo>
                <a:lnTo>
                  <a:pt x="194881" y="184150"/>
                </a:lnTo>
                <a:lnTo>
                  <a:pt x="229117" y="184150"/>
                </a:lnTo>
                <a:lnTo>
                  <a:pt x="211112" y="179070"/>
                </a:lnTo>
                <a:lnTo>
                  <a:pt x="210654" y="179070"/>
                </a:lnTo>
                <a:lnTo>
                  <a:pt x="199055" y="176530"/>
                </a:lnTo>
                <a:lnTo>
                  <a:pt x="189471" y="176530"/>
                </a:lnTo>
                <a:lnTo>
                  <a:pt x="177965" y="171450"/>
                </a:lnTo>
                <a:lnTo>
                  <a:pt x="176574" y="166370"/>
                </a:lnTo>
                <a:close/>
              </a:path>
              <a:path w="290829" h="292100">
                <a:moveTo>
                  <a:pt x="98793" y="92710"/>
                </a:moveTo>
                <a:lnTo>
                  <a:pt x="79121" y="92710"/>
                </a:lnTo>
                <a:lnTo>
                  <a:pt x="78498" y="93980"/>
                </a:lnTo>
                <a:lnTo>
                  <a:pt x="78143" y="95250"/>
                </a:lnTo>
                <a:lnTo>
                  <a:pt x="78143" y="111760"/>
                </a:lnTo>
                <a:lnTo>
                  <a:pt x="80264" y="115570"/>
                </a:lnTo>
                <a:lnTo>
                  <a:pt x="83464" y="116840"/>
                </a:lnTo>
                <a:lnTo>
                  <a:pt x="85280" y="120650"/>
                </a:lnTo>
                <a:lnTo>
                  <a:pt x="87820" y="124460"/>
                </a:lnTo>
                <a:lnTo>
                  <a:pt x="90919" y="127000"/>
                </a:lnTo>
                <a:lnTo>
                  <a:pt x="94328" y="137160"/>
                </a:lnTo>
                <a:lnTo>
                  <a:pt x="99736" y="146050"/>
                </a:lnTo>
                <a:lnTo>
                  <a:pt x="106767" y="154940"/>
                </a:lnTo>
                <a:lnTo>
                  <a:pt x="115049" y="161290"/>
                </a:lnTo>
                <a:lnTo>
                  <a:pt x="112280" y="171450"/>
                </a:lnTo>
                <a:lnTo>
                  <a:pt x="100787" y="176530"/>
                </a:lnTo>
                <a:lnTo>
                  <a:pt x="119976" y="176530"/>
                </a:lnTo>
                <a:lnTo>
                  <a:pt x="122999" y="166370"/>
                </a:lnTo>
                <a:lnTo>
                  <a:pt x="176574" y="166370"/>
                </a:lnTo>
                <a:lnTo>
                  <a:pt x="175531" y="162560"/>
                </a:lnTo>
                <a:lnTo>
                  <a:pt x="141249" y="162560"/>
                </a:lnTo>
                <a:lnTo>
                  <a:pt x="137515" y="161290"/>
                </a:lnTo>
                <a:lnTo>
                  <a:pt x="128841" y="158750"/>
                </a:lnTo>
                <a:lnTo>
                  <a:pt x="125704" y="157480"/>
                </a:lnTo>
                <a:lnTo>
                  <a:pt x="122466" y="156210"/>
                </a:lnTo>
                <a:lnTo>
                  <a:pt x="122237" y="156210"/>
                </a:lnTo>
                <a:lnTo>
                  <a:pt x="114260" y="149860"/>
                </a:lnTo>
                <a:lnTo>
                  <a:pt x="107437" y="140970"/>
                </a:lnTo>
                <a:lnTo>
                  <a:pt x="102283" y="132080"/>
                </a:lnTo>
                <a:lnTo>
                  <a:pt x="99314" y="123190"/>
                </a:lnTo>
                <a:lnTo>
                  <a:pt x="99021" y="120650"/>
                </a:lnTo>
                <a:lnTo>
                  <a:pt x="98844" y="119380"/>
                </a:lnTo>
                <a:lnTo>
                  <a:pt x="98793" y="110490"/>
                </a:lnTo>
                <a:lnTo>
                  <a:pt x="89001" y="110490"/>
                </a:lnTo>
                <a:lnTo>
                  <a:pt x="87718" y="109220"/>
                </a:lnTo>
                <a:lnTo>
                  <a:pt x="87058" y="109220"/>
                </a:lnTo>
                <a:lnTo>
                  <a:pt x="87058" y="96520"/>
                </a:lnTo>
                <a:lnTo>
                  <a:pt x="87363" y="95250"/>
                </a:lnTo>
                <a:lnTo>
                  <a:pt x="88023" y="95250"/>
                </a:lnTo>
                <a:lnTo>
                  <a:pt x="88595" y="93980"/>
                </a:lnTo>
                <a:lnTo>
                  <a:pt x="98793" y="93980"/>
                </a:lnTo>
                <a:lnTo>
                  <a:pt x="98793" y="92710"/>
                </a:lnTo>
                <a:close/>
              </a:path>
              <a:path w="290829" h="292100">
                <a:moveTo>
                  <a:pt x="193255" y="175260"/>
                </a:moveTo>
                <a:lnTo>
                  <a:pt x="191668" y="175260"/>
                </a:lnTo>
                <a:lnTo>
                  <a:pt x="189471" y="176530"/>
                </a:lnTo>
                <a:lnTo>
                  <a:pt x="199055" y="176530"/>
                </a:lnTo>
                <a:lnTo>
                  <a:pt x="193255" y="175260"/>
                </a:lnTo>
                <a:close/>
              </a:path>
              <a:path w="290829" h="292100">
                <a:moveTo>
                  <a:pt x="162699" y="167640"/>
                </a:moveTo>
                <a:lnTo>
                  <a:pt x="127457" y="167640"/>
                </a:lnTo>
                <a:lnTo>
                  <a:pt x="135890" y="170180"/>
                </a:lnTo>
                <a:lnTo>
                  <a:pt x="140335" y="171450"/>
                </a:lnTo>
                <a:lnTo>
                  <a:pt x="149339" y="171450"/>
                </a:lnTo>
                <a:lnTo>
                  <a:pt x="162699" y="167640"/>
                </a:lnTo>
                <a:close/>
              </a:path>
              <a:path w="290829" h="292100">
                <a:moveTo>
                  <a:pt x="167220" y="166370"/>
                </a:moveTo>
                <a:lnTo>
                  <a:pt x="122999" y="166370"/>
                </a:lnTo>
                <a:lnTo>
                  <a:pt x="125209" y="167640"/>
                </a:lnTo>
                <a:lnTo>
                  <a:pt x="164985" y="167640"/>
                </a:lnTo>
                <a:lnTo>
                  <a:pt x="167220" y="166370"/>
                </a:lnTo>
                <a:close/>
              </a:path>
              <a:path w="290829" h="292100">
                <a:moveTo>
                  <a:pt x="211124" y="92710"/>
                </a:moveTo>
                <a:lnTo>
                  <a:pt x="191465" y="92710"/>
                </a:lnTo>
                <a:lnTo>
                  <a:pt x="191363" y="119380"/>
                </a:lnTo>
                <a:lnTo>
                  <a:pt x="191274" y="120650"/>
                </a:lnTo>
                <a:lnTo>
                  <a:pt x="190995" y="123190"/>
                </a:lnTo>
                <a:lnTo>
                  <a:pt x="187937" y="132080"/>
                </a:lnTo>
                <a:lnTo>
                  <a:pt x="182783" y="140970"/>
                </a:lnTo>
                <a:lnTo>
                  <a:pt x="175969" y="149860"/>
                </a:lnTo>
                <a:lnTo>
                  <a:pt x="168008" y="154940"/>
                </a:lnTo>
                <a:lnTo>
                  <a:pt x="167754" y="156210"/>
                </a:lnTo>
                <a:lnTo>
                  <a:pt x="164490" y="157480"/>
                </a:lnTo>
                <a:lnTo>
                  <a:pt x="161315" y="158750"/>
                </a:lnTo>
                <a:lnTo>
                  <a:pt x="152260" y="161290"/>
                </a:lnTo>
                <a:lnTo>
                  <a:pt x="148424" y="162560"/>
                </a:lnTo>
                <a:lnTo>
                  <a:pt x="175531" y="162560"/>
                </a:lnTo>
                <a:lnTo>
                  <a:pt x="175183" y="161290"/>
                </a:lnTo>
                <a:lnTo>
                  <a:pt x="183449" y="154940"/>
                </a:lnTo>
                <a:lnTo>
                  <a:pt x="190471" y="146050"/>
                </a:lnTo>
                <a:lnTo>
                  <a:pt x="195879" y="137160"/>
                </a:lnTo>
                <a:lnTo>
                  <a:pt x="199301" y="127000"/>
                </a:lnTo>
                <a:lnTo>
                  <a:pt x="202425" y="124460"/>
                </a:lnTo>
                <a:lnTo>
                  <a:pt x="204965" y="120650"/>
                </a:lnTo>
                <a:lnTo>
                  <a:pt x="206794" y="116840"/>
                </a:lnTo>
                <a:lnTo>
                  <a:pt x="209981" y="115570"/>
                </a:lnTo>
                <a:lnTo>
                  <a:pt x="212102" y="111760"/>
                </a:lnTo>
                <a:lnTo>
                  <a:pt x="212102" y="110490"/>
                </a:lnTo>
                <a:lnTo>
                  <a:pt x="200380" y="110490"/>
                </a:lnTo>
                <a:lnTo>
                  <a:pt x="200380" y="93980"/>
                </a:lnTo>
                <a:lnTo>
                  <a:pt x="211759" y="93980"/>
                </a:lnTo>
                <a:lnTo>
                  <a:pt x="211124" y="92710"/>
                </a:lnTo>
                <a:close/>
              </a:path>
              <a:path w="290829" h="292100">
                <a:moveTo>
                  <a:pt x="98793" y="93980"/>
                </a:moveTo>
                <a:lnTo>
                  <a:pt x="89877" y="93980"/>
                </a:lnTo>
                <a:lnTo>
                  <a:pt x="89877" y="110490"/>
                </a:lnTo>
                <a:lnTo>
                  <a:pt x="98793" y="110490"/>
                </a:lnTo>
                <a:lnTo>
                  <a:pt x="98793" y="93980"/>
                </a:lnTo>
                <a:close/>
              </a:path>
              <a:path w="290829" h="292100">
                <a:moveTo>
                  <a:pt x="211759" y="93980"/>
                </a:moveTo>
                <a:lnTo>
                  <a:pt x="201650" y="93980"/>
                </a:lnTo>
                <a:lnTo>
                  <a:pt x="201980" y="95250"/>
                </a:lnTo>
                <a:lnTo>
                  <a:pt x="202857" y="95250"/>
                </a:lnTo>
                <a:lnTo>
                  <a:pt x="203187" y="96520"/>
                </a:lnTo>
                <a:lnTo>
                  <a:pt x="203187" y="109220"/>
                </a:lnTo>
                <a:lnTo>
                  <a:pt x="202526" y="109220"/>
                </a:lnTo>
                <a:lnTo>
                  <a:pt x="201256" y="110490"/>
                </a:lnTo>
                <a:lnTo>
                  <a:pt x="212102" y="110490"/>
                </a:lnTo>
                <a:lnTo>
                  <a:pt x="212102" y="95250"/>
                </a:lnTo>
                <a:lnTo>
                  <a:pt x="211759" y="93980"/>
                </a:lnTo>
                <a:close/>
              </a:path>
              <a:path w="290829" h="292100">
                <a:moveTo>
                  <a:pt x="120802" y="99060"/>
                </a:moveTo>
                <a:lnTo>
                  <a:pt x="111899" y="99060"/>
                </a:lnTo>
                <a:lnTo>
                  <a:pt x="111899" y="105410"/>
                </a:lnTo>
                <a:lnTo>
                  <a:pt x="113893" y="106680"/>
                </a:lnTo>
                <a:lnTo>
                  <a:pt x="118821" y="106680"/>
                </a:lnTo>
                <a:lnTo>
                  <a:pt x="120815" y="105410"/>
                </a:lnTo>
                <a:lnTo>
                  <a:pt x="120802" y="99060"/>
                </a:lnTo>
                <a:close/>
              </a:path>
              <a:path w="290829" h="292100">
                <a:moveTo>
                  <a:pt x="178346" y="99060"/>
                </a:moveTo>
                <a:lnTo>
                  <a:pt x="169443" y="99060"/>
                </a:lnTo>
                <a:lnTo>
                  <a:pt x="169443" y="105410"/>
                </a:lnTo>
                <a:lnTo>
                  <a:pt x="171437" y="106680"/>
                </a:lnTo>
                <a:lnTo>
                  <a:pt x="176237" y="106680"/>
                </a:lnTo>
                <a:lnTo>
                  <a:pt x="177380" y="105410"/>
                </a:lnTo>
                <a:lnTo>
                  <a:pt x="177673" y="105410"/>
                </a:lnTo>
                <a:lnTo>
                  <a:pt x="178181" y="104140"/>
                </a:lnTo>
                <a:lnTo>
                  <a:pt x="178358" y="102870"/>
                </a:lnTo>
                <a:lnTo>
                  <a:pt x="178346" y="99060"/>
                </a:lnTo>
                <a:close/>
              </a:path>
              <a:path w="290829" h="292100">
                <a:moveTo>
                  <a:pt x="120408" y="92710"/>
                </a:moveTo>
                <a:lnTo>
                  <a:pt x="112242" y="92710"/>
                </a:lnTo>
                <a:lnTo>
                  <a:pt x="111861" y="93980"/>
                </a:lnTo>
                <a:lnTo>
                  <a:pt x="111874" y="99060"/>
                </a:lnTo>
                <a:lnTo>
                  <a:pt x="120777" y="99060"/>
                </a:lnTo>
                <a:lnTo>
                  <a:pt x="120777" y="93980"/>
                </a:lnTo>
                <a:lnTo>
                  <a:pt x="120408" y="92710"/>
                </a:lnTo>
                <a:close/>
              </a:path>
              <a:path w="290829" h="292100">
                <a:moveTo>
                  <a:pt x="177952" y="92710"/>
                </a:moveTo>
                <a:lnTo>
                  <a:pt x="169786" y="92710"/>
                </a:lnTo>
                <a:lnTo>
                  <a:pt x="169405" y="93980"/>
                </a:lnTo>
                <a:lnTo>
                  <a:pt x="169418" y="99060"/>
                </a:lnTo>
                <a:lnTo>
                  <a:pt x="178320" y="99060"/>
                </a:lnTo>
                <a:lnTo>
                  <a:pt x="178320" y="93980"/>
                </a:lnTo>
                <a:lnTo>
                  <a:pt x="177952" y="92710"/>
                </a:lnTo>
                <a:close/>
              </a:path>
              <a:path w="290829" h="292100">
                <a:moveTo>
                  <a:pt x="160401" y="0"/>
                </a:moveTo>
                <a:lnTo>
                  <a:pt x="129844" y="0"/>
                </a:lnTo>
                <a:lnTo>
                  <a:pt x="126873" y="1270"/>
                </a:lnTo>
                <a:lnTo>
                  <a:pt x="123621" y="5080"/>
                </a:lnTo>
                <a:lnTo>
                  <a:pt x="122809" y="7620"/>
                </a:lnTo>
                <a:lnTo>
                  <a:pt x="122428" y="8890"/>
                </a:lnTo>
                <a:lnTo>
                  <a:pt x="113350" y="11430"/>
                </a:lnTo>
                <a:lnTo>
                  <a:pt x="84155" y="36830"/>
                </a:lnTo>
                <a:lnTo>
                  <a:pt x="75920" y="68580"/>
                </a:lnTo>
                <a:lnTo>
                  <a:pt x="71539" y="69850"/>
                </a:lnTo>
                <a:lnTo>
                  <a:pt x="68173" y="73660"/>
                </a:lnTo>
                <a:lnTo>
                  <a:pt x="68173" y="87630"/>
                </a:lnTo>
                <a:lnTo>
                  <a:pt x="72351" y="92710"/>
                </a:lnTo>
                <a:lnTo>
                  <a:pt x="217893" y="92710"/>
                </a:lnTo>
                <a:lnTo>
                  <a:pt x="222072" y="87630"/>
                </a:lnTo>
                <a:lnTo>
                  <a:pt x="222072" y="83820"/>
                </a:lnTo>
                <a:lnTo>
                  <a:pt x="77089" y="83820"/>
                </a:lnTo>
                <a:lnTo>
                  <a:pt x="77089" y="77470"/>
                </a:lnTo>
                <a:lnTo>
                  <a:pt x="106159" y="77470"/>
                </a:lnTo>
                <a:lnTo>
                  <a:pt x="108153" y="74930"/>
                </a:lnTo>
                <a:lnTo>
                  <a:pt x="108153" y="71120"/>
                </a:lnTo>
                <a:lnTo>
                  <a:pt x="106159" y="68580"/>
                </a:lnTo>
                <a:lnTo>
                  <a:pt x="84836" y="68580"/>
                </a:lnTo>
                <a:lnTo>
                  <a:pt x="84836" y="67310"/>
                </a:lnTo>
                <a:lnTo>
                  <a:pt x="87647" y="49530"/>
                </a:lnTo>
                <a:lnTo>
                  <a:pt x="95507" y="35560"/>
                </a:lnTo>
                <a:lnTo>
                  <a:pt x="107553" y="24130"/>
                </a:lnTo>
                <a:lnTo>
                  <a:pt x="122923" y="17780"/>
                </a:lnTo>
                <a:lnTo>
                  <a:pt x="131958" y="17780"/>
                </a:lnTo>
                <a:lnTo>
                  <a:pt x="131000" y="10160"/>
                </a:lnTo>
                <a:lnTo>
                  <a:pt x="131724" y="10160"/>
                </a:lnTo>
                <a:lnTo>
                  <a:pt x="132194" y="8890"/>
                </a:lnTo>
                <a:lnTo>
                  <a:pt x="167830" y="8890"/>
                </a:lnTo>
                <a:lnTo>
                  <a:pt x="166624" y="5080"/>
                </a:lnTo>
                <a:lnTo>
                  <a:pt x="163372" y="1270"/>
                </a:lnTo>
                <a:lnTo>
                  <a:pt x="160401" y="0"/>
                </a:lnTo>
                <a:close/>
              </a:path>
              <a:path w="290829" h="292100">
                <a:moveTo>
                  <a:pt x="188482" y="17780"/>
                </a:moveTo>
                <a:lnTo>
                  <a:pt x="167335" y="17780"/>
                </a:lnTo>
                <a:lnTo>
                  <a:pt x="182700" y="24130"/>
                </a:lnTo>
                <a:lnTo>
                  <a:pt x="194746" y="35560"/>
                </a:lnTo>
                <a:lnTo>
                  <a:pt x="202609" y="49530"/>
                </a:lnTo>
                <a:lnTo>
                  <a:pt x="205422" y="67310"/>
                </a:lnTo>
                <a:lnTo>
                  <a:pt x="205422" y="68580"/>
                </a:lnTo>
                <a:lnTo>
                  <a:pt x="117716" y="68580"/>
                </a:lnTo>
                <a:lnTo>
                  <a:pt x="115722" y="71120"/>
                </a:lnTo>
                <a:lnTo>
                  <a:pt x="115722" y="74930"/>
                </a:lnTo>
                <a:lnTo>
                  <a:pt x="117716" y="77470"/>
                </a:lnTo>
                <a:lnTo>
                  <a:pt x="213156" y="77470"/>
                </a:lnTo>
                <a:lnTo>
                  <a:pt x="213156" y="83820"/>
                </a:lnTo>
                <a:lnTo>
                  <a:pt x="222072" y="83820"/>
                </a:lnTo>
                <a:lnTo>
                  <a:pt x="222072" y="73660"/>
                </a:lnTo>
                <a:lnTo>
                  <a:pt x="218719" y="69850"/>
                </a:lnTo>
                <a:lnTo>
                  <a:pt x="214325" y="68580"/>
                </a:lnTo>
                <a:lnTo>
                  <a:pt x="214220" y="66040"/>
                </a:lnTo>
                <a:lnTo>
                  <a:pt x="199923" y="27940"/>
                </a:lnTo>
                <a:lnTo>
                  <a:pt x="193119" y="21590"/>
                </a:lnTo>
                <a:lnTo>
                  <a:pt x="188482" y="17780"/>
                </a:lnTo>
                <a:close/>
              </a:path>
              <a:path w="290829" h="292100">
                <a:moveTo>
                  <a:pt x="156641" y="67310"/>
                </a:moveTo>
                <a:lnTo>
                  <a:pt x="133324" y="67310"/>
                </a:lnTo>
                <a:lnTo>
                  <a:pt x="134340" y="68580"/>
                </a:lnTo>
                <a:lnTo>
                  <a:pt x="155727" y="68580"/>
                </a:lnTo>
                <a:lnTo>
                  <a:pt x="156641" y="67310"/>
                </a:lnTo>
                <a:close/>
              </a:path>
              <a:path w="290829" h="292100">
                <a:moveTo>
                  <a:pt x="159334" y="64770"/>
                </a:moveTo>
                <a:lnTo>
                  <a:pt x="130924" y="64770"/>
                </a:lnTo>
                <a:lnTo>
                  <a:pt x="131673" y="66040"/>
                </a:lnTo>
                <a:lnTo>
                  <a:pt x="132588" y="67310"/>
                </a:lnTo>
                <a:lnTo>
                  <a:pt x="157924" y="67310"/>
                </a:lnTo>
                <a:lnTo>
                  <a:pt x="158826" y="66040"/>
                </a:lnTo>
                <a:lnTo>
                  <a:pt x="159334" y="64770"/>
                </a:lnTo>
                <a:close/>
              </a:path>
              <a:path w="290829" h="292100">
                <a:moveTo>
                  <a:pt x="131958" y="17780"/>
                </a:moveTo>
                <a:lnTo>
                  <a:pt x="122923" y="17780"/>
                </a:lnTo>
                <a:lnTo>
                  <a:pt x="128143" y="58420"/>
                </a:lnTo>
                <a:lnTo>
                  <a:pt x="128447" y="59690"/>
                </a:lnTo>
                <a:lnTo>
                  <a:pt x="128866" y="60960"/>
                </a:lnTo>
                <a:lnTo>
                  <a:pt x="129324" y="62230"/>
                </a:lnTo>
                <a:lnTo>
                  <a:pt x="130149" y="64770"/>
                </a:lnTo>
                <a:lnTo>
                  <a:pt x="159893" y="64770"/>
                </a:lnTo>
                <a:lnTo>
                  <a:pt x="160756" y="63500"/>
                </a:lnTo>
                <a:lnTo>
                  <a:pt x="161251" y="62230"/>
                </a:lnTo>
                <a:lnTo>
                  <a:pt x="141071" y="62230"/>
                </a:lnTo>
                <a:lnTo>
                  <a:pt x="138607" y="60960"/>
                </a:lnTo>
                <a:lnTo>
                  <a:pt x="137198" y="59690"/>
                </a:lnTo>
                <a:lnTo>
                  <a:pt x="136906" y="57150"/>
                </a:lnTo>
                <a:lnTo>
                  <a:pt x="131958" y="17780"/>
                </a:lnTo>
                <a:close/>
              </a:path>
              <a:path w="290829" h="292100">
                <a:moveTo>
                  <a:pt x="167830" y="8890"/>
                </a:moveTo>
                <a:lnTo>
                  <a:pt x="158051" y="8890"/>
                </a:lnTo>
                <a:lnTo>
                  <a:pt x="158521" y="10160"/>
                </a:lnTo>
                <a:lnTo>
                  <a:pt x="159245" y="10160"/>
                </a:lnTo>
                <a:lnTo>
                  <a:pt x="153339" y="57150"/>
                </a:lnTo>
                <a:lnTo>
                  <a:pt x="153047" y="59690"/>
                </a:lnTo>
                <a:lnTo>
                  <a:pt x="151638" y="60960"/>
                </a:lnTo>
                <a:lnTo>
                  <a:pt x="149174" y="62230"/>
                </a:lnTo>
                <a:lnTo>
                  <a:pt x="161251" y="62230"/>
                </a:lnTo>
                <a:lnTo>
                  <a:pt x="161709" y="60960"/>
                </a:lnTo>
                <a:lnTo>
                  <a:pt x="162039" y="59690"/>
                </a:lnTo>
                <a:lnTo>
                  <a:pt x="162179" y="58420"/>
                </a:lnTo>
                <a:lnTo>
                  <a:pt x="167335" y="17780"/>
                </a:lnTo>
                <a:lnTo>
                  <a:pt x="188482" y="17780"/>
                </a:lnTo>
                <a:lnTo>
                  <a:pt x="185391" y="15240"/>
                </a:lnTo>
                <a:lnTo>
                  <a:pt x="176906" y="11430"/>
                </a:lnTo>
                <a:lnTo>
                  <a:pt x="167830" y="8890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179559" y="2636757"/>
            <a:ext cx="53340" cy="33020"/>
          </a:xfrm>
          <a:custGeom>
            <a:avLst/>
            <a:gdLst/>
            <a:ahLst/>
            <a:cxnLst/>
            <a:rect l="l" t="t" r="r" b="b"/>
            <a:pathLst>
              <a:path w="53340" h="33019">
                <a:moveTo>
                  <a:pt x="49352" y="0"/>
                </a:moveTo>
                <a:lnTo>
                  <a:pt x="3733" y="0"/>
                </a:lnTo>
                <a:lnTo>
                  <a:pt x="0" y="3733"/>
                </a:lnTo>
                <a:lnTo>
                  <a:pt x="0" y="28752"/>
                </a:lnTo>
                <a:lnTo>
                  <a:pt x="3733" y="32486"/>
                </a:lnTo>
                <a:lnTo>
                  <a:pt x="49352" y="32486"/>
                </a:lnTo>
                <a:lnTo>
                  <a:pt x="53086" y="28752"/>
                </a:lnTo>
                <a:lnTo>
                  <a:pt x="53086" y="23571"/>
                </a:lnTo>
                <a:lnTo>
                  <a:pt x="8915" y="23571"/>
                </a:lnTo>
                <a:lnTo>
                  <a:pt x="8915" y="8915"/>
                </a:lnTo>
                <a:lnTo>
                  <a:pt x="53086" y="8915"/>
                </a:lnTo>
                <a:lnTo>
                  <a:pt x="53086" y="3733"/>
                </a:lnTo>
                <a:lnTo>
                  <a:pt x="49352" y="0"/>
                </a:lnTo>
                <a:close/>
              </a:path>
              <a:path w="53340" h="33019">
                <a:moveTo>
                  <a:pt x="53086" y="8915"/>
                </a:moveTo>
                <a:lnTo>
                  <a:pt x="44170" y="8915"/>
                </a:lnTo>
                <a:lnTo>
                  <a:pt x="44170" y="23571"/>
                </a:lnTo>
                <a:lnTo>
                  <a:pt x="53086" y="23571"/>
                </a:lnTo>
                <a:lnTo>
                  <a:pt x="53086" y="8915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010254" y="1916369"/>
            <a:ext cx="292735" cy="218440"/>
          </a:xfrm>
          <a:custGeom>
            <a:avLst/>
            <a:gdLst/>
            <a:ahLst/>
            <a:cxnLst/>
            <a:rect l="l" t="t" r="r" b="b"/>
            <a:pathLst>
              <a:path w="292734" h="218439">
                <a:moveTo>
                  <a:pt x="96936" y="77571"/>
                </a:moveTo>
                <a:lnTo>
                  <a:pt x="75006" y="77571"/>
                </a:lnTo>
                <a:lnTo>
                  <a:pt x="177469" y="135813"/>
                </a:lnTo>
                <a:lnTo>
                  <a:pt x="177469" y="214680"/>
                </a:lnTo>
                <a:lnTo>
                  <a:pt x="178536" y="216509"/>
                </a:lnTo>
                <a:lnTo>
                  <a:pt x="181965" y="218389"/>
                </a:lnTo>
                <a:lnTo>
                  <a:pt x="184137" y="218325"/>
                </a:lnTo>
                <a:lnTo>
                  <a:pt x="208645" y="202895"/>
                </a:lnTo>
                <a:lnTo>
                  <a:pt x="188302" y="202895"/>
                </a:lnTo>
                <a:lnTo>
                  <a:pt x="188302" y="130721"/>
                </a:lnTo>
                <a:lnTo>
                  <a:pt x="187248" y="128904"/>
                </a:lnTo>
                <a:lnTo>
                  <a:pt x="96936" y="77571"/>
                </a:lnTo>
                <a:close/>
              </a:path>
              <a:path w="292734" h="218439">
                <a:moveTo>
                  <a:pt x="222999" y="120624"/>
                </a:moveTo>
                <a:lnTo>
                  <a:pt x="212166" y="120624"/>
                </a:lnTo>
                <a:lnTo>
                  <a:pt x="212166" y="187871"/>
                </a:lnTo>
                <a:lnTo>
                  <a:pt x="188302" y="202895"/>
                </a:lnTo>
                <a:lnTo>
                  <a:pt x="208645" y="202895"/>
                </a:lnTo>
                <a:lnTo>
                  <a:pt x="222059" y="194449"/>
                </a:lnTo>
                <a:lnTo>
                  <a:pt x="222999" y="192735"/>
                </a:lnTo>
                <a:lnTo>
                  <a:pt x="222999" y="120624"/>
                </a:lnTo>
                <a:close/>
              </a:path>
              <a:path w="292734" h="218439">
                <a:moveTo>
                  <a:pt x="179895" y="0"/>
                </a:moveTo>
                <a:lnTo>
                  <a:pt x="177761" y="50"/>
                </a:lnTo>
                <a:lnTo>
                  <a:pt x="965" y="111378"/>
                </a:lnTo>
                <a:lnTo>
                  <a:pt x="0" y="113182"/>
                </a:lnTo>
                <a:lnTo>
                  <a:pt x="88" y="116966"/>
                </a:lnTo>
                <a:lnTo>
                  <a:pt x="1130" y="118732"/>
                </a:lnTo>
                <a:lnTo>
                  <a:pt x="112509" y="182041"/>
                </a:lnTo>
                <a:lnTo>
                  <a:pt x="114706" y="181990"/>
                </a:lnTo>
                <a:lnTo>
                  <a:pt x="133683" y="170040"/>
                </a:lnTo>
                <a:lnTo>
                  <a:pt x="113347" y="170040"/>
                </a:lnTo>
                <a:lnTo>
                  <a:pt x="16014" y="114719"/>
                </a:lnTo>
                <a:lnTo>
                  <a:pt x="75006" y="77571"/>
                </a:lnTo>
                <a:lnTo>
                  <a:pt x="96936" y="77571"/>
                </a:lnTo>
                <a:lnTo>
                  <a:pt x="85407" y="71018"/>
                </a:lnTo>
                <a:lnTo>
                  <a:pt x="109702" y="55727"/>
                </a:lnTo>
                <a:lnTo>
                  <a:pt x="131635" y="55727"/>
                </a:lnTo>
                <a:lnTo>
                  <a:pt x="120103" y="49174"/>
                </a:lnTo>
                <a:lnTo>
                  <a:pt x="179095" y="12026"/>
                </a:lnTo>
                <a:lnTo>
                  <a:pt x="201050" y="12026"/>
                </a:lnTo>
                <a:lnTo>
                  <a:pt x="179895" y="0"/>
                </a:lnTo>
                <a:close/>
              </a:path>
              <a:path w="292734" h="218439">
                <a:moveTo>
                  <a:pt x="162661" y="139649"/>
                </a:moveTo>
                <a:lnTo>
                  <a:pt x="161213" y="139903"/>
                </a:lnTo>
                <a:lnTo>
                  <a:pt x="113347" y="170040"/>
                </a:lnTo>
                <a:lnTo>
                  <a:pt x="133683" y="170040"/>
                </a:lnTo>
                <a:lnTo>
                  <a:pt x="166979" y="149072"/>
                </a:lnTo>
                <a:lnTo>
                  <a:pt x="167830" y="147878"/>
                </a:lnTo>
                <a:lnTo>
                  <a:pt x="168478" y="145046"/>
                </a:lnTo>
                <a:lnTo>
                  <a:pt x="168224" y="143598"/>
                </a:lnTo>
                <a:lnTo>
                  <a:pt x="166687" y="141147"/>
                </a:lnTo>
                <a:lnTo>
                  <a:pt x="165481" y="140296"/>
                </a:lnTo>
                <a:lnTo>
                  <a:pt x="162661" y="139649"/>
                </a:lnTo>
                <a:close/>
              </a:path>
              <a:path w="292734" h="218439">
                <a:moveTo>
                  <a:pt x="131635" y="55727"/>
                </a:moveTo>
                <a:lnTo>
                  <a:pt x="109702" y="55727"/>
                </a:lnTo>
                <a:lnTo>
                  <a:pt x="207035" y="111048"/>
                </a:lnTo>
                <a:lnTo>
                  <a:pt x="195732" y="118160"/>
                </a:lnTo>
                <a:lnTo>
                  <a:pt x="194881" y="119367"/>
                </a:lnTo>
                <a:lnTo>
                  <a:pt x="194233" y="122186"/>
                </a:lnTo>
                <a:lnTo>
                  <a:pt x="194487" y="123647"/>
                </a:lnTo>
                <a:lnTo>
                  <a:pt x="196253" y="126453"/>
                </a:lnTo>
                <a:lnTo>
                  <a:pt x="197967" y="127393"/>
                </a:lnTo>
                <a:lnTo>
                  <a:pt x="200875" y="127393"/>
                </a:lnTo>
                <a:lnTo>
                  <a:pt x="201866" y="127114"/>
                </a:lnTo>
                <a:lnTo>
                  <a:pt x="212166" y="120624"/>
                </a:lnTo>
                <a:lnTo>
                  <a:pt x="222999" y="120624"/>
                </a:lnTo>
                <a:lnTo>
                  <a:pt x="220421" y="106184"/>
                </a:lnTo>
                <a:lnTo>
                  <a:pt x="131635" y="55727"/>
                </a:lnTo>
                <a:close/>
              </a:path>
              <a:path w="292734" h="218439">
                <a:moveTo>
                  <a:pt x="201050" y="12026"/>
                </a:moveTo>
                <a:lnTo>
                  <a:pt x="179095" y="12026"/>
                </a:lnTo>
                <a:lnTo>
                  <a:pt x="276428" y="67348"/>
                </a:lnTo>
                <a:lnTo>
                  <a:pt x="232181" y="95211"/>
                </a:lnTo>
                <a:lnTo>
                  <a:pt x="231419" y="98564"/>
                </a:lnTo>
                <a:lnTo>
                  <a:pt x="234594" y="103619"/>
                </a:lnTo>
                <a:lnTo>
                  <a:pt x="237959" y="104381"/>
                </a:lnTo>
                <a:lnTo>
                  <a:pt x="291477" y="70688"/>
                </a:lnTo>
                <a:lnTo>
                  <a:pt x="292442" y="68884"/>
                </a:lnTo>
                <a:lnTo>
                  <a:pt x="292354" y="65100"/>
                </a:lnTo>
                <a:lnTo>
                  <a:pt x="291299" y="63334"/>
                </a:lnTo>
                <a:lnTo>
                  <a:pt x="201050" y="12026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241670" y="2004739"/>
            <a:ext cx="62230" cy="42545"/>
          </a:xfrm>
          <a:custGeom>
            <a:avLst/>
            <a:gdLst/>
            <a:ahLst/>
            <a:cxnLst/>
            <a:rect l="l" t="t" r="r" b="b"/>
            <a:pathLst>
              <a:path w="62229" h="42544">
                <a:moveTo>
                  <a:pt x="55956" y="0"/>
                </a:moveTo>
                <a:lnTo>
                  <a:pt x="54546" y="0"/>
                </a:lnTo>
                <a:lnTo>
                  <a:pt x="53555" y="292"/>
                </a:lnTo>
                <a:lnTo>
                  <a:pt x="762" y="33528"/>
                </a:lnTo>
                <a:lnTo>
                  <a:pt x="0" y="36880"/>
                </a:lnTo>
                <a:lnTo>
                  <a:pt x="2590" y="40995"/>
                </a:lnTo>
                <a:lnTo>
                  <a:pt x="4305" y="41935"/>
                </a:lnTo>
                <a:lnTo>
                  <a:pt x="7213" y="41935"/>
                </a:lnTo>
                <a:lnTo>
                  <a:pt x="8204" y="41656"/>
                </a:lnTo>
                <a:lnTo>
                  <a:pt x="60985" y="8420"/>
                </a:lnTo>
                <a:lnTo>
                  <a:pt x="61747" y="5067"/>
                </a:lnTo>
                <a:lnTo>
                  <a:pt x="59385" y="1308"/>
                </a:lnTo>
                <a:lnTo>
                  <a:pt x="58178" y="457"/>
                </a:lnTo>
                <a:lnTo>
                  <a:pt x="56362" y="50"/>
                </a:lnTo>
                <a:lnTo>
                  <a:pt x="55956" y="0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010104" y="2052589"/>
            <a:ext cx="168910" cy="73025"/>
          </a:xfrm>
          <a:custGeom>
            <a:avLst/>
            <a:gdLst/>
            <a:ahLst/>
            <a:cxnLst/>
            <a:rect l="l" t="t" r="r" b="b"/>
            <a:pathLst>
              <a:path w="168909" h="73025">
                <a:moveTo>
                  <a:pt x="6553" y="0"/>
                </a:moveTo>
                <a:lnTo>
                  <a:pt x="5143" y="0"/>
                </a:lnTo>
                <a:lnTo>
                  <a:pt x="4648" y="63"/>
                </a:lnTo>
                <a:lnTo>
                  <a:pt x="2781" y="571"/>
                </a:lnTo>
                <a:lnTo>
                  <a:pt x="1612" y="1485"/>
                </a:lnTo>
                <a:lnTo>
                  <a:pt x="177" y="4000"/>
                </a:lnTo>
                <a:lnTo>
                  <a:pt x="0" y="5460"/>
                </a:lnTo>
                <a:lnTo>
                  <a:pt x="774" y="8254"/>
                </a:lnTo>
                <a:lnTo>
                  <a:pt x="1676" y="9410"/>
                </a:lnTo>
                <a:lnTo>
                  <a:pt x="112674" y="72504"/>
                </a:lnTo>
                <a:lnTo>
                  <a:pt x="114871" y="72453"/>
                </a:lnTo>
                <a:lnTo>
                  <a:pt x="133851" y="60502"/>
                </a:lnTo>
                <a:lnTo>
                  <a:pt x="113499" y="60502"/>
                </a:lnTo>
                <a:lnTo>
                  <a:pt x="7467" y="241"/>
                </a:lnTo>
                <a:lnTo>
                  <a:pt x="6553" y="0"/>
                </a:lnTo>
                <a:close/>
              </a:path>
              <a:path w="168909" h="73025">
                <a:moveTo>
                  <a:pt x="162814" y="30124"/>
                </a:moveTo>
                <a:lnTo>
                  <a:pt x="161353" y="30365"/>
                </a:lnTo>
                <a:lnTo>
                  <a:pt x="113499" y="60502"/>
                </a:lnTo>
                <a:lnTo>
                  <a:pt x="133851" y="60502"/>
                </a:lnTo>
                <a:lnTo>
                  <a:pt x="167132" y="39547"/>
                </a:lnTo>
                <a:lnTo>
                  <a:pt x="167982" y="38341"/>
                </a:lnTo>
                <a:lnTo>
                  <a:pt x="168630" y="35521"/>
                </a:lnTo>
                <a:lnTo>
                  <a:pt x="168376" y="34061"/>
                </a:lnTo>
                <a:lnTo>
                  <a:pt x="166839" y="31610"/>
                </a:lnTo>
                <a:lnTo>
                  <a:pt x="165633" y="30759"/>
                </a:lnTo>
                <a:lnTo>
                  <a:pt x="162814" y="30124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241670" y="2031423"/>
            <a:ext cx="62230" cy="42545"/>
          </a:xfrm>
          <a:custGeom>
            <a:avLst/>
            <a:gdLst/>
            <a:ahLst/>
            <a:cxnLst/>
            <a:rect l="l" t="t" r="r" b="b"/>
            <a:pathLst>
              <a:path w="62229" h="42544">
                <a:moveTo>
                  <a:pt x="55956" y="0"/>
                </a:moveTo>
                <a:lnTo>
                  <a:pt x="54546" y="0"/>
                </a:lnTo>
                <a:lnTo>
                  <a:pt x="53555" y="292"/>
                </a:lnTo>
                <a:lnTo>
                  <a:pt x="762" y="33528"/>
                </a:lnTo>
                <a:lnTo>
                  <a:pt x="0" y="36880"/>
                </a:lnTo>
                <a:lnTo>
                  <a:pt x="2590" y="40995"/>
                </a:lnTo>
                <a:lnTo>
                  <a:pt x="4305" y="41935"/>
                </a:lnTo>
                <a:lnTo>
                  <a:pt x="7213" y="41935"/>
                </a:lnTo>
                <a:lnTo>
                  <a:pt x="8204" y="41656"/>
                </a:lnTo>
                <a:lnTo>
                  <a:pt x="60985" y="8420"/>
                </a:lnTo>
                <a:lnTo>
                  <a:pt x="61747" y="5067"/>
                </a:lnTo>
                <a:lnTo>
                  <a:pt x="59385" y="1308"/>
                </a:lnTo>
                <a:lnTo>
                  <a:pt x="58178" y="457"/>
                </a:lnTo>
                <a:lnTo>
                  <a:pt x="56362" y="50"/>
                </a:lnTo>
                <a:lnTo>
                  <a:pt x="55956" y="0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010108" y="2079271"/>
            <a:ext cx="168910" cy="73025"/>
          </a:xfrm>
          <a:custGeom>
            <a:avLst/>
            <a:gdLst/>
            <a:ahLst/>
            <a:cxnLst/>
            <a:rect l="l" t="t" r="r" b="b"/>
            <a:pathLst>
              <a:path w="168909" h="73025">
                <a:moveTo>
                  <a:pt x="6540" y="0"/>
                </a:moveTo>
                <a:lnTo>
                  <a:pt x="5130" y="0"/>
                </a:lnTo>
                <a:lnTo>
                  <a:pt x="4648" y="63"/>
                </a:lnTo>
                <a:lnTo>
                  <a:pt x="2768" y="584"/>
                </a:lnTo>
                <a:lnTo>
                  <a:pt x="1612" y="1485"/>
                </a:lnTo>
                <a:lnTo>
                  <a:pt x="177" y="4000"/>
                </a:lnTo>
                <a:lnTo>
                  <a:pt x="0" y="5460"/>
                </a:lnTo>
                <a:lnTo>
                  <a:pt x="762" y="8254"/>
                </a:lnTo>
                <a:lnTo>
                  <a:pt x="1676" y="9410"/>
                </a:lnTo>
                <a:lnTo>
                  <a:pt x="112674" y="72504"/>
                </a:lnTo>
                <a:lnTo>
                  <a:pt x="114858" y="72453"/>
                </a:lnTo>
                <a:lnTo>
                  <a:pt x="133843" y="60502"/>
                </a:lnTo>
                <a:lnTo>
                  <a:pt x="113487" y="60502"/>
                </a:lnTo>
                <a:lnTo>
                  <a:pt x="7454" y="241"/>
                </a:lnTo>
                <a:lnTo>
                  <a:pt x="6540" y="0"/>
                </a:lnTo>
                <a:close/>
              </a:path>
              <a:path w="168909" h="73025">
                <a:moveTo>
                  <a:pt x="162814" y="30124"/>
                </a:moveTo>
                <a:lnTo>
                  <a:pt x="161353" y="30365"/>
                </a:lnTo>
                <a:lnTo>
                  <a:pt x="113487" y="60502"/>
                </a:lnTo>
                <a:lnTo>
                  <a:pt x="133843" y="60502"/>
                </a:lnTo>
                <a:lnTo>
                  <a:pt x="167132" y="39547"/>
                </a:lnTo>
                <a:lnTo>
                  <a:pt x="167982" y="38341"/>
                </a:lnTo>
                <a:lnTo>
                  <a:pt x="168630" y="35521"/>
                </a:lnTo>
                <a:lnTo>
                  <a:pt x="168376" y="34061"/>
                </a:lnTo>
                <a:lnTo>
                  <a:pt x="166839" y="31610"/>
                </a:lnTo>
                <a:lnTo>
                  <a:pt x="165633" y="30759"/>
                </a:lnTo>
                <a:lnTo>
                  <a:pt x="162814" y="30124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241670" y="2058107"/>
            <a:ext cx="62230" cy="42545"/>
          </a:xfrm>
          <a:custGeom>
            <a:avLst/>
            <a:gdLst/>
            <a:ahLst/>
            <a:cxnLst/>
            <a:rect l="l" t="t" r="r" b="b"/>
            <a:pathLst>
              <a:path w="62229" h="42544">
                <a:moveTo>
                  <a:pt x="55956" y="0"/>
                </a:moveTo>
                <a:lnTo>
                  <a:pt x="54546" y="0"/>
                </a:lnTo>
                <a:lnTo>
                  <a:pt x="53555" y="292"/>
                </a:lnTo>
                <a:lnTo>
                  <a:pt x="762" y="33528"/>
                </a:lnTo>
                <a:lnTo>
                  <a:pt x="0" y="36880"/>
                </a:lnTo>
                <a:lnTo>
                  <a:pt x="2590" y="40995"/>
                </a:lnTo>
                <a:lnTo>
                  <a:pt x="4305" y="41935"/>
                </a:lnTo>
                <a:lnTo>
                  <a:pt x="7213" y="41935"/>
                </a:lnTo>
                <a:lnTo>
                  <a:pt x="8204" y="41656"/>
                </a:lnTo>
                <a:lnTo>
                  <a:pt x="60985" y="8420"/>
                </a:lnTo>
                <a:lnTo>
                  <a:pt x="61747" y="5067"/>
                </a:lnTo>
                <a:lnTo>
                  <a:pt x="59385" y="1308"/>
                </a:lnTo>
                <a:lnTo>
                  <a:pt x="58178" y="457"/>
                </a:lnTo>
                <a:lnTo>
                  <a:pt x="56362" y="50"/>
                </a:lnTo>
                <a:lnTo>
                  <a:pt x="55956" y="0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010104" y="2105957"/>
            <a:ext cx="168910" cy="73025"/>
          </a:xfrm>
          <a:custGeom>
            <a:avLst/>
            <a:gdLst/>
            <a:ahLst/>
            <a:cxnLst/>
            <a:rect l="l" t="t" r="r" b="b"/>
            <a:pathLst>
              <a:path w="168909" h="73025">
                <a:moveTo>
                  <a:pt x="6553" y="0"/>
                </a:moveTo>
                <a:lnTo>
                  <a:pt x="5143" y="0"/>
                </a:lnTo>
                <a:lnTo>
                  <a:pt x="4648" y="63"/>
                </a:lnTo>
                <a:lnTo>
                  <a:pt x="2781" y="571"/>
                </a:lnTo>
                <a:lnTo>
                  <a:pt x="1612" y="1485"/>
                </a:lnTo>
                <a:lnTo>
                  <a:pt x="177" y="4000"/>
                </a:lnTo>
                <a:lnTo>
                  <a:pt x="0" y="5460"/>
                </a:lnTo>
                <a:lnTo>
                  <a:pt x="774" y="8254"/>
                </a:lnTo>
                <a:lnTo>
                  <a:pt x="1676" y="9410"/>
                </a:lnTo>
                <a:lnTo>
                  <a:pt x="112674" y="72504"/>
                </a:lnTo>
                <a:lnTo>
                  <a:pt x="114871" y="72453"/>
                </a:lnTo>
                <a:lnTo>
                  <a:pt x="133851" y="60502"/>
                </a:lnTo>
                <a:lnTo>
                  <a:pt x="113499" y="60502"/>
                </a:lnTo>
                <a:lnTo>
                  <a:pt x="7467" y="241"/>
                </a:lnTo>
                <a:lnTo>
                  <a:pt x="6553" y="0"/>
                </a:lnTo>
                <a:close/>
              </a:path>
              <a:path w="168909" h="73025">
                <a:moveTo>
                  <a:pt x="162814" y="30124"/>
                </a:moveTo>
                <a:lnTo>
                  <a:pt x="161353" y="30365"/>
                </a:lnTo>
                <a:lnTo>
                  <a:pt x="113499" y="60502"/>
                </a:lnTo>
                <a:lnTo>
                  <a:pt x="133851" y="60502"/>
                </a:lnTo>
                <a:lnTo>
                  <a:pt x="167132" y="39547"/>
                </a:lnTo>
                <a:lnTo>
                  <a:pt x="167982" y="38341"/>
                </a:lnTo>
                <a:lnTo>
                  <a:pt x="168630" y="35521"/>
                </a:lnTo>
                <a:lnTo>
                  <a:pt x="168376" y="34061"/>
                </a:lnTo>
                <a:lnTo>
                  <a:pt x="166839" y="31610"/>
                </a:lnTo>
                <a:lnTo>
                  <a:pt x="165633" y="30759"/>
                </a:lnTo>
                <a:lnTo>
                  <a:pt x="162814" y="30124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013033" y="3549039"/>
            <a:ext cx="218135" cy="233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013033" y="3847402"/>
            <a:ext cx="218135" cy="233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013033" y="4145766"/>
            <a:ext cx="218135" cy="233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0001986" y="1832570"/>
            <a:ext cx="2482215" cy="256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325" marR="569595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Myriad Pro"/>
                <a:cs typeface="Myriad Pro"/>
              </a:rPr>
              <a:t>Проведено</a:t>
            </a:r>
            <a:r>
              <a:rPr sz="1300" spc="-65" dirty="0">
                <a:latin typeface="Myriad Pro"/>
                <a:cs typeface="Myriad Pro"/>
              </a:rPr>
              <a:t> </a:t>
            </a:r>
            <a:r>
              <a:rPr sz="1300" spc="-5" dirty="0">
                <a:latin typeface="Myriad Pro"/>
                <a:cs typeface="Myriad Pro"/>
              </a:rPr>
              <a:t>тендерів  </a:t>
            </a:r>
            <a:r>
              <a:rPr sz="1300" dirty="0">
                <a:latin typeface="Myriad Pro"/>
                <a:cs typeface="Myriad Pro"/>
              </a:rPr>
              <a:t>на </a:t>
            </a:r>
            <a:r>
              <a:rPr sz="1300" b="1" dirty="0">
                <a:solidFill>
                  <a:srgbClr val="58388E"/>
                </a:solidFill>
                <a:latin typeface="Myriad Pro"/>
                <a:cs typeface="Myriad Pro"/>
              </a:rPr>
              <a:t>1,2 </a:t>
            </a:r>
            <a:r>
              <a:rPr sz="1300" b="1" spc="-5" dirty="0">
                <a:solidFill>
                  <a:srgbClr val="58388E"/>
                </a:solidFill>
                <a:latin typeface="Myriad Pro"/>
                <a:cs typeface="Myriad Pro"/>
              </a:rPr>
              <a:t>млрд</a:t>
            </a:r>
            <a:r>
              <a:rPr sz="1300" b="1" spc="80" dirty="0">
                <a:solidFill>
                  <a:srgbClr val="58388E"/>
                </a:solidFill>
                <a:latin typeface="Myriad Pro"/>
                <a:cs typeface="Myriad Pro"/>
              </a:rPr>
              <a:t> </a:t>
            </a:r>
            <a:r>
              <a:rPr sz="1300" b="1" spc="-5" dirty="0">
                <a:solidFill>
                  <a:srgbClr val="58388E"/>
                </a:solidFill>
                <a:latin typeface="Myriad Pro"/>
                <a:cs typeface="Myriad Pro"/>
              </a:rPr>
              <a:t>грн</a:t>
            </a:r>
            <a:endParaRPr sz="1300">
              <a:latin typeface="Myriad Pro"/>
              <a:cs typeface="Myriad Pro"/>
            </a:endParaRPr>
          </a:p>
          <a:p>
            <a:pPr marL="441325" marR="5080">
              <a:lnSpc>
                <a:spcPct val="100000"/>
              </a:lnSpc>
              <a:spcBef>
                <a:spcPts val="790"/>
              </a:spcBef>
            </a:pPr>
            <a:r>
              <a:rPr sz="1300" b="1" dirty="0">
                <a:solidFill>
                  <a:srgbClr val="58388E"/>
                </a:solidFill>
                <a:latin typeface="Myriad Pro"/>
                <a:cs typeface="Myriad Pro"/>
              </a:rPr>
              <a:t>38 </a:t>
            </a:r>
            <a:r>
              <a:rPr sz="1300" dirty="0">
                <a:latin typeface="Myriad Pro"/>
                <a:cs typeface="Myriad Pro"/>
              </a:rPr>
              <a:t>підрядників взяли</a:t>
            </a:r>
            <a:r>
              <a:rPr sz="1300" spc="-85" dirty="0">
                <a:latin typeface="Myriad Pro"/>
                <a:cs typeface="Myriad Pro"/>
              </a:rPr>
              <a:t> </a:t>
            </a:r>
            <a:r>
              <a:rPr sz="1300" dirty="0">
                <a:latin typeface="Myriad Pro"/>
                <a:cs typeface="Myriad Pro"/>
              </a:rPr>
              <a:t>участь  в </a:t>
            </a:r>
            <a:r>
              <a:rPr sz="1300" spc="-5" dirty="0">
                <a:latin typeface="Myriad Pro"/>
                <a:cs typeface="Myriad Pro"/>
              </a:rPr>
              <a:t>ремонті</a:t>
            </a:r>
            <a:r>
              <a:rPr sz="1300" spc="-15" dirty="0">
                <a:latin typeface="Myriad Pro"/>
                <a:cs typeface="Myriad Pro"/>
              </a:rPr>
              <a:t> </a:t>
            </a:r>
            <a:r>
              <a:rPr sz="1300" spc="-5" dirty="0">
                <a:latin typeface="Myriad Pro"/>
                <a:cs typeface="Myriad Pro"/>
              </a:rPr>
              <a:t>доріг</a:t>
            </a:r>
            <a:endParaRPr sz="1300">
              <a:latin typeface="Myriad Pro"/>
              <a:cs typeface="Myriad Pro"/>
            </a:endParaRPr>
          </a:p>
          <a:p>
            <a:pPr marL="441325" marR="15240">
              <a:lnSpc>
                <a:spcPct val="100000"/>
              </a:lnSpc>
              <a:spcBef>
                <a:spcPts val="795"/>
              </a:spcBef>
            </a:pPr>
            <a:r>
              <a:rPr sz="1300" b="1" dirty="0">
                <a:solidFill>
                  <a:srgbClr val="58388E"/>
                </a:solidFill>
                <a:latin typeface="Myriad Pro"/>
                <a:cs typeface="Myriad Pro"/>
              </a:rPr>
              <a:t>68% </a:t>
            </a:r>
            <a:r>
              <a:rPr sz="1300" dirty="0">
                <a:latin typeface="Myriad Pro"/>
                <a:cs typeface="Myriad Pro"/>
              </a:rPr>
              <a:t>доля </a:t>
            </a:r>
            <a:r>
              <a:rPr sz="1300" spc="-10" dirty="0">
                <a:latin typeface="Myriad Pro"/>
                <a:cs typeface="Myriad Pro"/>
              </a:rPr>
              <a:t>топ-3</a:t>
            </a:r>
            <a:r>
              <a:rPr sz="1300" spc="-85" dirty="0">
                <a:latin typeface="Myriad Pro"/>
                <a:cs typeface="Myriad Pro"/>
              </a:rPr>
              <a:t> </a:t>
            </a:r>
            <a:r>
              <a:rPr sz="1300" dirty="0">
                <a:latin typeface="Myriad Pro"/>
                <a:cs typeface="Myriad Pro"/>
              </a:rPr>
              <a:t>підрядників  в </a:t>
            </a:r>
            <a:r>
              <a:rPr sz="1300" spc="-5" dirty="0">
                <a:latin typeface="Myriad Pro"/>
                <a:cs typeface="Myriad Pro"/>
              </a:rPr>
              <a:t>загальній </a:t>
            </a:r>
            <a:r>
              <a:rPr sz="1300" dirty="0">
                <a:latin typeface="Myriad Pro"/>
                <a:cs typeface="Myriad Pro"/>
              </a:rPr>
              <a:t>сумі</a:t>
            </a:r>
            <a:r>
              <a:rPr sz="1300" spc="-30" dirty="0">
                <a:latin typeface="Myriad Pro"/>
                <a:cs typeface="Myriad Pro"/>
              </a:rPr>
              <a:t> </a:t>
            </a:r>
            <a:r>
              <a:rPr sz="1300" spc="-5" dirty="0">
                <a:latin typeface="Myriad Pro"/>
                <a:cs typeface="Myriad Pro"/>
              </a:rPr>
              <a:t>тендерів</a:t>
            </a:r>
            <a:endParaRPr sz="13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300" b="1" spc="20" dirty="0">
                <a:solidFill>
                  <a:srgbClr val="42B48E"/>
                </a:solidFill>
                <a:latin typeface="Myriad Pro"/>
                <a:cs typeface="Myriad Pro"/>
              </a:rPr>
              <a:t>ОСНОВНІ ПІДРЯДНИКИ:</a:t>
            </a:r>
            <a:endParaRPr sz="1300">
              <a:latin typeface="Myriad Pro"/>
              <a:cs typeface="Myriad Pro"/>
            </a:endParaRPr>
          </a:p>
          <a:p>
            <a:pPr marL="302895" marR="73660">
              <a:lnSpc>
                <a:spcPct val="150600"/>
              </a:lnSpc>
            </a:pPr>
            <a:r>
              <a:rPr sz="1300" b="1" dirty="0">
                <a:latin typeface="Myriad Pro"/>
                <a:cs typeface="Myriad Pro"/>
              </a:rPr>
              <a:t>ДП </a:t>
            </a:r>
            <a:r>
              <a:rPr sz="1300" b="1" spc="-5" dirty="0">
                <a:latin typeface="Myriad Pro"/>
                <a:cs typeface="Myriad Pro"/>
              </a:rPr>
              <a:t>Луганський</a:t>
            </a:r>
            <a:r>
              <a:rPr sz="1300" b="1" spc="-60" dirty="0">
                <a:latin typeface="Myriad Pro"/>
                <a:cs typeface="Myriad Pro"/>
              </a:rPr>
              <a:t> </a:t>
            </a:r>
            <a:r>
              <a:rPr sz="1300" b="1" spc="-10" dirty="0">
                <a:latin typeface="Myriad Pro"/>
                <a:cs typeface="Myriad Pro"/>
              </a:rPr>
              <a:t>облавтодор  </a:t>
            </a:r>
            <a:r>
              <a:rPr sz="1300" b="1" dirty="0">
                <a:latin typeface="Myriad Pro"/>
                <a:cs typeface="Myriad Pro"/>
              </a:rPr>
              <a:t>Данко</a:t>
            </a:r>
            <a:endParaRPr sz="1300">
              <a:latin typeface="Myriad Pro"/>
              <a:cs typeface="Myriad Pro"/>
            </a:endParaRPr>
          </a:p>
          <a:p>
            <a:pPr marL="302895">
              <a:lnSpc>
                <a:spcPct val="100000"/>
              </a:lnSpc>
              <a:spcBef>
                <a:spcPts val="790"/>
              </a:spcBef>
            </a:pPr>
            <a:r>
              <a:rPr sz="1300" b="1" spc="-10" dirty="0">
                <a:latin typeface="Myriad Pro"/>
                <a:cs typeface="Myriad Pro"/>
              </a:rPr>
              <a:t>Євро-Буд</a:t>
            </a:r>
            <a:endParaRPr sz="1300">
              <a:latin typeface="Myriad Pro"/>
              <a:cs typeface="Myriad Pro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055262" y="2940549"/>
            <a:ext cx="207128" cy="2076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032192" y="2897841"/>
            <a:ext cx="274320" cy="287655"/>
          </a:xfrm>
          <a:custGeom>
            <a:avLst/>
            <a:gdLst/>
            <a:ahLst/>
            <a:cxnLst/>
            <a:rect l="l" t="t" r="r" b="b"/>
            <a:pathLst>
              <a:path w="274320" h="287655">
                <a:moveTo>
                  <a:pt x="130860" y="0"/>
                </a:moveTo>
                <a:lnTo>
                  <a:pt x="176128" y="7320"/>
                </a:lnTo>
                <a:lnTo>
                  <a:pt x="215442" y="27705"/>
                </a:lnTo>
                <a:lnTo>
                  <a:pt x="246445" y="58789"/>
                </a:lnTo>
                <a:lnTo>
                  <a:pt x="266777" y="98208"/>
                </a:lnTo>
                <a:lnTo>
                  <a:pt x="274078" y="143598"/>
                </a:lnTo>
                <a:lnTo>
                  <a:pt x="266777" y="188988"/>
                </a:lnTo>
                <a:lnTo>
                  <a:pt x="246445" y="228408"/>
                </a:lnTo>
                <a:lnTo>
                  <a:pt x="215442" y="259492"/>
                </a:lnTo>
                <a:lnTo>
                  <a:pt x="176128" y="279877"/>
                </a:lnTo>
                <a:lnTo>
                  <a:pt x="130860" y="287197"/>
                </a:lnTo>
                <a:lnTo>
                  <a:pt x="88221" y="281772"/>
                </a:lnTo>
                <a:lnTo>
                  <a:pt x="51333" y="265645"/>
                </a:lnTo>
                <a:lnTo>
                  <a:pt x="21493" y="239041"/>
                </a:lnTo>
                <a:lnTo>
                  <a:pt x="0" y="202184"/>
                </a:lnTo>
              </a:path>
            </a:pathLst>
          </a:custGeom>
          <a:ln w="10312">
            <a:solidFill>
              <a:srgbClr val="583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010667" y="3091345"/>
            <a:ext cx="43180" cy="17780"/>
          </a:xfrm>
          <a:custGeom>
            <a:avLst/>
            <a:gdLst/>
            <a:ahLst/>
            <a:cxnLst/>
            <a:rect l="l" t="t" r="r" b="b"/>
            <a:pathLst>
              <a:path w="43179" h="17780">
                <a:moveTo>
                  <a:pt x="0" y="17348"/>
                </a:moveTo>
                <a:lnTo>
                  <a:pt x="43053" y="0"/>
                </a:lnTo>
              </a:path>
            </a:pathLst>
          </a:custGeom>
          <a:ln w="10312">
            <a:solidFill>
              <a:srgbClr val="583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43370" y="4284015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43370" y="5015205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43370" y="574638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43370" y="4649610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43370" y="538078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43370" y="611197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43370" y="647757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43370" y="4466806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43370" y="5197996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43370" y="5929186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43370" y="4832401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43370" y="5563591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43370" y="6294780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43370" y="4375404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43370" y="5106594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43370" y="5837784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43370" y="474101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243370" y="5472189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43370" y="6203379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43370" y="6568974"/>
            <a:ext cx="0" cy="129539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43370" y="4558208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43370" y="5289398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43370" y="602058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43370" y="4923803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43370" y="5654993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43370" y="6386170"/>
            <a:ext cx="0" cy="129539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4424879" y="5951110"/>
            <a:ext cx="1273175" cy="471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950" b="1" spc="10" dirty="0">
                <a:latin typeface="Myriad Pro Light"/>
                <a:cs typeface="Myriad Pro Light"/>
              </a:rPr>
              <a:t>Загальна довжина  </a:t>
            </a:r>
            <a:r>
              <a:rPr sz="950" b="1" spc="5" dirty="0">
                <a:latin typeface="Myriad Pro Light"/>
                <a:cs typeface="Myriad Pro Light"/>
              </a:rPr>
              <a:t>автомобільних</a:t>
            </a:r>
            <a:r>
              <a:rPr sz="950" b="1" spc="-20" dirty="0">
                <a:latin typeface="Myriad Pro Light"/>
                <a:cs typeface="Myriad Pro Light"/>
              </a:rPr>
              <a:t> </a:t>
            </a:r>
            <a:r>
              <a:rPr sz="950" b="1" spc="10" dirty="0">
                <a:latin typeface="Myriad Pro Light"/>
                <a:cs typeface="Myriad Pro Light"/>
              </a:rPr>
              <a:t>шляхів  </a:t>
            </a:r>
            <a:r>
              <a:rPr sz="950" b="1" spc="35" dirty="0">
                <a:solidFill>
                  <a:srgbClr val="2C2A6C"/>
                </a:solidFill>
                <a:latin typeface="Myriad Pro"/>
                <a:cs typeface="Myriad Pro"/>
              </a:rPr>
              <a:t>6136</a:t>
            </a:r>
            <a:r>
              <a:rPr sz="950" b="1" dirty="0">
                <a:solidFill>
                  <a:srgbClr val="2C2A6C"/>
                </a:solidFill>
                <a:latin typeface="Myriad Pro"/>
                <a:cs typeface="Myriad Pro"/>
              </a:rPr>
              <a:t> </a:t>
            </a:r>
            <a:r>
              <a:rPr sz="950" b="1" spc="15" dirty="0">
                <a:solidFill>
                  <a:srgbClr val="2C2A6C"/>
                </a:solidFill>
                <a:latin typeface="Myriad Pro"/>
                <a:cs typeface="Myriad Pro"/>
              </a:rPr>
              <a:t>км</a:t>
            </a:r>
            <a:endParaRPr sz="950">
              <a:latin typeface="Myriad Pro"/>
              <a:cs typeface="Myriad Pro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720838" y="5403610"/>
            <a:ext cx="287655" cy="104775"/>
          </a:xfrm>
          <a:custGeom>
            <a:avLst/>
            <a:gdLst/>
            <a:ahLst/>
            <a:cxnLst/>
            <a:rect l="l" t="t" r="r" b="b"/>
            <a:pathLst>
              <a:path w="287654" h="104775">
                <a:moveTo>
                  <a:pt x="98907" y="0"/>
                </a:moveTo>
                <a:lnTo>
                  <a:pt x="0" y="0"/>
                </a:lnTo>
                <a:lnTo>
                  <a:pt x="9271" y="3098"/>
                </a:lnTo>
                <a:lnTo>
                  <a:pt x="12992" y="4076"/>
                </a:lnTo>
                <a:lnTo>
                  <a:pt x="16257" y="7520"/>
                </a:lnTo>
                <a:lnTo>
                  <a:pt x="18238" y="14471"/>
                </a:lnTo>
                <a:lnTo>
                  <a:pt x="18555" y="22632"/>
                </a:lnTo>
                <a:lnTo>
                  <a:pt x="16827" y="29705"/>
                </a:lnTo>
                <a:lnTo>
                  <a:pt x="17020" y="34659"/>
                </a:lnTo>
                <a:lnTo>
                  <a:pt x="21496" y="38773"/>
                </a:lnTo>
                <a:lnTo>
                  <a:pt x="28298" y="41581"/>
                </a:lnTo>
                <a:lnTo>
                  <a:pt x="35471" y="42621"/>
                </a:lnTo>
                <a:lnTo>
                  <a:pt x="62445" y="42621"/>
                </a:lnTo>
                <a:lnTo>
                  <a:pt x="62357" y="49072"/>
                </a:lnTo>
                <a:lnTo>
                  <a:pt x="65227" y="50584"/>
                </a:lnTo>
                <a:lnTo>
                  <a:pt x="80505" y="50584"/>
                </a:lnTo>
                <a:lnTo>
                  <a:pt x="83319" y="60265"/>
                </a:lnTo>
                <a:lnTo>
                  <a:pt x="85066" y="74726"/>
                </a:lnTo>
                <a:lnTo>
                  <a:pt x="86329" y="89578"/>
                </a:lnTo>
                <a:lnTo>
                  <a:pt x="87693" y="100431"/>
                </a:lnTo>
                <a:lnTo>
                  <a:pt x="88290" y="103136"/>
                </a:lnTo>
                <a:lnTo>
                  <a:pt x="89154" y="104228"/>
                </a:lnTo>
                <a:lnTo>
                  <a:pt x="188048" y="104228"/>
                </a:lnTo>
                <a:lnTo>
                  <a:pt x="187172" y="103136"/>
                </a:lnTo>
                <a:lnTo>
                  <a:pt x="186245" y="98831"/>
                </a:lnTo>
                <a:lnTo>
                  <a:pt x="185940" y="96570"/>
                </a:lnTo>
                <a:lnTo>
                  <a:pt x="185661" y="93979"/>
                </a:lnTo>
                <a:lnTo>
                  <a:pt x="244335" y="93979"/>
                </a:lnTo>
                <a:lnTo>
                  <a:pt x="232867" y="83908"/>
                </a:lnTo>
                <a:lnTo>
                  <a:pt x="184734" y="83896"/>
                </a:lnTo>
                <a:lnTo>
                  <a:pt x="184238" y="77850"/>
                </a:lnTo>
                <a:lnTo>
                  <a:pt x="281310" y="77850"/>
                </a:lnTo>
                <a:lnTo>
                  <a:pt x="277749" y="73482"/>
                </a:lnTo>
                <a:lnTo>
                  <a:pt x="273850" y="68770"/>
                </a:lnTo>
                <a:lnTo>
                  <a:pt x="269011" y="65951"/>
                </a:lnTo>
                <a:lnTo>
                  <a:pt x="183032" y="65951"/>
                </a:lnTo>
                <a:lnTo>
                  <a:pt x="181864" y="56451"/>
                </a:lnTo>
                <a:lnTo>
                  <a:pt x="180136" y="48869"/>
                </a:lnTo>
                <a:lnTo>
                  <a:pt x="162775" y="48869"/>
                </a:lnTo>
                <a:lnTo>
                  <a:pt x="161861" y="48005"/>
                </a:lnTo>
                <a:lnTo>
                  <a:pt x="161251" y="46850"/>
                </a:lnTo>
                <a:lnTo>
                  <a:pt x="161251" y="39535"/>
                </a:lnTo>
                <a:lnTo>
                  <a:pt x="163182" y="29019"/>
                </a:lnTo>
                <a:lnTo>
                  <a:pt x="115963" y="29019"/>
                </a:lnTo>
                <a:lnTo>
                  <a:pt x="117453" y="21941"/>
                </a:lnTo>
                <a:lnTo>
                  <a:pt x="117044" y="14019"/>
                </a:lnTo>
                <a:lnTo>
                  <a:pt x="115076" y="7361"/>
                </a:lnTo>
                <a:lnTo>
                  <a:pt x="111887" y="4076"/>
                </a:lnTo>
                <a:lnTo>
                  <a:pt x="108165" y="3098"/>
                </a:lnTo>
                <a:lnTo>
                  <a:pt x="98907" y="0"/>
                </a:lnTo>
                <a:close/>
              </a:path>
              <a:path w="287654" h="104775">
                <a:moveTo>
                  <a:pt x="281310" y="77850"/>
                </a:moveTo>
                <a:lnTo>
                  <a:pt x="184238" y="77850"/>
                </a:lnTo>
                <a:lnTo>
                  <a:pt x="187350" y="79476"/>
                </a:lnTo>
                <a:lnTo>
                  <a:pt x="190741" y="79921"/>
                </a:lnTo>
                <a:lnTo>
                  <a:pt x="287096" y="79921"/>
                </a:lnTo>
                <a:lnTo>
                  <a:pt x="282397" y="79184"/>
                </a:lnTo>
                <a:lnTo>
                  <a:pt x="281310" y="7785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69483" y="487235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235" y="0"/>
                </a:lnTo>
              </a:path>
            </a:pathLst>
          </a:custGeom>
          <a:ln w="3175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40250" y="481596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31" y="0"/>
                </a:lnTo>
              </a:path>
            </a:pathLst>
          </a:custGeom>
          <a:ln w="3175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30978" y="5507452"/>
            <a:ext cx="275590" cy="27940"/>
          </a:xfrm>
          <a:custGeom>
            <a:avLst/>
            <a:gdLst/>
            <a:ahLst/>
            <a:cxnLst/>
            <a:rect l="l" t="t" r="r" b="b"/>
            <a:pathLst>
              <a:path w="275589" h="27939">
                <a:moveTo>
                  <a:pt x="100647" y="0"/>
                </a:moveTo>
                <a:lnTo>
                  <a:pt x="0" y="0"/>
                </a:lnTo>
                <a:lnTo>
                  <a:pt x="4948" y="1162"/>
                </a:lnTo>
                <a:lnTo>
                  <a:pt x="11001" y="3921"/>
                </a:lnTo>
                <a:lnTo>
                  <a:pt x="17859" y="7179"/>
                </a:lnTo>
                <a:lnTo>
                  <a:pt x="25222" y="9842"/>
                </a:lnTo>
                <a:lnTo>
                  <a:pt x="82041" y="9842"/>
                </a:lnTo>
                <a:lnTo>
                  <a:pt x="86436" y="14325"/>
                </a:lnTo>
                <a:lnTo>
                  <a:pt x="90208" y="19735"/>
                </a:lnTo>
                <a:lnTo>
                  <a:pt x="92773" y="23558"/>
                </a:lnTo>
                <a:lnTo>
                  <a:pt x="94741" y="26606"/>
                </a:lnTo>
                <a:lnTo>
                  <a:pt x="97497" y="27660"/>
                </a:lnTo>
                <a:lnTo>
                  <a:pt x="197065" y="27660"/>
                </a:lnTo>
                <a:lnTo>
                  <a:pt x="194944" y="27012"/>
                </a:lnTo>
                <a:lnTo>
                  <a:pt x="193166" y="25349"/>
                </a:lnTo>
                <a:lnTo>
                  <a:pt x="275056" y="25349"/>
                </a:lnTo>
                <a:lnTo>
                  <a:pt x="271868" y="24041"/>
                </a:lnTo>
                <a:lnTo>
                  <a:pt x="270103" y="20993"/>
                </a:lnTo>
                <a:lnTo>
                  <a:pt x="267093" y="15925"/>
                </a:lnTo>
                <a:lnTo>
                  <a:pt x="262585" y="12496"/>
                </a:lnTo>
                <a:lnTo>
                  <a:pt x="183349" y="12496"/>
                </a:lnTo>
                <a:lnTo>
                  <a:pt x="178371" y="6794"/>
                </a:lnTo>
                <a:lnTo>
                  <a:pt x="172351" y="1727"/>
                </a:lnTo>
                <a:lnTo>
                  <a:pt x="105130" y="1727"/>
                </a:lnTo>
                <a:lnTo>
                  <a:pt x="102768" y="711"/>
                </a:lnTo>
                <a:lnTo>
                  <a:pt x="100647" y="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51054" y="4986099"/>
            <a:ext cx="535940" cy="217804"/>
          </a:xfrm>
          <a:custGeom>
            <a:avLst/>
            <a:gdLst/>
            <a:ahLst/>
            <a:cxnLst/>
            <a:rect l="l" t="t" r="r" b="b"/>
            <a:pathLst>
              <a:path w="535939" h="217804">
                <a:moveTo>
                  <a:pt x="240334" y="63525"/>
                </a:moveTo>
                <a:lnTo>
                  <a:pt x="141452" y="63525"/>
                </a:lnTo>
                <a:lnTo>
                  <a:pt x="143764" y="71920"/>
                </a:lnTo>
                <a:lnTo>
                  <a:pt x="171919" y="101650"/>
                </a:lnTo>
                <a:lnTo>
                  <a:pt x="175874" y="102625"/>
                </a:lnTo>
                <a:lnTo>
                  <a:pt x="182459" y="104332"/>
                </a:lnTo>
                <a:lnTo>
                  <a:pt x="190813" y="106403"/>
                </a:lnTo>
                <a:lnTo>
                  <a:pt x="200075" y="108470"/>
                </a:lnTo>
                <a:lnTo>
                  <a:pt x="207594" y="110020"/>
                </a:lnTo>
                <a:lnTo>
                  <a:pt x="215188" y="111226"/>
                </a:lnTo>
                <a:lnTo>
                  <a:pt x="259003" y="111226"/>
                </a:lnTo>
                <a:lnTo>
                  <a:pt x="288082" y="136693"/>
                </a:lnTo>
                <a:lnTo>
                  <a:pt x="301042" y="147741"/>
                </a:lnTo>
                <a:lnTo>
                  <a:pt x="309321" y="154139"/>
                </a:lnTo>
                <a:lnTo>
                  <a:pt x="354167" y="183088"/>
                </a:lnTo>
                <a:lnTo>
                  <a:pt x="363232" y="188582"/>
                </a:lnTo>
                <a:lnTo>
                  <a:pt x="371233" y="193721"/>
                </a:lnTo>
                <a:lnTo>
                  <a:pt x="384825" y="202625"/>
                </a:lnTo>
                <a:lnTo>
                  <a:pt x="399080" y="211067"/>
                </a:lnTo>
                <a:lnTo>
                  <a:pt x="409067" y="214820"/>
                </a:lnTo>
                <a:lnTo>
                  <a:pt x="414658" y="215221"/>
                </a:lnTo>
                <a:lnTo>
                  <a:pt x="429508" y="216985"/>
                </a:lnTo>
                <a:lnTo>
                  <a:pt x="436714" y="217385"/>
                </a:lnTo>
                <a:lnTo>
                  <a:pt x="535609" y="217385"/>
                </a:lnTo>
                <a:lnTo>
                  <a:pt x="528408" y="216985"/>
                </a:lnTo>
                <a:lnTo>
                  <a:pt x="513549" y="215221"/>
                </a:lnTo>
                <a:lnTo>
                  <a:pt x="507949" y="214820"/>
                </a:lnTo>
                <a:lnTo>
                  <a:pt x="497967" y="211067"/>
                </a:lnTo>
                <a:lnTo>
                  <a:pt x="483714" y="202625"/>
                </a:lnTo>
                <a:lnTo>
                  <a:pt x="470123" y="193721"/>
                </a:lnTo>
                <a:lnTo>
                  <a:pt x="462127" y="188582"/>
                </a:lnTo>
                <a:lnTo>
                  <a:pt x="453064" y="183088"/>
                </a:lnTo>
                <a:lnTo>
                  <a:pt x="408228" y="154139"/>
                </a:lnTo>
                <a:lnTo>
                  <a:pt x="395162" y="143726"/>
                </a:lnTo>
                <a:lnTo>
                  <a:pt x="355370" y="109021"/>
                </a:lnTo>
                <a:lnTo>
                  <a:pt x="343611" y="99301"/>
                </a:lnTo>
                <a:lnTo>
                  <a:pt x="342646" y="99225"/>
                </a:lnTo>
                <a:lnTo>
                  <a:pt x="266395" y="99225"/>
                </a:lnTo>
                <a:lnTo>
                  <a:pt x="259530" y="93496"/>
                </a:lnTo>
                <a:lnTo>
                  <a:pt x="252198" y="85977"/>
                </a:lnTo>
                <a:lnTo>
                  <a:pt x="246030" y="78256"/>
                </a:lnTo>
                <a:lnTo>
                  <a:pt x="242658" y="71920"/>
                </a:lnTo>
                <a:lnTo>
                  <a:pt x="240334" y="63525"/>
                </a:lnTo>
                <a:close/>
              </a:path>
              <a:path w="535939" h="217804">
                <a:moveTo>
                  <a:pt x="127673" y="16979"/>
                </a:moveTo>
                <a:lnTo>
                  <a:pt x="28778" y="16979"/>
                </a:lnTo>
                <a:lnTo>
                  <a:pt x="36564" y="17281"/>
                </a:lnTo>
                <a:lnTo>
                  <a:pt x="46242" y="18389"/>
                </a:lnTo>
                <a:lnTo>
                  <a:pt x="55694" y="20612"/>
                </a:lnTo>
                <a:lnTo>
                  <a:pt x="62801" y="24256"/>
                </a:lnTo>
                <a:lnTo>
                  <a:pt x="68656" y="30200"/>
                </a:lnTo>
                <a:lnTo>
                  <a:pt x="76936" y="31330"/>
                </a:lnTo>
                <a:lnTo>
                  <a:pt x="92176" y="33693"/>
                </a:lnTo>
                <a:lnTo>
                  <a:pt x="95707" y="38506"/>
                </a:lnTo>
                <a:lnTo>
                  <a:pt x="99136" y="43332"/>
                </a:lnTo>
                <a:lnTo>
                  <a:pt x="109740" y="50393"/>
                </a:lnTo>
                <a:lnTo>
                  <a:pt x="114388" y="57569"/>
                </a:lnTo>
                <a:lnTo>
                  <a:pt x="117919" y="61163"/>
                </a:lnTo>
                <a:lnTo>
                  <a:pt x="122669" y="62293"/>
                </a:lnTo>
                <a:lnTo>
                  <a:pt x="127317" y="63525"/>
                </a:lnTo>
                <a:lnTo>
                  <a:pt x="226199" y="63525"/>
                </a:lnTo>
                <a:lnTo>
                  <a:pt x="221551" y="62293"/>
                </a:lnTo>
                <a:lnTo>
                  <a:pt x="216814" y="61163"/>
                </a:lnTo>
                <a:lnTo>
                  <a:pt x="213283" y="57569"/>
                </a:lnTo>
                <a:lnTo>
                  <a:pt x="208635" y="50393"/>
                </a:lnTo>
                <a:lnTo>
                  <a:pt x="198031" y="43332"/>
                </a:lnTo>
                <a:lnTo>
                  <a:pt x="194602" y="38506"/>
                </a:lnTo>
                <a:lnTo>
                  <a:pt x="191071" y="33693"/>
                </a:lnTo>
                <a:lnTo>
                  <a:pt x="175818" y="31330"/>
                </a:lnTo>
                <a:lnTo>
                  <a:pt x="167551" y="30200"/>
                </a:lnTo>
                <a:lnTo>
                  <a:pt x="161683" y="24256"/>
                </a:lnTo>
                <a:lnTo>
                  <a:pt x="154581" y="20612"/>
                </a:lnTo>
                <a:lnTo>
                  <a:pt x="145130" y="18389"/>
                </a:lnTo>
                <a:lnTo>
                  <a:pt x="135453" y="17281"/>
                </a:lnTo>
                <a:lnTo>
                  <a:pt x="127673" y="16979"/>
                </a:lnTo>
                <a:close/>
              </a:path>
              <a:path w="535939" h="217804">
                <a:moveTo>
                  <a:pt x="98894" y="0"/>
                </a:moveTo>
                <a:lnTo>
                  <a:pt x="0" y="0"/>
                </a:lnTo>
                <a:lnTo>
                  <a:pt x="6845" y="7962"/>
                </a:lnTo>
                <a:lnTo>
                  <a:pt x="13436" y="16979"/>
                </a:lnTo>
                <a:lnTo>
                  <a:pt x="112331" y="16979"/>
                </a:lnTo>
                <a:lnTo>
                  <a:pt x="105740" y="7962"/>
                </a:lnTo>
                <a:lnTo>
                  <a:pt x="98894" y="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59594" y="505312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070" y="0"/>
                </a:lnTo>
              </a:path>
            </a:pathLst>
          </a:custGeom>
          <a:ln w="414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66075" y="5529924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31" y="0"/>
                </a:lnTo>
              </a:path>
            </a:pathLst>
          </a:custGeom>
          <a:ln w="10718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00844" y="5634690"/>
            <a:ext cx="143510" cy="27940"/>
          </a:xfrm>
          <a:custGeom>
            <a:avLst/>
            <a:gdLst/>
            <a:ahLst/>
            <a:cxnLst/>
            <a:rect l="l" t="t" r="r" b="b"/>
            <a:pathLst>
              <a:path w="143510" h="27939">
                <a:moveTo>
                  <a:pt x="98882" y="0"/>
                </a:moveTo>
                <a:lnTo>
                  <a:pt x="0" y="0"/>
                </a:lnTo>
                <a:lnTo>
                  <a:pt x="2222" y="1917"/>
                </a:lnTo>
                <a:lnTo>
                  <a:pt x="7239" y="10426"/>
                </a:lnTo>
                <a:lnTo>
                  <a:pt x="12115" y="11214"/>
                </a:lnTo>
                <a:lnTo>
                  <a:pt x="33515" y="11214"/>
                </a:lnTo>
                <a:lnTo>
                  <a:pt x="39039" y="13157"/>
                </a:lnTo>
                <a:lnTo>
                  <a:pt x="38544" y="20624"/>
                </a:lnTo>
                <a:lnTo>
                  <a:pt x="42583" y="27419"/>
                </a:lnTo>
                <a:lnTo>
                  <a:pt x="44246" y="27927"/>
                </a:lnTo>
                <a:lnTo>
                  <a:pt x="143141" y="27927"/>
                </a:lnTo>
                <a:lnTo>
                  <a:pt x="141478" y="27419"/>
                </a:lnTo>
                <a:lnTo>
                  <a:pt x="136906" y="19735"/>
                </a:lnTo>
                <a:lnTo>
                  <a:pt x="138226" y="10718"/>
                </a:lnTo>
                <a:lnTo>
                  <a:pt x="110807" y="10718"/>
                </a:lnTo>
                <a:lnTo>
                  <a:pt x="107835" y="10172"/>
                </a:lnTo>
                <a:lnTo>
                  <a:pt x="105346" y="9093"/>
                </a:lnTo>
                <a:lnTo>
                  <a:pt x="101117" y="1917"/>
                </a:lnTo>
                <a:lnTo>
                  <a:pt x="98882" y="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60337" y="5622297"/>
            <a:ext cx="274320" cy="40005"/>
          </a:xfrm>
          <a:custGeom>
            <a:avLst/>
            <a:gdLst/>
            <a:ahLst/>
            <a:cxnLst/>
            <a:rect l="l" t="t" r="r" b="b"/>
            <a:pathLst>
              <a:path w="274320" h="40004">
                <a:moveTo>
                  <a:pt x="126085" y="0"/>
                </a:moveTo>
                <a:lnTo>
                  <a:pt x="24396" y="0"/>
                </a:lnTo>
                <a:lnTo>
                  <a:pt x="25336" y="507"/>
                </a:lnTo>
                <a:lnTo>
                  <a:pt x="26212" y="1282"/>
                </a:lnTo>
                <a:lnTo>
                  <a:pt x="0" y="1282"/>
                </a:lnTo>
                <a:lnTo>
                  <a:pt x="7670" y="6400"/>
                </a:lnTo>
                <a:lnTo>
                  <a:pt x="9880" y="7899"/>
                </a:lnTo>
                <a:lnTo>
                  <a:pt x="11341" y="8521"/>
                </a:lnTo>
                <a:lnTo>
                  <a:pt x="30721" y="8521"/>
                </a:lnTo>
                <a:lnTo>
                  <a:pt x="31572" y="10477"/>
                </a:lnTo>
                <a:lnTo>
                  <a:pt x="32334" y="12458"/>
                </a:lnTo>
                <a:lnTo>
                  <a:pt x="33007" y="14096"/>
                </a:lnTo>
                <a:lnTo>
                  <a:pt x="33731" y="15951"/>
                </a:lnTo>
                <a:lnTo>
                  <a:pt x="35509" y="16636"/>
                </a:lnTo>
                <a:lnTo>
                  <a:pt x="70942" y="16636"/>
                </a:lnTo>
                <a:lnTo>
                  <a:pt x="74739" y="19862"/>
                </a:lnTo>
                <a:lnTo>
                  <a:pt x="79171" y="23723"/>
                </a:lnTo>
                <a:lnTo>
                  <a:pt x="87998" y="26174"/>
                </a:lnTo>
                <a:lnTo>
                  <a:pt x="89763" y="26403"/>
                </a:lnTo>
                <a:lnTo>
                  <a:pt x="156895" y="26403"/>
                </a:lnTo>
                <a:lnTo>
                  <a:pt x="162661" y="30187"/>
                </a:lnTo>
                <a:lnTo>
                  <a:pt x="167779" y="34086"/>
                </a:lnTo>
                <a:lnTo>
                  <a:pt x="172821" y="39204"/>
                </a:lnTo>
                <a:lnTo>
                  <a:pt x="174828" y="40004"/>
                </a:lnTo>
                <a:lnTo>
                  <a:pt x="273710" y="40004"/>
                </a:lnTo>
                <a:lnTo>
                  <a:pt x="271716" y="39204"/>
                </a:lnTo>
                <a:lnTo>
                  <a:pt x="269798" y="37261"/>
                </a:lnTo>
                <a:lnTo>
                  <a:pt x="260315" y="29447"/>
                </a:lnTo>
                <a:lnTo>
                  <a:pt x="247500" y="21309"/>
                </a:lnTo>
                <a:lnTo>
                  <a:pt x="234262" y="14910"/>
                </a:lnTo>
                <a:lnTo>
                  <a:pt x="223507" y="12318"/>
                </a:lnTo>
                <a:lnTo>
                  <a:pt x="163563" y="12318"/>
                </a:lnTo>
                <a:lnTo>
                  <a:pt x="162394" y="11798"/>
                </a:lnTo>
                <a:lnTo>
                  <a:pt x="161175" y="11417"/>
                </a:lnTo>
                <a:lnTo>
                  <a:pt x="130822" y="11417"/>
                </a:lnTo>
                <a:lnTo>
                  <a:pt x="128765" y="6299"/>
                </a:lnTo>
                <a:lnTo>
                  <a:pt x="126085" y="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36286" y="4566297"/>
            <a:ext cx="1366638" cy="12798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36491" y="4576152"/>
            <a:ext cx="1526603" cy="127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4763256" y="4723761"/>
            <a:ext cx="1301750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8750" algn="r">
              <a:lnSpc>
                <a:spcPct val="100000"/>
              </a:lnSpc>
              <a:spcBef>
                <a:spcPts val="100"/>
              </a:spcBef>
            </a:pPr>
            <a:r>
              <a:rPr sz="1300" b="1" u="sng" dirty="0">
                <a:solidFill>
                  <a:srgbClr val="58388E"/>
                </a:solidFill>
                <a:uFill>
                  <a:solidFill>
                    <a:srgbClr val="C6C6C6"/>
                  </a:solidFill>
                </a:uFill>
                <a:latin typeface="Myriad Pro"/>
                <a:cs typeface="Myriad Pro"/>
              </a:rPr>
              <a:t> </a:t>
            </a:r>
            <a:r>
              <a:rPr sz="1300" b="1" u="sng" spc="25" dirty="0">
                <a:solidFill>
                  <a:srgbClr val="58388E"/>
                </a:solidFill>
                <a:uFill>
                  <a:solidFill>
                    <a:srgbClr val="C6C6C6"/>
                  </a:solidFill>
                </a:uFill>
                <a:latin typeface="Myriad Pro"/>
                <a:cs typeface="Myriad Pro"/>
              </a:rPr>
              <a:t> </a:t>
            </a:r>
            <a:endParaRPr sz="1300" b="1" dirty="0">
              <a:latin typeface="Myriad Pro"/>
              <a:cs typeface="Myriad Pro"/>
            </a:endParaRPr>
          </a:p>
          <a:p>
            <a:pPr marL="12700" marR="5080">
              <a:lnSpc>
                <a:spcPct val="100000"/>
              </a:lnSpc>
              <a:spcBef>
                <a:spcPts val="55"/>
              </a:spcBef>
              <a:tabLst>
                <a:tab pos="1185545" algn="l"/>
              </a:tabLst>
            </a:pPr>
            <a:r>
              <a:rPr sz="1700" b="1" spc="30" dirty="0">
                <a:solidFill>
                  <a:srgbClr val="522583"/>
                </a:solidFill>
                <a:latin typeface="Myriad Pro"/>
                <a:cs typeface="Myriad Pro"/>
              </a:rPr>
              <a:t>ЧЕРКАСЬКА  </a:t>
            </a:r>
            <a:r>
              <a:rPr sz="1700" b="1" spc="25" dirty="0">
                <a:solidFill>
                  <a:srgbClr val="522583"/>
                </a:solidFill>
                <a:latin typeface="Myriad Pro"/>
                <a:cs typeface="Myriad Pro"/>
              </a:rPr>
              <a:t>ОБЛАСТЬ	</a:t>
            </a:r>
            <a:r>
              <a:rPr sz="1700" b="1" u="sng" spc="25" dirty="0">
                <a:solidFill>
                  <a:srgbClr val="522583"/>
                </a:solidFill>
                <a:uFill>
                  <a:solidFill>
                    <a:srgbClr val="C6C6C6"/>
                  </a:solidFill>
                </a:uFill>
                <a:latin typeface="Myriad Pro"/>
                <a:cs typeface="Myriad Pro"/>
              </a:rPr>
              <a:t> </a:t>
            </a:r>
            <a:r>
              <a:rPr sz="1700" b="1" u="sng" spc="114" dirty="0">
                <a:solidFill>
                  <a:srgbClr val="522583"/>
                </a:solidFill>
                <a:uFill>
                  <a:solidFill>
                    <a:srgbClr val="C6C6C6"/>
                  </a:solidFill>
                </a:uFill>
                <a:latin typeface="Myriad Pro"/>
                <a:cs typeface="Myriad Pro"/>
              </a:rPr>
              <a:t> </a:t>
            </a:r>
            <a:endParaRPr sz="1700" b="1" dirty="0">
              <a:latin typeface="Myriad Pro"/>
              <a:cs typeface="Myriad Pro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576184" y="4919460"/>
            <a:ext cx="52705" cy="26670"/>
          </a:xfrm>
          <a:custGeom>
            <a:avLst/>
            <a:gdLst/>
            <a:ahLst/>
            <a:cxnLst/>
            <a:rect l="l" t="t" r="r" b="b"/>
            <a:pathLst>
              <a:path w="52704" h="26670">
                <a:moveTo>
                  <a:pt x="47434" y="0"/>
                </a:moveTo>
                <a:lnTo>
                  <a:pt x="4940" y="0"/>
                </a:lnTo>
                <a:lnTo>
                  <a:pt x="2819" y="1117"/>
                </a:lnTo>
                <a:lnTo>
                  <a:pt x="266" y="4864"/>
                </a:lnTo>
                <a:lnTo>
                  <a:pt x="0" y="7226"/>
                </a:lnTo>
                <a:lnTo>
                  <a:pt x="825" y="9321"/>
                </a:lnTo>
                <a:lnTo>
                  <a:pt x="4943" y="16446"/>
                </a:lnTo>
                <a:lnTo>
                  <a:pt x="10825" y="21891"/>
                </a:lnTo>
                <a:lnTo>
                  <a:pt x="18047" y="25370"/>
                </a:lnTo>
                <a:lnTo>
                  <a:pt x="26187" y="26593"/>
                </a:lnTo>
                <a:lnTo>
                  <a:pt x="34327" y="25370"/>
                </a:lnTo>
                <a:lnTo>
                  <a:pt x="41549" y="21891"/>
                </a:lnTo>
                <a:lnTo>
                  <a:pt x="46100" y="17678"/>
                </a:lnTo>
                <a:lnTo>
                  <a:pt x="19672" y="17678"/>
                </a:lnTo>
                <a:lnTo>
                  <a:pt x="13817" y="14325"/>
                </a:lnTo>
                <a:lnTo>
                  <a:pt x="10528" y="8902"/>
                </a:lnTo>
                <a:lnTo>
                  <a:pt x="51714" y="8902"/>
                </a:lnTo>
                <a:lnTo>
                  <a:pt x="52374" y="7226"/>
                </a:lnTo>
                <a:lnTo>
                  <a:pt x="52108" y="4864"/>
                </a:lnTo>
                <a:lnTo>
                  <a:pt x="49555" y="1117"/>
                </a:lnTo>
                <a:lnTo>
                  <a:pt x="47434" y="0"/>
                </a:lnTo>
                <a:close/>
              </a:path>
              <a:path w="52704" h="26670">
                <a:moveTo>
                  <a:pt x="51714" y="8902"/>
                </a:moveTo>
                <a:lnTo>
                  <a:pt x="41846" y="8902"/>
                </a:lnTo>
                <a:lnTo>
                  <a:pt x="38557" y="14325"/>
                </a:lnTo>
                <a:lnTo>
                  <a:pt x="32702" y="17678"/>
                </a:lnTo>
                <a:lnTo>
                  <a:pt x="46100" y="17678"/>
                </a:lnTo>
                <a:lnTo>
                  <a:pt x="47431" y="16446"/>
                </a:lnTo>
                <a:lnTo>
                  <a:pt x="51549" y="9321"/>
                </a:lnTo>
                <a:lnTo>
                  <a:pt x="51714" y="8902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57246" y="4792682"/>
            <a:ext cx="290830" cy="292100"/>
          </a:xfrm>
          <a:custGeom>
            <a:avLst/>
            <a:gdLst/>
            <a:ahLst/>
            <a:cxnLst/>
            <a:rect l="l" t="t" r="r" b="b"/>
            <a:pathLst>
              <a:path w="290829" h="292100">
                <a:moveTo>
                  <a:pt x="98590" y="175260"/>
                </a:moveTo>
                <a:lnTo>
                  <a:pt x="96989" y="175260"/>
                </a:lnTo>
                <a:lnTo>
                  <a:pt x="79603" y="179070"/>
                </a:lnTo>
                <a:lnTo>
                  <a:pt x="79146" y="179070"/>
                </a:lnTo>
                <a:lnTo>
                  <a:pt x="38633" y="190500"/>
                </a:lnTo>
                <a:lnTo>
                  <a:pt x="7927" y="217170"/>
                </a:lnTo>
                <a:lnTo>
                  <a:pt x="0" y="283210"/>
                </a:lnTo>
                <a:lnTo>
                  <a:pt x="1168" y="285750"/>
                </a:lnTo>
                <a:lnTo>
                  <a:pt x="5842" y="290830"/>
                </a:lnTo>
                <a:lnTo>
                  <a:pt x="9156" y="292100"/>
                </a:lnTo>
                <a:lnTo>
                  <a:pt x="281089" y="292100"/>
                </a:lnTo>
                <a:lnTo>
                  <a:pt x="284416" y="290830"/>
                </a:lnTo>
                <a:lnTo>
                  <a:pt x="289090" y="285750"/>
                </a:lnTo>
                <a:lnTo>
                  <a:pt x="290258" y="283210"/>
                </a:lnTo>
                <a:lnTo>
                  <a:pt x="10731" y="283210"/>
                </a:lnTo>
                <a:lnTo>
                  <a:pt x="9410" y="281940"/>
                </a:lnTo>
                <a:lnTo>
                  <a:pt x="13398" y="231140"/>
                </a:lnTo>
                <a:lnTo>
                  <a:pt x="40881" y="198120"/>
                </a:lnTo>
                <a:lnTo>
                  <a:pt x="79082" y="187960"/>
                </a:lnTo>
                <a:lnTo>
                  <a:pt x="89231" y="187960"/>
                </a:lnTo>
                <a:lnTo>
                  <a:pt x="88290" y="186690"/>
                </a:lnTo>
                <a:lnTo>
                  <a:pt x="95377" y="184150"/>
                </a:lnTo>
                <a:lnTo>
                  <a:pt x="110512" y="184150"/>
                </a:lnTo>
                <a:lnTo>
                  <a:pt x="108407" y="182880"/>
                </a:lnTo>
                <a:lnTo>
                  <a:pt x="118135" y="177800"/>
                </a:lnTo>
                <a:lnTo>
                  <a:pt x="119189" y="177800"/>
                </a:lnTo>
                <a:lnTo>
                  <a:pt x="119976" y="176530"/>
                </a:lnTo>
                <a:lnTo>
                  <a:pt x="100787" y="176530"/>
                </a:lnTo>
                <a:lnTo>
                  <a:pt x="98590" y="175260"/>
                </a:lnTo>
                <a:close/>
              </a:path>
              <a:path w="290829" h="292100">
                <a:moveTo>
                  <a:pt x="55905" y="234950"/>
                </a:moveTo>
                <a:lnTo>
                  <a:pt x="50977" y="234950"/>
                </a:lnTo>
                <a:lnTo>
                  <a:pt x="48983" y="236220"/>
                </a:lnTo>
                <a:lnTo>
                  <a:pt x="48983" y="283210"/>
                </a:lnTo>
                <a:lnTo>
                  <a:pt x="57899" y="283210"/>
                </a:lnTo>
                <a:lnTo>
                  <a:pt x="57899" y="236220"/>
                </a:lnTo>
                <a:lnTo>
                  <a:pt x="55905" y="234950"/>
                </a:lnTo>
                <a:close/>
              </a:path>
              <a:path w="290829" h="292100">
                <a:moveTo>
                  <a:pt x="239268" y="234950"/>
                </a:moveTo>
                <a:lnTo>
                  <a:pt x="234353" y="234950"/>
                </a:lnTo>
                <a:lnTo>
                  <a:pt x="232346" y="236220"/>
                </a:lnTo>
                <a:lnTo>
                  <a:pt x="232346" y="283210"/>
                </a:lnTo>
                <a:lnTo>
                  <a:pt x="241261" y="283210"/>
                </a:lnTo>
                <a:lnTo>
                  <a:pt x="241261" y="236220"/>
                </a:lnTo>
                <a:lnTo>
                  <a:pt x="239268" y="234950"/>
                </a:lnTo>
                <a:close/>
              </a:path>
              <a:path w="290829" h="292100">
                <a:moveTo>
                  <a:pt x="242622" y="187960"/>
                </a:moveTo>
                <a:lnTo>
                  <a:pt x="211175" y="187960"/>
                </a:lnTo>
                <a:lnTo>
                  <a:pt x="249377" y="198120"/>
                </a:lnTo>
                <a:lnTo>
                  <a:pt x="259832" y="203200"/>
                </a:lnTo>
                <a:lnTo>
                  <a:pt x="268252" y="210820"/>
                </a:lnTo>
                <a:lnTo>
                  <a:pt x="274105" y="219710"/>
                </a:lnTo>
                <a:lnTo>
                  <a:pt x="276860" y="231140"/>
                </a:lnTo>
                <a:lnTo>
                  <a:pt x="281165" y="280670"/>
                </a:lnTo>
                <a:lnTo>
                  <a:pt x="280835" y="281940"/>
                </a:lnTo>
                <a:lnTo>
                  <a:pt x="280174" y="283210"/>
                </a:lnTo>
                <a:lnTo>
                  <a:pt x="290258" y="283210"/>
                </a:lnTo>
                <a:lnTo>
                  <a:pt x="285737" y="231140"/>
                </a:lnTo>
                <a:lnTo>
                  <a:pt x="264607" y="195580"/>
                </a:lnTo>
                <a:lnTo>
                  <a:pt x="251625" y="190500"/>
                </a:lnTo>
                <a:lnTo>
                  <a:pt x="242622" y="187960"/>
                </a:lnTo>
                <a:close/>
              </a:path>
              <a:path w="290829" h="292100">
                <a:moveTo>
                  <a:pt x="89231" y="187960"/>
                </a:moveTo>
                <a:lnTo>
                  <a:pt x="79082" y="187960"/>
                </a:lnTo>
                <a:lnTo>
                  <a:pt x="82824" y="194310"/>
                </a:lnTo>
                <a:lnTo>
                  <a:pt x="86799" y="199390"/>
                </a:lnTo>
                <a:lnTo>
                  <a:pt x="97612" y="213360"/>
                </a:lnTo>
                <a:lnTo>
                  <a:pt x="103784" y="220980"/>
                </a:lnTo>
                <a:lnTo>
                  <a:pt x="105918" y="223520"/>
                </a:lnTo>
                <a:lnTo>
                  <a:pt x="108851" y="223520"/>
                </a:lnTo>
                <a:lnTo>
                  <a:pt x="109664" y="222250"/>
                </a:lnTo>
                <a:lnTo>
                  <a:pt x="110350" y="222250"/>
                </a:lnTo>
                <a:lnTo>
                  <a:pt x="129074" y="213360"/>
                </a:lnTo>
                <a:lnTo>
                  <a:pt x="109143" y="213360"/>
                </a:lnTo>
                <a:lnTo>
                  <a:pt x="105096" y="208280"/>
                </a:lnTo>
                <a:lnTo>
                  <a:pt x="99783" y="201930"/>
                </a:lnTo>
                <a:lnTo>
                  <a:pt x="93938" y="194310"/>
                </a:lnTo>
                <a:lnTo>
                  <a:pt x="89231" y="187960"/>
                </a:lnTo>
                <a:close/>
              </a:path>
              <a:path w="290829" h="292100">
                <a:moveTo>
                  <a:pt x="166149" y="205740"/>
                </a:moveTo>
                <a:lnTo>
                  <a:pt x="145122" y="205740"/>
                </a:lnTo>
                <a:lnTo>
                  <a:pt x="179895" y="222250"/>
                </a:lnTo>
                <a:lnTo>
                  <a:pt x="180568" y="222250"/>
                </a:lnTo>
                <a:lnTo>
                  <a:pt x="181356" y="223520"/>
                </a:lnTo>
                <a:lnTo>
                  <a:pt x="184327" y="223520"/>
                </a:lnTo>
                <a:lnTo>
                  <a:pt x="189966" y="215900"/>
                </a:lnTo>
                <a:lnTo>
                  <a:pt x="192633" y="213360"/>
                </a:lnTo>
                <a:lnTo>
                  <a:pt x="181102" y="213360"/>
                </a:lnTo>
                <a:lnTo>
                  <a:pt x="166149" y="205740"/>
                </a:lnTo>
                <a:close/>
              </a:path>
              <a:path w="290829" h="292100">
                <a:moveTo>
                  <a:pt x="110512" y="184150"/>
                </a:moveTo>
                <a:lnTo>
                  <a:pt x="95377" y="184150"/>
                </a:lnTo>
                <a:lnTo>
                  <a:pt x="103491" y="190500"/>
                </a:lnTo>
                <a:lnTo>
                  <a:pt x="112307" y="195580"/>
                </a:lnTo>
                <a:lnTo>
                  <a:pt x="121707" y="199390"/>
                </a:lnTo>
                <a:lnTo>
                  <a:pt x="131572" y="201930"/>
                </a:lnTo>
                <a:lnTo>
                  <a:pt x="109143" y="213360"/>
                </a:lnTo>
                <a:lnTo>
                  <a:pt x="129074" y="213360"/>
                </a:lnTo>
                <a:lnTo>
                  <a:pt x="145122" y="205740"/>
                </a:lnTo>
                <a:lnTo>
                  <a:pt x="166149" y="205740"/>
                </a:lnTo>
                <a:lnTo>
                  <a:pt x="158673" y="201930"/>
                </a:lnTo>
                <a:lnTo>
                  <a:pt x="168545" y="199390"/>
                </a:lnTo>
                <a:lnTo>
                  <a:pt x="177947" y="195580"/>
                </a:lnTo>
                <a:lnTo>
                  <a:pt x="180151" y="194310"/>
                </a:lnTo>
                <a:lnTo>
                  <a:pt x="145122" y="194310"/>
                </a:lnTo>
                <a:lnTo>
                  <a:pt x="125841" y="191770"/>
                </a:lnTo>
                <a:lnTo>
                  <a:pt x="116826" y="187960"/>
                </a:lnTo>
                <a:lnTo>
                  <a:pt x="110512" y="184150"/>
                </a:lnTo>
                <a:close/>
              </a:path>
              <a:path w="290829" h="292100">
                <a:moveTo>
                  <a:pt x="229117" y="184150"/>
                </a:moveTo>
                <a:lnTo>
                  <a:pt x="194868" y="184150"/>
                </a:lnTo>
                <a:lnTo>
                  <a:pt x="201968" y="186690"/>
                </a:lnTo>
                <a:lnTo>
                  <a:pt x="196318" y="194310"/>
                </a:lnTo>
                <a:lnTo>
                  <a:pt x="190468" y="201930"/>
                </a:lnTo>
                <a:lnTo>
                  <a:pt x="185151" y="208280"/>
                </a:lnTo>
                <a:lnTo>
                  <a:pt x="181102" y="213360"/>
                </a:lnTo>
                <a:lnTo>
                  <a:pt x="192633" y="213360"/>
                </a:lnTo>
                <a:lnTo>
                  <a:pt x="195884" y="208280"/>
                </a:lnTo>
                <a:lnTo>
                  <a:pt x="199513" y="204470"/>
                </a:lnTo>
                <a:lnTo>
                  <a:pt x="203454" y="199390"/>
                </a:lnTo>
                <a:lnTo>
                  <a:pt x="207432" y="194310"/>
                </a:lnTo>
                <a:lnTo>
                  <a:pt x="211175" y="187960"/>
                </a:lnTo>
                <a:lnTo>
                  <a:pt x="242622" y="187960"/>
                </a:lnTo>
                <a:lnTo>
                  <a:pt x="229117" y="184150"/>
                </a:lnTo>
                <a:close/>
              </a:path>
              <a:path w="290829" h="292100">
                <a:moveTo>
                  <a:pt x="176574" y="166370"/>
                </a:moveTo>
                <a:lnTo>
                  <a:pt x="167220" y="166370"/>
                </a:lnTo>
                <a:lnTo>
                  <a:pt x="170281" y="176530"/>
                </a:lnTo>
                <a:lnTo>
                  <a:pt x="171056" y="177800"/>
                </a:lnTo>
                <a:lnTo>
                  <a:pt x="181838" y="182880"/>
                </a:lnTo>
                <a:lnTo>
                  <a:pt x="173421" y="187960"/>
                </a:lnTo>
                <a:lnTo>
                  <a:pt x="164409" y="191770"/>
                </a:lnTo>
                <a:lnTo>
                  <a:pt x="145122" y="194310"/>
                </a:lnTo>
                <a:lnTo>
                  <a:pt x="180151" y="194310"/>
                </a:lnTo>
                <a:lnTo>
                  <a:pt x="186761" y="190500"/>
                </a:lnTo>
                <a:lnTo>
                  <a:pt x="194868" y="184150"/>
                </a:lnTo>
                <a:lnTo>
                  <a:pt x="229117" y="184150"/>
                </a:lnTo>
                <a:lnTo>
                  <a:pt x="211112" y="179070"/>
                </a:lnTo>
                <a:lnTo>
                  <a:pt x="210654" y="179070"/>
                </a:lnTo>
                <a:lnTo>
                  <a:pt x="199055" y="176530"/>
                </a:lnTo>
                <a:lnTo>
                  <a:pt x="189471" y="176530"/>
                </a:lnTo>
                <a:lnTo>
                  <a:pt x="177965" y="171450"/>
                </a:lnTo>
                <a:lnTo>
                  <a:pt x="176574" y="166370"/>
                </a:lnTo>
                <a:close/>
              </a:path>
              <a:path w="290829" h="292100">
                <a:moveTo>
                  <a:pt x="98780" y="92710"/>
                </a:moveTo>
                <a:lnTo>
                  <a:pt x="79121" y="92710"/>
                </a:lnTo>
                <a:lnTo>
                  <a:pt x="78498" y="93980"/>
                </a:lnTo>
                <a:lnTo>
                  <a:pt x="78143" y="95250"/>
                </a:lnTo>
                <a:lnTo>
                  <a:pt x="78143" y="111760"/>
                </a:lnTo>
                <a:lnTo>
                  <a:pt x="80264" y="115570"/>
                </a:lnTo>
                <a:lnTo>
                  <a:pt x="83464" y="116840"/>
                </a:lnTo>
                <a:lnTo>
                  <a:pt x="85267" y="120650"/>
                </a:lnTo>
                <a:lnTo>
                  <a:pt x="87820" y="124460"/>
                </a:lnTo>
                <a:lnTo>
                  <a:pt x="90919" y="127000"/>
                </a:lnTo>
                <a:lnTo>
                  <a:pt x="94328" y="137160"/>
                </a:lnTo>
                <a:lnTo>
                  <a:pt x="99736" y="146050"/>
                </a:lnTo>
                <a:lnTo>
                  <a:pt x="106767" y="154940"/>
                </a:lnTo>
                <a:lnTo>
                  <a:pt x="115049" y="161290"/>
                </a:lnTo>
                <a:lnTo>
                  <a:pt x="112280" y="171450"/>
                </a:lnTo>
                <a:lnTo>
                  <a:pt x="100787" y="176530"/>
                </a:lnTo>
                <a:lnTo>
                  <a:pt x="119976" y="176530"/>
                </a:lnTo>
                <a:lnTo>
                  <a:pt x="122999" y="166370"/>
                </a:lnTo>
                <a:lnTo>
                  <a:pt x="176574" y="166370"/>
                </a:lnTo>
                <a:lnTo>
                  <a:pt x="175531" y="162560"/>
                </a:lnTo>
                <a:lnTo>
                  <a:pt x="141249" y="162560"/>
                </a:lnTo>
                <a:lnTo>
                  <a:pt x="137515" y="161290"/>
                </a:lnTo>
                <a:lnTo>
                  <a:pt x="128841" y="158750"/>
                </a:lnTo>
                <a:lnTo>
                  <a:pt x="125704" y="157480"/>
                </a:lnTo>
                <a:lnTo>
                  <a:pt x="122466" y="156210"/>
                </a:lnTo>
                <a:lnTo>
                  <a:pt x="122237" y="156210"/>
                </a:lnTo>
                <a:lnTo>
                  <a:pt x="114260" y="149860"/>
                </a:lnTo>
                <a:lnTo>
                  <a:pt x="107437" y="140970"/>
                </a:lnTo>
                <a:lnTo>
                  <a:pt x="102283" y="132080"/>
                </a:lnTo>
                <a:lnTo>
                  <a:pt x="99314" y="123190"/>
                </a:lnTo>
                <a:lnTo>
                  <a:pt x="99021" y="120650"/>
                </a:lnTo>
                <a:lnTo>
                  <a:pt x="98844" y="119380"/>
                </a:lnTo>
                <a:lnTo>
                  <a:pt x="98780" y="110490"/>
                </a:lnTo>
                <a:lnTo>
                  <a:pt x="89001" y="110490"/>
                </a:lnTo>
                <a:lnTo>
                  <a:pt x="87718" y="109220"/>
                </a:lnTo>
                <a:lnTo>
                  <a:pt x="87058" y="109220"/>
                </a:lnTo>
                <a:lnTo>
                  <a:pt x="87058" y="96520"/>
                </a:lnTo>
                <a:lnTo>
                  <a:pt x="87363" y="95250"/>
                </a:lnTo>
                <a:lnTo>
                  <a:pt x="88023" y="95250"/>
                </a:lnTo>
                <a:lnTo>
                  <a:pt x="88595" y="93980"/>
                </a:lnTo>
                <a:lnTo>
                  <a:pt x="98780" y="93980"/>
                </a:lnTo>
                <a:lnTo>
                  <a:pt x="98780" y="92710"/>
                </a:lnTo>
                <a:close/>
              </a:path>
              <a:path w="290829" h="292100">
                <a:moveTo>
                  <a:pt x="193255" y="175260"/>
                </a:moveTo>
                <a:lnTo>
                  <a:pt x="191668" y="175260"/>
                </a:lnTo>
                <a:lnTo>
                  <a:pt x="189471" y="176530"/>
                </a:lnTo>
                <a:lnTo>
                  <a:pt x="199055" y="176530"/>
                </a:lnTo>
                <a:lnTo>
                  <a:pt x="193255" y="175260"/>
                </a:lnTo>
                <a:close/>
              </a:path>
              <a:path w="290829" h="292100">
                <a:moveTo>
                  <a:pt x="162699" y="167640"/>
                </a:moveTo>
                <a:lnTo>
                  <a:pt x="127444" y="167640"/>
                </a:lnTo>
                <a:lnTo>
                  <a:pt x="135890" y="170180"/>
                </a:lnTo>
                <a:lnTo>
                  <a:pt x="140335" y="171450"/>
                </a:lnTo>
                <a:lnTo>
                  <a:pt x="149339" y="171450"/>
                </a:lnTo>
                <a:lnTo>
                  <a:pt x="162699" y="167640"/>
                </a:lnTo>
                <a:close/>
              </a:path>
              <a:path w="290829" h="292100">
                <a:moveTo>
                  <a:pt x="167220" y="166370"/>
                </a:moveTo>
                <a:lnTo>
                  <a:pt x="122999" y="166370"/>
                </a:lnTo>
                <a:lnTo>
                  <a:pt x="125209" y="167640"/>
                </a:lnTo>
                <a:lnTo>
                  <a:pt x="164985" y="167640"/>
                </a:lnTo>
                <a:lnTo>
                  <a:pt x="167220" y="166370"/>
                </a:lnTo>
                <a:close/>
              </a:path>
              <a:path w="290829" h="292100">
                <a:moveTo>
                  <a:pt x="211124" y="92710"/>
                </a:moveTo>
                <a:lnTo>
                  <a:pt x="191465" y="92710"/>
                </a:lnTo>
                <a:lnTo>
                  <a:pt x="191363" y="119380"/>
                </a:lnTo>
                <a:lnTo>
                  <a:pt x="191274" y="120650"/>
                </a:lnTo>
                <a:lnTo>
                  <a:pt x="190995" y="123190"/>
                </a:lnTo>
                <a:lnTo>
                  <a:pt x="187932" y="132080"/>
                </a:lnTo>
                <a:lnTo>
                  <a:pt x="182778" y="140970"/>
                </a:lnTo>
                <a:lnTo>
                  <a:pt x="175967" y="149860"/>
                </a:lnTo>
                <a:lnTo>
                  <a:pt x="168008" y="154940"/>
                </a:lnTo>
                <a:lnTo>
                  <a:pt x="167754" y="156210"/>
                </a:lnTo>
                <a:lnTo>
                  <a:pt x="164490" y="157480"/>
                </a:lnTo>
                <a:lnTo>
                  <a:pt x="161315" y="158750"/>
                </a:lnTo>
                <a:lnTo>
                  <a:pt x="152260" y="161290"/>
                </a:lnTo>
                <a:lnTo>
                  <a:pt x="148424" y="162560"/>
                </a:lnTo>
                <a:lnTo>
                  <a:pt x="175531" y="162560"/>
                </a:lnTo>
                <a:lnTo>
                  <a:pt x="175183" y="161290"/>
                </a:lnTo>
                <a:lnTo>
                  <a:pt x="183449" y="154940"/>
                </a:lnTo>
                <a:lnTo>
                  <a:pt x="190471" y="146050"/>
                </a:lnTo>
                <a:lnTo>
                  <a:pt x="195879" y="137160"/>
                </a:lnTo>
                <a:lnTo>
                  <a:pt x="199301" y="127000"/>
                </a:lnTo>
                <a:lnTo>
                  <a:pt x="202425" y="124460"/>
                </a:lnTo>
                <a:lnTo>
                  <a:pt x="204965" y="120650"/>
                </a:lnTo>
                <a:lnTo>
                  <a:pt x="206794" y="116840"/>
                </a:lnTo>
                <a:lnTo>
                  <a:pt x="209981" y="115570"/>
                </a:lnTo>
                <a:lnTo>
                  <a:pt x="212102" y="111760"/>
                </a:lnTo>
                <a:lnTo>
                  <a:pt x="212102" y="110490"/>
                </a:lnTo>
                <a:lnTo>
                  <a:pt x="200380" y="110490"/>
                </a:lnTo>
                <a:lnTo>
                  <a:pt x="200380" y="93980"/>
                </a:lnTo>
                <a:lnTo>
                  <a:pt x="211747" y="93980"/>
                </a:lnTo>
                <a:lnTo>
                  <a:pt x="211124" y="92710"/>
                </a:lnTo>
                <a:close/>
              </a:path>
              <a:path w="290829" h="292100">
                <a:moveTo>
                  <a:pt x="98780" y="93980"/>
                </a:moveTo>
                <a:lnTo>
                  <a:pt x="89877" y="93980"/>
                </a:lnTo>
                <a:lnTo>
                  <a:pt x="89877" y="110490"/>
                </a:lnTo>
                <a:lnTo>
                  <a:pt x="98780" y="110490"/>
                </a:lnTo>
                <a:lnTo>
                  <a:pt x="98780" y="93980"/>
                </a:lnTo>
                <a:close/>
              </a:path>
              <a:path w="290829" h="292100">
                <a:moveTo>
                  <a:pt x="211747" y="93980"/>
                </a:moveTo>
                <a:lnTo>
                  <a:pt x="201650" y="93980"/>
                </a:lnTo>
                <a:lnTo>
                  <a:pt x="202107" y="95250"/>
                </a:lnTo>
                <a:lnTo>
                  <a:pt x="202857" y="95250"/>
                </a:lnTo>
                <a:lnTo>
                  <a:pt x="203187" y="96520"/>
                </a:lnTo>
                <a:lnTo>
                  <a:pt x="203187" y="109220"/>
                </a:lnTo>
                <a:lnTo>
                  <a:pt x="202526" y="109220"/>
                </a:lnTo>
                <a:lnTo>
                  <a:pt x="201256" y="110490"/>
                </a:lnTo>
                <a:lnTo>
                  <a:pt x="212102" y="110490"/>
                </a:lnTo>
                <a:lnTo>
                  <a:pt x="212102" y="95250"/>
                </a:lnTo>
                <a:lnTo>
                  <a:pt x="211747" y="93980"/>
                </a:lnTo>
                <a:close/>
              </a:path>
              <a:path w="290829" h="292100">
                <a:moveTo>
                  <a:pt x="120802" y="99060"/>
                </a:moveTo>
                <a:lnTo>
                  <a:pt x="111899" y="99060"/>
                </a:lnTo>
                <a:lnTo>
                  <a:pt x="111899" y="105410"/>
                </a:lnTo>
                <a:lnTo>
                  <a:pt x="113893" y="106680"/>
                </a:lnTo>
                <a:lnTo>
                  <a:pt x="118821" y="106680"/>
                </a:lnTo>
                <a:lnTo>
                  <a:pt x="120815" y="105410"/>
                </a:lnTo>
                <a:lnTo>
                  <a:pt x="120802" y="99060"/>
                </a:lnTo>
                <a:close/>
              </a:path>
              <a:path w="290829" h="292100">
                <a:moveTo>
                  <a:pt x="178346" y="99060"/>
                </a:moveTo>
                <a:lnTo>
                  <a:pt x="169443" y="99060"/>
                </a:lnTo>
                <a:lnTo>
                  <a:pt x="169443" y="105410"/>
                </a:lnTo>
                <a:lnTo>
                  <a:pt x="171437" y="106680"/>
                </a:lnTo>
                <a:lnTo>
                  <a:pt x="176237" y="106680"/>
                </a:lnTo>
                <a:lnTo>
                  <a:pt x="177380" y="105410"/>
                </a:lnTo>
                <a:lnTo>
                  <a:pt x="177673" y="105410"/>
                </a:lnTo>
                <a:lnTo>
                  <a:pt x="178181" y="104140"/>
                </a:lnTo>
                <a:lnTo>
                  <a:pt x="178358" y="102870"/>
                </a:lnTo>
                <a:lnTo>
                  <a:pt x="178346" y="99060"/>
                </a:lnTo>
                <a:close/>
              </a:path>
              <a:path w="290829" h="292100">
                <a:moveTo>
                  <a:pt x="120408" y="92710"/>
                </a:moveTo>
                <a:lnTo>
                  <a:pt x="112242" y="92710"/>
                </a:lnTo>
                <a:lnTo>
                  <a:pt x="111861" y="93980"/>
                </a:lnTo>
                <a:lnTo>
                  <a:pt x="111874" y="99060"/>
                </a:lnTo>
                <a:lnTo>
                  <a:pt x="120777" y="99060"/>
                </a:lnTo>
                <a:lnTo>
                  <a:pt x="120777" y="93980"/>
                </a:lnTo>
                <a:lnTo>
                  <a:pt x="120408" y="92710"/>
                </a:lnTo>
                <a:close/>
              </a:path>
              <a:path w="290829" h="292100">
                <a:moveTo>
                  <a:pt x="177952" y="92710"/>
                </a:moveTo>
                <a:lnTo>
                  <a:pt x="169786" y="92710"/>
                </a:lnTo>
                <a:lnTo>
                  <a:pt x="169405" y="93980"/>
                </a:lnTo>
                <a:lnTo>
                  <a:pt x="169418" y="99060"/>
                </a:lnTo>
                <a:lnTo>
                  <a:pt x="178320" y="99060"/>
                </a:lnTo>
                <a:lnTo>
                  <a:pt x="178320" y="93980"/>
                </a:lnTo>
                <a:lnTo>
                  <a:pt x="177952" y="92710"/>
                </a:lnTo>
                <a:close/>
              </a:path>
              <a:path w="290829" h="292100">
                <a:moveTo>
                  <a:pt x="160401" y="0"/>
                </a:moveTo>
                <a:lnTo>
                  <a:pt x="129844" y="0"/>
                </a:lnTo>
                <a:lnTo>
                  <a:pt x="126873" y="1270"/>
                </a:lnTo>
                <a:lnTo>
                  <a:pt x="123621" y="5080"/>
                </a:lnTo>
                <a:lnTo>
                  <a:pt x="122809" y="7620"/>
                </a:lnTo>
                <a:lnTo>
                  <a:pt x="122428" y="8890"/>
                </a:lnTo>
                <a:lnTo>
                  <a:pt x="113350" y="11430"/>
                </a:lnTo>
                <a:lnTo>
                  <a:pt x="84155" y="36830"/>
                </a:lnTo>
                <a:lnTo>
                  <a:pt x="75920" y="68580"/>
                </a:lnTo>
                <a:lnTo>
                  <a:pt x="71526" y="69850"/>
                </a:lnTo>
                <a:lnTo>
                  <a:pt x="68173" y="73660"/>
                </a:lnTo>
                <a:lnTo>
                  <a:pt x="68173" y="87630"/>
                </a:lnTo>
                <a:lnTo>
                  <a:pt x="72351" y="92710"/>
                </a:lnTo>
                <a:lnTo>
                  <a:pt x="217893" y="92710"/>
                </a:lnTo>
                <a:lnTo>
                  <a:pt x="222072" y="87630"/>
                </a:lnTo>
                <a:lnTo>
                  <a:pt x="222072" y="83820"/>
                </a:lnTo>
                <a:lnTo>
                  <a:pt x="77089" y="83820"/>
                </a:lnTo>
                <a:lnTo>
                  <a:pt x="77089" y="77470"/>
                </a:lnTo>
                <a:lnTo>
                  <a:pt x="106159" y="77470"/>
                </a:lnTo>
                <a:lnTo>
                  <a:pt x="108153" y="74930"/>
                </a:lnTo>
                <a:lnTo>
                  <a:pt x="108153" y="71120"/>
                </a:lnTo>
                <a:lnTo>
                  <a:pt x="106159" y="68580"/>
                </a:lnTo>
                <a:lnTo>
                  <a:pt x="84836" y="68580"/>
                </a:lnTo>
                <a:lnTo>
                  <a:pt x="84836" y="67310"/>
                </a:lnTo>
                <a:lnTo>
                  <a:pt x="87647" y="49530"/>
                </a:lnTo>
                <a:lnTo>
                  <a:pt x="95507" y="35560"/>
                </a:lnTo>
                <a:lnTo>
                  <a:pt x="107553" y="24130"/>
                </a:lnTo>
                <a:lnTo>
                  <a:pt x="122923" y="17780"/>
                </a:lnTo>
                <a:lnTo>
                  <a:pt x="131958" y="17780"/>
                </a:lnTo>
                <a:lnTo>
                  <a:pt x="131000" y="10160"/>
                </a:lnTo>
                <a:lnTo>
                  <a:pt x="131724" y="10160"/>
                </a:lnTo>
                <a:lnTo>
                  <a:pt x="132194" y="8890"/>
                </a:lnTo>
                <a:lnTo>
                  <a:pt x="167830" y="8890"/>
                </a:lnTo>
                <a:lnTo>
                  <a:pt x="166624" y="5080"/>
                </a:lnTo>
                <a:lnTo>
                  <a:pt x="163372" y="1270"/>
                </a:lnTo>
                <a:lnTo>
                  <a:pt x="160401" y="0"/>
                </a:lnTo>
                <a:close/>
              </a:path>
              <a:path w="290829" h="292100">
                <a:moveTo>
                  <a:pt x="188482" y="17780"/>
                </a:moveTo>
                <a:lnTo>
                  <a:pt x="167335" y="17780"/>
                </a:lnTo>
                <a:lnTo>
                  <a:pt x="182700" y="24130"/>
                </a:lnTo>
                <a:lnTo>
                  <a:pt x="194746" y="35560"/>
                </a:lnTo>
                <a:lnTo>
                  <a:pt x="202609" y="49530"/>
                </a:lnTo>
                <a:lnTo>
                  <a:pt x="205422" y="67310"/>
                </a:lnTo>
                <a:lnTo>
                  <a:pt x="205422" y="68580"/>
                </a:lnTo>
                <a:lnTo>
                  <a:pt x="117716" y="68580"/>
                </a:lnTo>
                <a:lnTo>
                  <a:pt x="115722" y="71120"/>
                </a:lnTo>
                <a:lnTo>
                  <a:pt x="115722" y="74930"/>
                </a:lnTo>
                <a:lnTo>
                  <a:pt x="117716" y="77470"/>
                </a:lnTo>
                <a:lnTo>
                  <a:pt x="213156" y="77470"/>
                </a:lnTo>
                <a:lnTo>
                  <a:pt x="213156" y="83820"/>
                </a:lnTo>
                <a:lnTo>
                  <a:pt x="222072" y="83820"/>
                </a:lnTo>
                <a:lnTo>
                  <a:pt x="222072" y="73660"/>
                </a:lnTo>
                <a:lnTo>
                  <a:pt x="218719" y="69850"/>
                </a:lnTo>
                <a:lnTo>
                  <a:pt x="214325" y="68580"/>
                </a:lnTo>
                <a:lnTo>
                  <a:pt x="214220" y="66040"/>
                </a:lnTo>
                <a:lnTo>
                  <a:pt x="199923" y="27940"/>
                </a:lnTo>
                <a:lnTo>
                  <a:pt x="193119" y="21590"/>
                </a:lnTo>
                <a:lnTo>
                  <a:pt x="188482" y="17780"/>
                </a:lnTo>
                <a:close/>
              </a:path>
              <a:path w="290829" h="292100">
                <a:moveTo>
                  <a:pt x="156629" y="67310"/>
                </a:moveTo>
                <a:lnTo>
                  <a:pt x="133324" y="67310"/>
                </a:lnTo>
                <a:lnTo>
                  <a:pt x="134340" y="68580"/>
                </a:lnTo>
                <a:lnTo>
                  <a:pt x="155727" y="68580"/>
                </a:lnTo>
                <a:lnTo>
                  <a:pt x="156629" y="67310"/>
                </a:lnTo>
                <a:close/>
              </a:path>
              <a:path w="290829" h="292100">
                <a:moveTo>
                  <a:pt x="159334" y="64770"/>
                </a:moveTo>
                <a:lnTo>
                  <a:pt x="130924" y="64770"/>
                </a:lnTo>
                <a:lnTo>
                  <a:pt x="131673" y="66040"/>
                </a:lnTo>
                <a:lnTo>
                  <a:pt x="132588" y="67310"/>
                </a:lnTo>
                <a:lnTo>
                  <a:pt x="157924" y="67310"/>
                </a:lnTo>
                <a:lnTo>
                  <a:pt x="158826" y="66040"/>
                </a:lnTo>
                <a:lnTo>
                  <a:pt x="159334" y="64770"/>
                </a:lnTo>
                <a:close/>
              </a:path>
              <a:path w="290829" h="292100">
                <a:moveTo>
                  <a:pt x="131958" y="17780"/>
                </a:moveTo>
                <a:lnTo>
                  <a:pt x="122923" y="17780"/>
                </a:lnTo>
                <a:lnTo>
                  <a:pt x="128143" y="58420"/>
                </a:lnTo>
                <a:lnTo>
                  <a:pt x="128447" y="59690"/>
                </a:lnTo>
                <a:lnTo>
                  <a:pt x="128866" y="60960"/>
                </a:lnTo>
                <a:lnTo>
                  <a:pt x="129324" y="62230"/>
                </a:lnTo>
                <a:lnTo>
                  <a:pt x="130149" y="64770"/>
                </a:lnTo>
                <a:lnTo>
                  <a:pt x="159893" y="64770"/>
                </a:lnTo>
                <a:lnTo>
                  <a:pt x="160756" y="63500"/>
                </a:lnTo>
                <a:lnTo>
                  <a:pt x="161251" y="62230"/>
                </a:lnTo>
                <a:lnTo>
                  <a:pt x="141071" y="62230"/>
                </a:lnTo>
                <a:lnTo>
                  <a:pt x="138607" y="60960"/>
                </a:lnTo>
                <a:lnTo>
                  <a:pt x="137198" y="59690"/>
                </a:lnTo>
                <a:lnTo>
                  <a:pt x="136906" y="57150"/>
                </a:lnTo>
                <a:lnTo>
                  <a:pt x="131958" y="17780"/>
                </a:lnTo>
                <a:close/>
              </a:path>
              <a:path w="290829" h="292100">
                <a:moveTo>
                  <a:pt x="167830" y="8890"/>
                </a:moveTo>
                <a:lnTo>
                  <a:pt x="158051" y="8890"/>
                </a:lnTo>
                <a:lnTo>
                  <a:pt x="158521" y="10160"/>
                </a:lnTo>
                <a:lnTo>
                  <a:pt x="159245" y="10160"/>
                </a:lnTo>
                <a:lnTo>
                  <a:pt x="153339" y="57150"/>
                </a:lnTo>
                <a:lnTo>
                  <a:pt x="153047" y="59690"/>
                </a:lnTo>
                <a:lnTo>
                  <a:pt x="151638" y="60960"/>
                </a:lnTo>
                <a:lnTo>
                  <a:pt x="149174" y="62230"/>
                </a:lnTo>
                <a:lnTo>
                  <a:pt x="161251" y="62230"/>
                </a:lnTo>
                <a:lnTo>
                  <a:pt x="161518" y="60960"/>
                </a:lnTo>
                <a:lnTo>
                  <a:pt x="161810" y="59690"/>
                </a:lnTo>
                <a:lnTo>
                  <a:pt x="162115" y="58420"/>
                </a:lnTo>
                <a:lnTo>
                  <a:pt x="167335" y="17780"/>
                </a:lnTo>
                <a:lnTo>
                  <a:pt x="188482" y="17780"/>
                </a:lnTo>
                <a:lnTo>
                  <a:pt x="185391" y="15240"/>
                </a:lnTo>
                <a:lnTo>
                  <a:pt x="176906" y="11430"/>
                </a:lnTo>
                <a:lnTo>
                  <a:pt x="167830" y="8890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24021" y="5030935"/>
            <a:ext cx="53340" cy="33020"/>
          </a:xfrm>
          <a:custGeom>
            <a:avLst/>
            <a:gdLst/>
            <a:ahLst/>
            <a:cxnLst/>
            <a:rect l="l" t="t" r="r" b="b"/>
            <a:pathLst>
              <a:path w="53340" h="33020">
                <a:moveTo>
                  <a:pt x="49352" y="0"/>
                </a:moveTo>
                <a:lnTo>
                  <a:pt x="3733" y="0"/>
                </a:lnTo>
                <a:lnTo>
                  <a:pt x="0" y="3733"/>
                </a:lnTo>
                <a:lnTo>
                  <a:pt x="0" y="28752"/>
                </a:lnTo>
                <a:lnTo>
                  <a:pt x="3733" y="32486"/>
                </a:lnTo>
                <a:lnTo>
                  <a:pt x="49352" y="32486"/>
                </a:lnTo>
                <a:lnTo>
                  <a:pt x="53086" y="28752"/>
                </a:lnTo>
                <a:lnTo>
                  <a:pt x="53086" y="23571"/>
                </a:lnTo>
                <a:lnTo>
                  <a:pt x="8915" y="23571"/>
                </a:lnTo>
                <a:lnTo>
                  <a:pt x="8915" y="8915"/>
                </a:lnTo>
                <a:lnTo>
                  <a:pt x="53086" y="8915"/>
                </a:lnTo>
                <a:lnTo>
                  <a:pt x="53086" y="3733"/>
                </a:lnTo>
                <a:lnTo>
                  <a:pt x="49352" y="0"/>
                </a:lnTo>
                <a:close/>
              </a:path>
              <a:path w="53340" h="33020">
                <a:moveTo>
                  <a:pt x="53086" y="8915"/>
                </a:moveTo>
                <a:lnTo>
                  <a:pt x="44170" y="8915"/>
                </a:lnTo>
                <a:lnTo>
                  <a:pt x="44170" y="23571"/>
                </a:lnTo>
                <a:lnTo>
                  <a:pt x="53086" y="23571"/>
                </a:lnTo>
                <a:lnTo>
                  <a:pt x="53086" y="8915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54716" y="4339784"/>
            <a:ext cx="292735" cy="218440"/>
          </a:xfrm>
          <a:custGeom>
            <a:avLst/>
            <a:gdLst/>
            <a:ahLst/>
            <a:cxnLst/>
            <a:rect l="l" t="t" r="r" b="b"/>
            <a:pathLst>
              <a:path w="292734" h="218439">
                <a:moveTo>
                  <a:pt x="96936" y="77571"/>
                </a:moveTo>
                <a:lnTo>
                  <a:pt x="75006" y="77571"/>
                </a:lnTo>
                <a:lnTo>
                  <a:pt x="177469" y="135813"/>
                </a:lnTo>
                <a:lnTo>
                  <a:pt x="177469" y="214680"/>
                </a:lnTo>
                <a:lnTo>
                  <a:pt x="178536" y="216509"/>
                </a:lnTo>
                <a:lnTo>
                  <a:pt x="181965" y="218389"/>
                </a:lnTo>
                <a:lnTo>
                  <a:pt x="184137" y="218325"/>
                </a:lnTo>
                <a:lnTo>
                  <a:pt x="208645" y="202895"/>
                </a:lnTo>
                <a:lnTo>
                  <a:pt x="188302" y="202895"/>
                </a:lnTo>
                <a:lnTo>
                  <a:pt x="188302" y="130721"/>
                </a:lnTo>
                <a:lnTo>
                  <a:pt x="187248" y="128905"/>
                </a:lnTo>
                <a:lnTo>
                  <a:pt x="96936" y="77571"/>
                </a:lnTo>
                <a:close/>
              </a:path>
              <a:path w="292734" h="218439">
                <a:moveTo>
                  <a:pt x="222999" y="120624"/>
                </a:moveTo>
                <a:lnTo>
                  <a:pt x="212166" y="120624"/>
                </a:lnTo>
                <a:lnTo>
                  <a:pt x="212166" y="187871"/>
                </a:lnTo>
                <a:lnTo>
                  <a:pt x="188302" y="202895"/>
                </a:lnTo>
                <a:lnTo>
                  <a:pt x="208645" y="202895"/>
                </a:lnTo>
                <a:lnTo>
                  <a:pt x="222059" y="194449"/>
                </a:lnTo>
                <a:lnTo>
                  <a:pt x="222999" y="192735"/>
                </a:lnTo>
                <a:lnTo>
                  <a:pt x="222999" y="120624"/>
                </a:lnTo>
                <a:close/>
              </a:path>
              <a:path w="292734" h="218439">
                <a:moveTo>
                  <a:pt x="179895" y="0"/>
                </a:moveTo>
                <a:lnTo>
                  <a:pt x="177761" y="50"/>
                </a:lnTo>
                <a:lnTo>
                  <a:pt x="965" y="111379"/>
                </a:lnTo>
                <a:lnTo>
                  <a:pt x="0" y="113182"/>
                </a:lnTo>
                <a:lnTo>
                  <a:pt x="88" y="116967"/>
                </a:lnTo>
                <a:lnTo>
                  <a:pt x="1130" y="118732"/>
                </a:lnTo>
                <a:lnTo>
                  <a:pt x="112509" y="182041"/>
                </a:lnTo>
                <a:lnTo>
                  <a:pt x="114706" y="181991"/>
                </a:lnTo>
                <a:lnTo>
                  <a:pt x="133683" y="170040"/>
                </a:lnTo>
                <a:lnTo>
                  <a:pt x="113347" y="170040"/>
                </a:lnTo>
                <a:lnTo>
                  <a:pt x="16014" y="114719"/>
                </a:lnTo>
                <a:lnTo>
                  <a:pt x="75006" y="77571"/>
                </a:lnTo>
                <a:lnTo>
                  <a:pt x="96936" y="77571"/>
                </a:lnTo>
                <a:lnTo>
                  <a:pt x="85407" y="71018"/>
                </a:lnTo>
                <a:lnTo>
                  <a:pt x="109702" y="55727"/>
                </a:lnTo>
                <a:lnTo>
                  <a:pt x="131635" y="55727"/>
                </a:lnTo>
                <a:lnTo>
                  <a:pt x="120103" y="49174"/>
                </a:lnTo>
                <a:lnTo>
                  <a:pt x="179095" y="12026"/>
                </a:lnTo>
                <a:lnTo>
                  <a:pt x="201050" y="12026"/>
                </a:lnTo>
                <a:lnTo>
                  <a:pt x="179895" y="0"/>
                </a:lnTo>
                <a:close/>
              </a:path>
              <a:path w="292734" h="218439">
                <a:moveTo>
                  <a:pt x="162661" y="139649"/>
                </a:moveTo>
                <a:lnTo>
                  <a:pt x="161213" y="139903"/>
                </a:lnTo>
                <a:lnTo>
                  <a:pt x="113347" y="170040"/>
                </a:lnTo>
                <a:lnTo>
                  <a:pt x="133683" y="170040"/>
                </a:lnTo>
                <a:lnTo>
                  <a:pt x="166979" y="149072"/>
                </a:lnTo>
                <a:lnTo>
                  <a:pt x="167830" y="147878"/>
                </a:lnTo>
                <a:lnTo>
                  <a:pt x="168478" y="145046"/>
                </a:lnTo>
                <a:lnTo>
                  <a:pt x="168224" y="143598"/>
                </a:lnTo>
                <a:lnTo>
                  <a:pt x="166687" y="141147"/>
                </a:lnTo>
                <a:lnTo>
                  <a:pt x="165481" y="140296"/>
                </a:lnTo>
                <a:lnTo>
                  <a:pt x="162661" y="139649"/>
                </a:lnTo>
                <a:close/>
              </a:path>
              <a:path w="292734" h="218439">
                <a:moveTo>
                  <a:pt x="131635" y="55727"/>
                </a:moveTo>
                <a:lnTo>
                  <a:pt x="109702" y="55727"/>
                </a:lnTo>
                <a:lnTo>
                  <a:pt x="207035" y="111048"/>
                </a:lnTo>
                <a:lnTo>
                  <a:pt x="195732" y="118160"/>
                </a:lnTo>
                <a:lnTo>
                  <a:pt x="194881" y="119367"/>
                </a:lnTo>
                <a:lnTo>
                  <a:pt x="194233" y="122186"/>
                </a:lnTo>
                <a:lnTo>
                  <a:pt x="194487" y="123647"/>
                </a:lnTo>
                <a:lnTo>
                  <a:pt x="196253" y="126453"/>
                </a:lnTo>
                <a:lnTo>
                  <a:pt x="197967" y="127393"/>
                </a:lnTo>
                <a:lnTo>
                  <a:pt x="200875" y="127393"/>
                </a:lnTo>
                <a:lnTo>
                  <a:pt x="201866" y="127114"/>
                </a:lnTo>
                <a:lnTo>
                  <a:pt x="212166" y="120624"/>
                </a:lnTo>
                <a:lnTo>
                  <a:pt x="222999" y="120624"/>
                </a:lnTo>
                <a:lnTo>
                  <a:pt x="220421" y="106184"/>
                </a:lnTo>
                <a:lnTo>
                  <a:pt x="131635" y="55727"/>
                </a:lnTo>
                <a:close/>
              </a:path>
              <a:path w="292734" h="218439">
                <a:moveTo>
                  <a:pt x="201050" y="12026"/>
                </a:moveTo>
                <a:lnTo>
                  <a:pt x="179095" y="12026"/>
                </a:lnTo>
                <a:lnTo>
                  <a:pt x="276428" y="67348"/>
                </a:lnTo>
                <a:lnTo>
                  <a:pt x="232181" y="95211"/>
                </a:lnTo>
                <a:lnTo>
                  <a:pt x="231419" y="98564"/>
                </a:lnTo>
                <a:lnTo>
                  <a:pt x="234594" y="103619"/>
                </a:lnTo>
                <a:lnTo>
                  <a:pt x="237959" y="104381"/>
                </a:lnTo>
                <a:lnTo>
                  <a:pt x="291477" y="70688"/>
                </a:lnTo>
                <a:lnTo>
                  <a:pt x="292442" y="68884"/>
                </a:lnTo>
                <a:lnTo>
                  <a:pt x="292354" y="65100"/>
                </a:lnTo>
                <a:lnTo>
                  <a:pt x="291299" y="63334"/>
                </a:lnTo>
                <a:lnTo>
                  <a:pt x="201050" y="12026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86132" y="4428153"/>
            <a:ext cx="62230" cy="42545"/>
          </a:xfrm>
          <a:custGeom>
            <a:avLst/>
            <a:gdLst/>
            <a:ahLst/>
            <a:cxnLst/>
            <a:rect l="l" t="t" r="r" b="b"/>
            <a:pathLst>
              <a:path w="62229" h="42545">
                <a:moveTo>
                  <a:pt x="55956" y="0"/>
                </a:moveTo>
                <a:lnTo>
                  <a:pt x="54546" y="0"/>
                </a:lnTo>
                <a:lnTo>
                  <a:pt x="53555" y="292"/>
                </a:lnTo>
                <a:lnTo>
                  <a:pt x="762" y="33527"/>
                </a:lnTo>
                <a:lnTo>
                  <a:pt x="0" y="36880"/>
                </a:lnTo>
                <a:lnTo>
                  <a:pt x="2590" y="40995"/>
                </a:lnTo>
                <a:lnTo>
                  <a:pt x="4305" y="41935"/>
                </a:lnTo>
                <a:lnTo>
                  <a:pt x="7213" y="41935"/>
                </a:lnTo>
                <a:lnTo>
                  <a:pt x="8204" y="41655"/>
                </a:lnTo>
                <a:lnTo>
                  <a:pt x="60985" y="8420"/>
                </a:lnTo>
                <a:lnTo>
                  <a:pt x="61747" y="5067"/>
                </a:lnTo>
                <a:lnTo>
                  <a:pt x="59385" y="1308"/>
                </a:lnTo>
                <a:lnTo>
                  <a:pt x="58178" y="457"/>
                </a:lnTo>
                <a:lnTo>
                  <a:pt x="56362" y="50"/>
                </a:lnTo>
                <a:lnTo>
                  <a:pt x="55956" y="0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54566" y="4476003"/>
            <a:ext cx="168910" cy="73025"/>
          </a:xfrm>
          <a:custGeom>
            <a:avLst/>
            <a:gdLst/>
            <a:ahLst/>
            <a:cxnLst/>
            <a:rect l="l" t="t" r="r" b="b"/>
            <a:pathLst>
              <a:path w="168909" h="73025">
                <a:moveTo>
                  <a:pt x="6553" y="0"/>
                </a:moveTo>
                <a:lnTo>
                  <a:pt x="5143" y="0"/>
                </a:lnTo>
                <a:lnTo>
                  <a:pt x="4648" y="63"/>
                </a:lnTo>
                <a:lnTo>
                  <a:pt x="2781" y="571"/>
                </a:lnTo>
                <a:lnTo>
                  <a:pt x="1612" y="1485"/>
                </a:lnTo>
                <a:lnTo>
                  <a:pt x="177" y="4000"/>
                </a:lnTo>
                <a:lnTo>
                  <a:pt x="0" y="5460"/>
                </a:lnTo>
                <a:lnTo>
                  <a:pt x="774" y="8254"/>
                </a:lnTo>
                <a:lnTo>
                  <a:pt x="1676" y="9410"/>
                </a:lnTo>
                <a:lnTo>
                  <a:pt x="112674" y="72504"/>
                </a:lnTo>
                <a:lnTo>
                  <a:pt x="114871" y="72453"/>
                </a:lnTo>
                <a:lnTo>
                  <a:pt x="133851" y="60502"/>
                </a:lnTo>
                <a:lnTo>
                  <a:pt x="113499" y="60502"/>
                </a:lnTo>
                <a:lnTo>
                  <a:pt x="7467" y="241"/>
                </a:lnTo>
                <a:lnTo>
                  <a:pt x="6553" y="0"/>
                </a:lnTo>
                <a:close/>
              </a:path>
              <a:path w="168909" h="73025">
                <a:moveTo>
                  <a:pt x="162813" y="30124"/>
                </a:moveTo>
                <a:lnTo>
                  <a:pt x="161353" y="30365"/>
                </a:lnTo>
                <a:lnTo>
                  <a:pt x="113499" y="60502"/>
                </a:lnTo>
                <a:lnTo>
                  <a:pt x="133851" y="60502"/>
                </a:lnTo>
                <a:lnTo>
                  <a:pt x="167131" y="39547"/>
                </a:lnTo>
                <a:lnTo>
                  <a:pt x="167982" y="38341"/>
                </a:lnTo>
                <a:lnTo>
                  <a:pt x="168630" y="35521"/>
                </a:lnTo>
                <a:lnTo>
                  <a:pt x="168376" y="34061"/>
                </a:lnTo>
                <a:lnTo>
                  <a:pt x="166839" y="31610"/>
                </a:lnTo>
                <a:lnTo>
                  <a:pt x="165633" y="30759"/>
                </a:lnTo>
                <a:lnTo>
                  <a:pt x="162813" y="30124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86132" y="4454837"/>
            <a:ext cx="62230" cy="42545"/>
          </a:xfrm>
          <a:custGeom>
            <a:avLst/>
            <a:gdLst/>
            <a:ahLst/>
            <a:cxnLst/>
            <a:rect l="l" t="t" r="r" b="b"/>
            <a:pathLst>
              <a:path w="62229" h="42545">
                <a:moveTo>
                  <a:pt x="55956" y="0"/>
                </a:moveTo>
                <a:lnTo>
                  <a:pt x="54546" y="0"/>
                </a:lnTo>
                <a:lnTo>
                  <a:pt x="53555" y="292"/>
                </a:lnTo>
                <a:lnTo>
                  <a:pt x="762" y="33527"/>
                </a:lnTo>
                <a:lnTo>
                  <a:pt x="0" y="36880"/>
                </a:lnTo>
                <a:lnTo>
                  <a:pt x="2590" y="40995"/>
                </a:lnTo>
                <a:lnTo>
                  <a:pt x="4305" y="41935"/>
                </a:lnTo>
                <a:lnTo>
                  <a:pt x="7213" y="41935"/>
                </a:lnTo>
                <a:lnTo>
                  <a:pt x="8204" y="41655"/>
                </a:lnTo>
                <a:lnTo>
                  <a:pt x="60985" y="8420"/>
                </a:lnTo>
                <a:lnTo>
                  <a:pt x="61747" y="5067"/>
                </a:lnTo>
                <a:lnTo>
                  <a:pt x="59385" y="1308"/>
                </a:lnTo>
                <a:lnTo>
                  <a:pt x="58178" y="457"/>
                </a:lnTo>
                <a:lnTo>
                  <a:pt x="56362" y="50"/>
                </a:lnTo>
                <a:lnTo>
                  <a:pt x="55956" y="0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54570" y="4502687"/>
            <a:ext cx="168910" cy="73025"/>
          </a:xfrm>
          <a:custGeom>
            <a:avLst/>
            <a:gdLst/>
            <a:ahLst/>
            <a:cxnLst/>
            <a:rect l="l" t="t" r="r" b="b"/>
            <a:pathLst>
              <a:path w="168909" h="73025">
                <a:moveTo>
                  <a:pt x="6540" y="0"/>
                </a:moveTo>
                <a:lnTo>
                  <a:pt x="5130" y="0"/>
                </a:lnTo>
                <a:lnTo>
                  <a:pt x="4648" y="63"/>
                </a:lnTo>
                <a:lnTo>
                  <a:pt x="2768" y="584"/>
                </a:lnTo>
                <a:lnTo>
                  <a:pt x="1612" y="1485"/>
                </a:lnTo>
                <a:lnTo>
                  <a:pt x="177" y="4000"/>
                </a:lnTo>
                <a:lnTo>
                  <a:pt x="0" y="5460"/>
                </a:lnTo>
                <a:lnTo>
                  <a:pt x="761" y="8254"/>
                </a:lnTo>
                <a:lnTo>
                  <a:pt x="1676" y="9410"/>
                </a:lnTo>
                <a:lnTo>
                  <a:pt x="112674" y="72504"/>
                </a:lnTo>
                <a:lnTo>
                  <a:pt x="114858" y="72453"/>
                </a:lnTo>
                <a:lnTo>
                  <a:pt x="133843" y="60502"/>
                </a:lnTo>
                <a:lnTo>
                  <a:pt x="113487" y="60502"/>
                </a:lnTo>
                <a:lnTo>
                  <a:pt x="7454" y="241"/>
                </a:lnTo>
                <a:lnTo>
                  <a:pt x="6540" y="0"/>
                </a:lnTo>
                <a:close/>
              </a:path>
              <a:path w="168909" h="73025">
                <a:moveTo>
                  <a:pt x="162813" y="30124"/>
                </a:moveTo>
                <a:lnTo>
                  <a:pt x="161353" y="30365"/>
                </a:lnTo>
                <a:lnTo>
                  <a:pt x="113487" y="60502"/>
                </a:lnTo>
                <a:lnTo>
                  <a:pt x="133843" y="60502"/>
                </a:lnTo>
                <a:lnTo>
                  <a:pt x="167131" y="39547"/>
                </a:lnTo>
                <a:lnTo>
                  <a:pt x="167982" y="38341"/>
                </a:lnTo>
                <a:lnTo>
                  <a:pt x="168630" y="35521"/>
                </a:lnTo>
                <a:lnTo>
                  <a:pt x="168376" y="34061"/>
                </a:lnTo>
                <a:lnTo>
                  <a:pt x="166839" y="31610"/>
                </a:lnTo>
                <a:lnTo>
                  <a:pt x="165633" y="30759"/>
                </a:lnTo>
                <a:lnTo>
                  <a:pt x="162813" y="30124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86132" y="4481522"/>
            <a:ext cx="62230" cy="42545"/>
          </a:xfrm>
          <a:custGeom>
            <a:avLst/>
            <a:gdLst/>
            <a:ahLst/>
            <a:cxnLst/>
            <a:rect l="l" t="t" r="r" b="b"/>
            <a:pathLst>
              <a:path w="62229" h="42545">
                <a:moveTo>
                  <a:pt x="55956" y="0"/>
                </a:moveTo>
                <a:lnTo>
                  <a:pt x="54546" y="0"/>
                </a:lnTo>
                <a:lnTo>
                  <a:pt x="53555" y="292"/>
                </a:lnTo>
                <a:lnTo>
                  <a:pt x="762" y="33527"/>
                </a:lnTo>
                <a:lnTo>
                  <a:pt x="0" y="36880"/>
                </a:lnTo>
                <a:lnTo>
                  <a:pt x="2590" y="40995"/>
                </a:lnTo>
                <a:lnTo>
                  <a:pt x="4305" y="41935"/>
                </a:lnTo>
                <a:lnTo>
                  <a:pt x="7213" y="41935"/>
                </a:lnTo>
                <a:lnTo>
                  <a:pt x="8204" y="41655"/>
                </a:lnTo>
                <a:lnTo>
                  <a:pt x="60985" y="8420"/>
                </a:lnTo>
                <a:lnTo>
                  <a:pt x="61747" y="5067"/>
                </a:lnTo>
                <a:lnTo>
                  <a:pt x="59385" y="1308"/>
                </a:lnTo>
                <a:lnTo>
                  <a:pt x="58178" y="457"/>
                </a:lnTo>
                <a:lnTo>
                  <a:pt x="56362" y="50"/>
                </a:lnTo>
                <a:lnTo>
                  <a:pt x="55956" y="0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54566" y="4529371"/>
            <a:ext cx="168910" cy="73025"/>
          </a:xfrm>
          <a:custGeom>
            <a:avLst/>
            <a:gdLst/>
            <a:ahLst/>
            <a:cxnLst/>
            <a:rect l="l" t="t" r="r" b="b"/>
            <a:pathLst>
              <a:path w="168909" h="73025">
                <a:moveTo>
                  <a:pt x="6553" y="0"/>
                </a:moveTo>
                <a:lnTo>
                  <a:pt x="5143" y="0"/>
                </a:lnTo>
                <a:lnTo>
                  <a:pt x="4648" y="63"/>
                </a:lnTo>
                <a:lnTo>
                  <a:pt x="2781" y="571"/>
                </a:lnTo>
                <a:lnTo>
                  <a:pt x="1612" y="1485"/>
                </a:lnTo>
                <a:lnTo>
                  <a:pt x="177" y="4000"/>
                </a:lnTo>
                <a:lnTo>
                  <a:pt x="0" y="5461"/>
                </a:lnTo>
                <a:lnTo>
                  <a:pt x="774" y="8255"/>
                </a:lnTo>
                <a:lnTo>
                  <a:pt x="1676" y="9410"/>
                </a:lnTo>
                <a:lnTo>
                  <a:pt x="112674" y="72504"/>
                </a:lnTo>
                <a:lnTo>
                  <a:pt x="114871" y="72453"/>
                </a:lnTo>
                <a:lnTo>
                  <a:pt x="133851" y="60502"/>
                </a:lnTo>
                <a:lnTo>
                  <a:pt x="113499" y="60502"/>
                </a:lnTo>
                <a:lnTo>
                  <a:pt x="7467" y="241"/>
                </a:lnTo>
                <a:lnTo>
                  <a:pt x="6553" y="0"/>
                </a:lnTo>
                <a:close/>
              </a:path>
              <a:path w="168909" h="73025">
                <a:moveTo>
                  <a:pt x="162813" y="30124"/>
                </a:moveTo>
                <a:lnTo>
                  <a:pt x="161353" y="30365"/>
                </a:lnTo>
                <a:lnTo>
                  <a:pt x="113499" y="60502"/>
                </a:lnTo>
                <a:lnTo>
                  <a:pt x="133851" y="60502"/>
                </a:lnTo>
                <a:lnTo>
                  <a:pt x="167131" y="39547"/>
                </a:lnTo>
                <a:lnTo>
                  <a:pt x="167982" y="38341"/>
                </a:lnTo>
                <a:lnTo>
                  <a:pt x="168630" y="35521"/>
                </a:lnTo>
                <a:lnTo>
                  <a:pt x="168376" y="34061"/>
                </a:lnTo>
                <a:lnTo>
                  <a:pt x="166839" y="31610"/>
                </a:lnTo>
                <a:lnTo>
                  <a:pt x="165633" y="30759"/>
                </a:lnTo>
                <a:lnTo>
                  <a:pt x="162813" y="30124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57496" y="5913982"/>
            <a:ext cx="218122" cy="2338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457496" y="6212345"/>
            <a:ext cx="218122" cy="2338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57496" y="6510709"/>
            <a:ext cx="218122" cy="2338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6446447" y="4255985"/>
            <a:ext cx="2482215" cy="2507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325" marR="569595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Myriad Pro"/>
                <a:cs typeface="Myriad Pro"/>
              </a:rPr>
              <a:t>Проведено</a:t>
            </a:r>
            <a:r>
              <a:rPr sz="1300" spc="-65" dirty="0">
                <a:latin typeface="Myriad Pro"/>
                <a:cs typeface="Myriad Pro"/>
              </a:rPr>
              <a:t> </a:t>
            </a:r>
            <a:r>
              <a:rPr sz="1300" spc="-5" dirty="0">
                <a:latin typeface="Myriad Pro"/>
                <a:cs typeface="Myriad Pro"/>
              </a:rPr>
              <a:t>тендерів  </a:t>
            </a:r>
            <a:r>
              <a:rPr sz="1300" dirty="0">
                <a:latin typeface="Myriad Pro"/>
                <a:cs typeface="Myriad Pro"/>
              </a:rPr>
              <a:t>на </a:t>
            </a:r>
            <a:r>
              <a:rPr sz="1300" b="1" dirty="0">
                <a:solidFill>
                  <a:srgbClr val="58388E"/>
                </a:solidFill>
                <a:latin typeface="Myriad Pro"/>
                <a:cs typeface="Myriad Pro"/>
              </a:rPr>
              <a:t>3,9 </a:t>
            </a:r>
            <a:r>
              <a:rPr sz="1300" b="1" spc="-5" dirty="0">
                <a:solidFill>
                  <a:srgbClr val="58388E"/>
                </a:solidFill>
                <a:latin typeface="Myriad Pro"/>
                <a:cs typeface="Myriad Pro"/>
              </a:rPr>
              <a:t>млрд</a:t>
            </a:r>
            <a:r>
              <a:rPr sz="1300" b="1" spc="80" dirty="0">
                <a:solidFill>
                  <a:srgbClr val="58388E"/>
                </a:solidFill>
                <a:latin typeface="Myriad Pro"/>
                <a:cs typeface="Myriad Pro"/>
              </a:rPr>
              <a:t> </a:t>
            </a:r>
            <a:r>
              <a:rPr sz="1300" b="1" spc="-5" dirty="0">
                <a:solidFill>
                  <a:srgbClr val="58388E"/>
                </a:solidFill>
                <a:latin typeface="Myriad Pro"/>
                <a:cs typeface="Myriad Pro"/>
              </a:rPr>
              <a:t>грн</a:t>
            </a:r>
            <a:endParaRPr sz="1300">
              <a:latin typeface="Myriad Pro"/>
              <a:cs typeface="Myriad Pro"/>
            </a:endParaRPr>
          </a:p>
          <a:p>
            <a:pPr marL="441325" marR="5080">
              <a:lnSpc>
                <a:spcPct val="100000"/>
              </a:lnSpc>
              <a:spcBef>
                <a:spcPts val="560"/>
              </a:spcBef>
            </a:pPr>
            <a:r>
              <a:rPr sz="1300" b="1" dirty="0">
                <a:solidFill>
                  <a:srgbClr val="58388E"/>
                </a:solidFill>
                <a:latin typeface="Myriad Pro"/>
                <a:cs typeface="Myriad Pro"/>
              </a:rPr>
              <a:t>47 </a:t>
            </a:r>
            <a:r>
              <a:rPr sz="1300" dirty="0">
                <a:latin typeface="Myriad Pro"/>
                <a:cs typeface="Myriad Pro"/>
              </a:rPr>
              <a:t>підрядників взяли</a:t>
            </a:r>
            <a:r>
              <a:rPr sz="1300" spc="-85" dirty="0">
                <a:latin typeface="Myriad Pro"/>
                <a:cs typeface="Myriad Pro"/>
              </a:rPr>
              <a:t> </a:t>
            </a:r>
            <a:r>
              <a:rPr sz="1300" dirty="0">
                <a:latin typeface="Myriad Pro"/>
                <a:cs typeface="Myriad Pro"/>
              </a:rPr>
              <a:t>участь  в </a:t>
            </a:r>
            <a:r>
              <a:rPr sz="1300" spc="-5" dirty="0">
                <a:latin typeface="Myriad Pro"/>
                <a:cs typeface="Myriad Pro"/>
              </a:rPr>
              <a:t>ремонті</a:t>
            </a:r>
            <a:r>
              <a:rPr sz="1300" spc="-15" dirty="0">
                <a:latin typeface="Myriad Pro"/>
                <a:cs typeface="Myriad Pro"/>
              </a:rPr>
              <a:t> </a:t>
            </a:r>
            <a:r>
              <a:rPr sz="1300" spc="-5" dirty="0">
                <a:latin typeface="Myriad Pro"/>
                <a:cs typeface="Myriad Pro"/>
              </a:rPr>
              <a:t>доріг</a:t>
            </a:r>
            <a:endParaRPr sz="1300">
              <a:latin typeface="Myriad Pro"/>
              <a:cs typeface="Myriad Pro"/>
            </a:endParaRPr>
          </a:p>
          <a:p>
            <a:pPr marL="441325" marR="15240">
              <a:lnSpc>
                <a:spcPct val="100000"/>
              </a:lnSpc>
              <a:spcBef>
                <a:spcPts val="565"/>
              </a:spcBef>
            </a:pPr>
            <a:r>
              <a:rPr sz="1300" b="1" dirty="0">
                <a:solidFill>
                  <a:srgbClr val="58388E"/>
                </a:solidFill>
                <a:latin typeface="Myriad Pro"/>
                <a:cs typeface="Myriad Pro"/>
              </a:rPr>
              <a:t>59% </a:t>
            </a:r>
            <a:r>
              <a:rPr sz="1300" dirty="0">
                <a:latin typeface="Myriad Pro"/>
                <a:cs typeface="Myriad Pro"/>
              </a:rPr>
              <a:t>доля </a:t>
            </a:r>
            <a:r>
              <a:rPr sz="1300" spc="-10" dirty="0">
                <a:latin typeface="Myriad Pro"/>
                <a:cs typeface="Myriad Pro"/>
              </a:rPr>
              <a:t>топ-3</a:t>
            </a:r>
            <a:r>
              <a:rPr sz="1300" spc="-85" dirty="0">
                <a:latin typeface="Myriad Pro"/>
                <a:cs typeface="Myriad Pro"/>
              </a:rPr>
              <a:t> </a:t>
            </a:r>
            <a:r>
              <a:rPr sz="1300" dirty="0">
                <a:latin typeface="Myriad Pro"/>
                <a:cs typeface="Myriad Pro"/>
              </a:rPr>
              <a:t>підрядників  в </a:t>
            </a:r>
            <a:r>
              <a:rPr sz="1300" spc="-5" dirty="0">
                <a:latin typeface="Myriad Pro"/>
                <a:cs typeface="Myriad Pro"/>
              </a:rPr>
              <a:t>загальній </a:t>
            </a:r>
            <a:r>
              <a:rPr sz="1300" dirty="0">
                <a:latin typeface="Myriad Pro"/>
                <a:cs typeface="Myriad Pro"/>
              </a:rPr>
              <a:t>сумі</a:t>
            </a:r>
            <a:r>
              <a:rPr sz="1300" spc="-30" dirty="0">
                <a:latin typeface="Myriad Pro"/>
                <a:cs typeface="Myriad Pro"/>
              </a:rPr>
              <a:t> </a:t>
            </a:r>
            <a:r>
              <a:rPr sz="1300" spc="-5" dirty="0">
                <a:latin typeface="Myriad Pro"/>
                <a:cs typeface="Myriad Pro"/>
              </a:rPr>
              <a:t>тендерів</a:t>
            </a:r>
            <a:endParaRPr sz="13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300" b="1" spc="20" dirty="0">
                <a:solidFill>
                  <a:srgbClr val="42B48E"/>
                </a:solidFill>
                <a:latin typeface="Myriad Pro"/>
                <a:cs typeface="Myriad Pro"/>
              </a:rPr>
              <a:t>ОСНОВНІ ПІДРЯДНИКИ:</a:t>
            </a:r>
            <a:endParaRPr sz="1300">
              <a:latin typeface="Myriad Pro"/>
              <a:cs typeface="Myriad Pro"/>
            </a:endParaRPr>
          </a:p>
          <a:p>
            <a:pPr marL="302895" marR="46355">
              <a:lnSpc>
                <a:spcPct val="150600"/>
              </a:lnSpc>
            </a:pPr>
            <a:r>
              <a:rPr sz="1300" b="1" dirty="0">
                <a:latin typeface="Myriad Pro"/>
                <a:cs typeface="Myriad Pro"/>
              </a:rPr>
              <a:t>ДП Черкаський</a:t>
            </a:r>
            <a:r>
              <a:rPr sz="1300" b="1" spc="-70" dirty="0">
                <a:latin typeface="Myriad Pro"/>
                <a:cs typeface="Myriad Pro"/>
              </a:rPr>
              <a:t> </a:t>
            </a:r>
            <a:r>
              <a:rPr sz="1300" b="1" spc="-10" dirty="0">
                <a:latin typeface="Myriad Pro"/>
                <a:cs typeface="Myriad Pro"/>
              </a:rPr>
              <a:t>облавтодор  </a:t>
            </a:r>
            <a:r>
              <a:rPr sz="1300" b="1" spc="-15" dirty="0">
                <a:latin typeface="Myriad Pro"/>
                <a:cs typeface="Myriad Pro"/>
              </a:rPr>
              <a:t>ШРБУ-48</a:t>
            </a:r>
            <a:endParaRPr sz="1300">
              <a:latin typeface="Myriad Pro"/>
              <a:cs typeface="Myriad Pro"/>
            </a:endParaRPr>
          </a:p>
          <a:p>
            <a:pPr marL="302895">
              <a:lnSpc>
                <a:spcPct val="100000"/>
              </a:lnSpc>
              <a:spcBef>
                <a:spcPts val="790"/>
              </a:spcBef>
            </a:pPr>
            <a:r>
              <a:rPr sz="1300" b="1" spc="-10" dirty="0">
                <a:latin typeface="Myriad Pro"/>
                <a:cs typeface="Myriad Pro"/>
              </a:rPr>
              <a:t>Ростдорстрой</a:t>
            </a:r>
            <a:endParaRPr sz="1300">
              <a:latin typeface="Myriad Pro"/>
              <a:cs typeface="Myriad Pro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499724" y="5302913"/>
            <a:ext cx="207128" cy="2076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537768" y="5260218"/>
            <a:ext cx="213360" cy="287655"/>
          </a:xfrm>
          <a:custGeom>
            <a:avLst/>
            <a:gdLst/>
            <a:ahLst/>
            <a:cxnLst/>
            <a:rect l="l" t="t" r="r" b="b"/>
            <a:pathLst>
              <a:path w="213359" h="287654">
                <a:moveTo>
                  <a:pt x="70916" y="0"/>
                </a:moveTo>
                <a:lnTo>
                  <a:pt x="115813" y="7320"/>
                </a:lnTo>
                <a:lnTo>
                  <a:pt x="154807" y="27705"/>
                </a:lnTo>
                <a:lnTo>
                  <a:pt x="185557" y="58789"/>
                </a:lnTo>
                <a:lnTo>
                  <a:pt x="205724" y="98208"/>
                </a:lnTo>
                <a:lnTo>
                  <a:pt x="212966" y="143598"/>
                </a:lnTo>
                <a:lnTo>
                  <a:pt x="205724" y="188982"/>
                </a:lnTo>
                <a:lnTo>
                  <a:pt x="185557" y="228398"/>
                </a:lnTo>
                <a:lnTo>
                  <a:pt x="154807" y="259480"/>
                </a:lnTo>
                <a:lnTo>
                  <a:pt x="115813" y="279864"/>
                </a:lnTo>
                <a:lnTo>
                  <a:pt x="70916" y="287185"/>
                </a:lnTo>
                <a:lnTo>
                  <a:pt x="51288" y="286335"/>
                </a:lnTo>
                <a:lnTo>
                  <a:pt x="33848" y="283330"/>
                </a:lnTo>
                <a:lnTo>
                  <a:pt x="17213" y="277487"/>
                </a:lnTo>
                <a:lnTo>
                  <a:pt x="0" y="268122"/>
                </a:lnTo>
              </a:path>
            </a:pathLst>
          </a:custGeom>
          <a:ln w="10312">
            <a:solidFill>
              <a:srgbClr val="583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25376" y="5508720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70">
                <a:moveTo>
                  <a:pt x="0" y="39243"/>
                </a:moveTo>
                <a:lnTo>
                  <a:pt x="24790" y="0"/>
                </a:lnTo>
              </a:path>
            </a:pathLst>
          </a:custGeom>
          <a:ln w="10312">
            <a:solidFill>
              <a:srgbClr val="583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59074" y="2774318"/>
            <a:ext cx="135255" cy="13970"/>
          </a:xfrm>
          <a:custGeom>
            <a:avLst/>
            <a:gdLst/>
            <a:ahLst/>
            <a:cxnLst/>
            <a:rect l="l" t="t" r="r" b="b"/>
            <a:pathLst>
              <a:path w="135255" h="13969">
                <a:moveTo>
                  <a:pt x="106413" y="0"/>
                </a:moveTo>
                <a:lnTo>
                  <a:pt x="15468" y="0"/>
                </a:lnTo>
                <a:lnTo>
                  <a:pt x="20932" y="1219"/>
                </a:lnTo>
                <a:lnTo>
                  <a:pt x="27692" y="4121"/>
                </a:lnTo>
                <a:lnTo>
                  <a:pt x="34242" y="7565"/>
                </a:lnTo>
                <a:lnTo>
                  <a:pt x="40665" y="11353"/>
                </a:lnTo>
                <a:lnTo>
                  <a:pt x="43078" y="11925"/>
                </a:lnTo>
                <a:lnTo>
                  <a:pt x="45872" y="12242"/>
                </a:lnTo>
                <a:lnTo>
                  <a:pt x="0" y="12242"/>
                </a:lnTo>
                <a:lnTo>
                  <a:pt x="4940" y="13817"/>
                </a:lnTo>
                <a:lnTo>
                  <a:pt x="94411" y="13817"/>
                </a:lnTo>
                <a:lnTo>
                  <a:pt x="91414" y="13030"/>
                </a:lnTo>
                <a:lnTo>
                  <a:pt x="88188" y="12572"/>
                </a:lnTo>
                <a:lnTo>
                  <a:pt x="135153" y="12572"/>
                </a:lnTo>
                <a:lnTo>
                  <a:pt x="130467" y="11950"/>
                </a:lnTo>
                <a:lnTo>
                  <a:pt x="127876" y="10413"/>
                </a:lnTo>
                <a:lnTo>
                  <a:pt x="124980" y="8610"/>
                </a:lnTo>
                <a:lnTo>
                  <a:pt x="118719" y="4991"/>
                </a:lnTo>
                <a:lnTo>
                  <a:pt x="109626" y="1054"/>
                </a:lnTo>
                <a:lnTo>
                  <a:pt x="106413" y="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90126" y="2486506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470" y="0"/>
                </a:lnTo>
              </a:path>
            </a:pathLst>
          </a:custGeom>
          <a:ln w="8648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34239" y="2408749"/>
            <a:ext cx="179705" cy="27940"/>
          </a:xfrm>
          <a:custGeom>
            <a:avLst/>
            <a:gdLst/>
            <a:ahLst/>
            <a:cxnLst/>
            <a:rect l="l" t="t" r="r" b="b"/>
            <a:pathLst>
              <a:path w="179705" h="27939">
                <a:moveTo>
                  <a:pt x="179463" y="0"/>
                </a:moveTo>
                <a:lnTo>
                  <a:pt x="90766" y="0"/>
                </a:lnTo>
                <a:lnTo>
                  <a:pt x="89890" y="139"/>
                </a:lnTo>
                <a:lnTo>
                  <a:pt x="88823" y="431"/>
                </a:lnTo>
                <a:lnTo>
                  <a:pt x="87934" y="749"/>
                </a:lnTo>
                <a:lnTo>
                  <a:pt x="86639" y="1358"/>
                </a:lnTo>
                <a:lnTo>
                  <a:pt x="84150" y="2666"/>
                </a:lnTo>
                <a:lnTo>
                  <a:pt x="83235" y="3111"/>
                </a:lnTo>
                <a:lnTo>
                  <a:pt x="79781" y="4927"/>
                </a:lnTo>
                <a:lnTo>
                  <a:pt x="80898" y="11391"/>
                </a:lnTo>
                <a:lnTo>
                  <a:pt x="81152" y="16890"/>
                </a:lnTo>
                <a:lnTo>
                  <a:pt x="49771" y="16890"/>
                </a:lnTo>
                <a:lnTo>
                  <a:pt x="45059" y="18110"/>
                </a:lnTo>
                <a:lnTo>
                  <a:pt x="40944" y="18110"/>
                </a:lnTo>
                <a:lnTo>
                  <a:pt x="31610" y="18935"/>
                </a:lnTo>
                <a:lnTo>
                  <a:pt x="31432" y="18935"/>
                </a:lnTo>
                <a:lnTo>
                  <a:pt x="29248" y="19367"/>
                </a:lnTo>
                <a:lnTo>
                  <a:pt x="27406" y="19799"/>
                </a:lnTo>
                <a:lnTo>
                  <a:pt x="23469" y="20967"/>
                </a:lnTo>
                <a:lnTo>
                  <a:pt x="21247" y="21666"/>
                </a:lnTo>
                <a:lnTo>
                  <a:pt x="18148" y="22605"/>
                </a:lnTo>
                <a:lnTo>
                  <a:pt x="16357" y="23088"/>
                </a:lnTo>
                <a:lnTo>
                  <a:pt x="14376" y="23660"/>
                </a:lnTo>
                <a:lnTo>
                  <a:pt x="12255" y="24168"/>
                </a:lnTo>
                <a:lnTo>
                  <a:pt x="7683" y="25184"/>
                </a:lnTo>
                <a:lnTo>
                  <a:pt x="4648" y="25666"/>
                </a:lnTo>
                <a:lnTo>
                  <a:pt x="2336" y="25984"/>
                </a:lnTo>
                <a:lnTo>
                  <a:pt x="0" y="26212"/>
                </a:lnTo>
                <a:lnTo>
                  <a:pt x="76390" y="26212"/>
                </a:lnTo>
                <a:lnTo>
                  <a:pt x="66430" y="27406"/>
                </a:lnTo>
                <a:lnTo>
                  <a:pt x="156641" y="27393"/>
                </a:lnTo>
                <a:lnTo>
                  <a:pt x="160045" y="27266"/>
                </a:lnTo>
                <a:lnTo>
                  <a:pt x="161366" y="27127"/>
                </a:lnTo>
                <a:lnTo>
                  <a:pt x="162775" y="26885"/>
                </a:lnTo>
                <a:lnTo>
                  <a:pt x="162940" y="26885"/>
                </a:lnTo>
                <a:lnTo>
                  <a:pt x="163182" y="26847"/>
                </a:lnTo>
                <a:lnTo>
                  <a:pt x="163334" y="26784"/>
                </a:lnTo>
                <a:lnTo>
                  <a:pt x="164363" y="26581"/>
                </a:lnTo>
                <a:lnTo>
                  <a:pt x="165328" y="26301"/>
                </a:lnTo>
                <a:lnTo>
                  <a:pt x="166408" y="25819"/>
                </a:lnTo>
                <a:lnTo>
                  <a:pt x="167195" y="25349"/>
                </a:lnTo>
                <a:lnTo>
                  <a:pt x="170865" y="15900"/>
                </a:lnTo>
                <a:lnTo>
                  <a:pt x="167512" y="5499"/>
                </a:lnTo>
                <a:lnTo>
                  <a:pt x="172034" y="3111"/>
                </a:lnTo>
                <a:lnTo>
                  <a:pt x="175488" y="1346"/>
                </a:lnTo>
                <a:lnTo>
                  <a:pt x="176733" y="749"/>
                </a:lnTo>
                <a:lnTo>
                  <a:pt x="177609" y="431"/>
                </a:lnTo>
                <a:lnTo>
                  <a:pt x="179463" y="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99998" y="2210117"/>
            <a:ext cx="963123" cy="12306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85583" y="2210117"/>
            <a:ext cx="1194384" cy="12306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1225677" y="2546846"/>
            <a:ext cx="1188085" cy="545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b="1" spc="30" dirty="0">
                <a:solidFill>
                  <a:srgbClr val="522583"/>
                </a:solidFill>
                <a:latin typeface="Myriad Pro"/>
                <a:cs typeface="Myriad Pro"/>
              </a:rPr>
              <a:t>ЛЬВІ</a:t>
            </a:r>
            <a:r>
              <a:rPr sz="1700" b="1" spc="25" dirty="0">
                <a:solidFill>
                  <a:srgbClr val="522583"/>
                </a:solidFill>
                <a:latin typeface="Myriad Pro"/>
                <a:cs typeface="Myriad Pro"/>
              </a:rPr>
              <a:t>В</a:t>
            </a:r>
            <a:r>
              <a:rPr sz="1700" b="1" spc="30" dirty="0">
                <a:solidFill>
                  <a:srgbClr val="522583"/>
                </a:solidFill>
                <a:latin typeface="Myriad Pro"/>
                <a:cs typeface="Myriad Pro"/>
              </a:rPr>
              <a:t>С</a:t>
            </a:r>
            <a:r>
              <a:rPr sz="1700" b="1" u="sng" spc="30" dirty="0">
                <a:solidFill>
                  <a:srgbClr val="522583"/>
                </a:solidFill>
                <a:uFill>
                  <a:solidFill>
                    <a:srgbClr val="C6C6C6"/>
                  </a:solidFill>
                </a:uFill>
                <a:latin typeface="Myriad Pro"/>
                <a:cs typeface="Myriad Pro"/>
              </a:rPr>
              <a:t>Ь</a:t>
            </a:r>
            <a:r>
              <a:rPr sz="1700" b="1" spc="50" dirty="0">
                <a:solidFill>
                  <a:srgbClr val="522583"/>
                </a:solidFill>
                <a:latin typeface="Myriad Pro"/>
                <a:cs typeface="Myriad Pro"/>
              </a:rPr>
              <a:t>К</a:t>
            </a:r>
            <a:r>
              <a:rPr sz="1700" b="1" dirty="0">
                <a:solidFill>
                  <a:srgbClr val="522583"/>
                </a:solidFill>
                <a:latin typeface="Myriad Pro"/>
                <a:cs typeface="Myriad Pro"/>
              </a:rPr>
              <a:t>А  </a:t>
            </a:r>
            <a:r>
              <a:rPr sz="1700" b="1" spc="30" dirty="0">
                <a:solidFill>
                  <a:srgbClr val="522583"/>
                </a:solidFill>
                <a:latin typeface="Myriad Pro"/>
                <a:cs typeface="Myriad Pro"/>
              </a:rPr>
              <a:t>ОБЛАСТЬ</a:t>
            </a:r>
            <a:endParaRPr sz="1700" b="1" dirty="0">
              <a:latin typeface="Myriad Pro"/>
              <a:cs typeface="Myriad Pr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87299" y="3569842"/>
            <a:ext cx="1273175" cy="471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950" b="1" spc="10" dirty="0">
                <a:latin typeface="Myriad Pro Light"/>
                <a:cs typeface="Myriad Pro Light"/>
              </a:rPr>
              <a:t>Загальна довжина  </a:t>
            </a:r>
            <a:r>
              <a:rPr sz="950" b="1" spc="5" dirty="0">
                <a:latin typeface="Myriad Pro Light"/>
                <a:cs typeface="Myriad Pro Light"/>
              </a:rPr>
              <a:t>автомобільних</a:t>
            </a:r>
            <a:r>
              <a:rPr sz="950" b="1" spc="-20" dirty="0">
                <a:latin typeface="Myriad Pro Light"/>
                <a:cs typeface="Myriad Pro Light"/>
              </a:rPr>
              <a:t> </a:t>
            </a:r>
            <a:r>
              <a:rPr sz="950" b="1" spc="10" dirty="0">
                <a:latin typeface="Myriad Pro Light"/>
                <a:cs typeface="Myriad Pro Light"/>
              </a:rPr>
              <a:t>шляхів  </a:t>
            </a:r>
            <a:r>
              <a:rPr sz="950" b="1" spc="35" dirty="0">
                <a:solidFill>
                  <a:srgbClr val="2C2A6C"/>
                </a:solidFill>
                <a:latin typeface="Myriad Pro"/>
                <a:cs typeface="Myriad Pro"/>
              </a:rPr>
              <a:t>8374</a:t>
            </a:r>
            <a:r>
              <a:rPr sz="950" b="1" dirty="0">
                <a:solidFill>
                  <a:srgbClr val="2C2A6C"/>
                </a:solidFill>
                <a:latin typeface="Myriad Pro"/>
                <a:cs typeface="Myriad Pro"/>
              </a:rPr>
              <a:t> </a:t>
            </a:r>
            <a:r>
              <a:rPr sz="950" b="1" spc="15" dirty="0">
                <a:solidFill>
                  <a:srgbClr val="2C2A6C"/>
                </a:solidFill>
                <a:latin typeface="Myriad Pro"/>
                <a:cs typeface="Myriad Pro"/>
              </a:rPr>
              <a:t>км</a:t>
            </a:r>
            <a:endParaRPr sz="950">
              <a:latin typeface="Myriad Pro"/>
              <a:cs typeface="Myriad Pro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027640" y="3528151"/>
            <a:ext cx="218122" cy="2338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027640" y="3826515"/>
            <a:ext cx="218122" cy="2338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027640" y="4124878"/>
            <a:ext cx="218122" cy="2338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146329" y="2533629"/>
            <a:ext cx="52705" cy="26670"/>
          </a:xfrm>
          <a:custGeom>
            <a:avLst/>
            <a:gdLst/>
            <a:ahLst/>
            <a:cxnLst/>
            <a:rect l="l" t="t" r="r" b="b"/>
            <a:pathLst>
              <a:path w="52705" h="26669">
                <a:moveTo>
                  <a:pt x="47434" y="0"/>
                </a:moveTo>
                <a:lnTo>
                  <a:pt x="4940" y="0"/>
                </a:lnTo>
                <a:lnTo>
                  <a:pt x="2819" y="1117"/>
                </a:lnTo>
                <a:lnTo>
                  <a:pt x="266" y="4864"/>
                </a:lnTo>
                <a:lnTo>
                  <a:pt x="0" y="7226"/>
                </a:lnTo>
                <a:lnTo>
                  <a:pt x="825" y="9321"/>
                </a:lnTo>
                <a:lnTo>
                  <a:pt x="4943" y="16446"/>
                </a:lnTo>
                <a:lnTo>
                  <a:pt x="10825" y="21891"/>
                </a:lnTo>
                <a:lnTo>
                  <a:pt x="18047" y="25370"/>
                </a:lnTo>
                <a:lnTo>
                  <a:pt x="26187" y="26593"/>
                </a:lnTo>
                <a:lnTo>
                  <a:pt x="34327" y="25370"/>
                </a:lnTo>
                <a:lnTo>
                  <a:pt x="41549" y="21891"/>
                </a:lnTo>
                <a:lnTo>
                  <a:pt x="46100" y="17678"/>
                </a:lnTo>
                <a:lnTo>
                  <a:pt x="19672" y="17678"/>
                </a:lnTo>
                <a:lnTo>
                  <a:pt x="13817" y="14325"/>
                </a:lnTo>
                <a:lnTo>
                  <a:pt x="10528" y="8902"/>
                </a:lnTo>
                <a:lnTo>
                  <a:pt x="51714" y="8902"/>
                </a:lnTo>
                <a:lnTo>
                  <a:pt x="52374" y="7226"/>
                </a:lnTo>
                <a:lnTo>
                  <a:pt x="52108" y="4864"/>
                </a:lnTo>
                <a:lnTo>
                  <a:pt x="49555" y="1117"/>
                </a:lnTo>
                <a:lnTo>
                  <a:pt x="47434" y="0"/>
                </a:lnTo>
                <a:close/>
              </a:path>
              <a:path w="52705" h="26669">
                <a:moveTo>
                  <a:pt x="51714" y="8902"/>
                </a:moveTo>
                <a:lnTo>
                  <a:pt x="41846" y="8902"/>
                </a:lnTo>
                <a:lnTo>
                  <a:pt x="38557" y="14325"/>
                </a:lnTo>
                <a:lnTo>
                  <a:pt x="32702" y="17678"/>
                </a:lnTo>
                <a:lnTo>
                  <a:pt x="46100" y="17678"/>
                </a:lnTo>
                <a:lnTo>
                  <a:pt x="47431" y="16446"/>
                </a:lnTo>
                <a:lnTo>
                  <a:pt x="51549" y="9321"/>
                </a:lnTo>
                <a:lnTo>
                  <a:pt x="51714" y="8902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027391" y="2406851"/>
            <a:ext cx="290830" cy="292100"/>
          </a:xfrm>
          <a:custGeom>
            <a:avLst/>
            <a:gdLst/>
            <a:ahLst/>
            <a:cxnLst/>
            <a:rect l="l" t="t" r="r" b="b"/>
            <a:pathLst>
              <a:path w="290829" h="292100">
                <a:moveTo>
                  <a:pt x="98590" y="175260"/>
                </a:moveTo>
                <a:lnTo>
                  <a:pt x="96989" y="175260"/>
                </a:lnTo>
                <a:lnTo>
                  <a:pt x="79603" y="179070"/>
                </a:lnTo>
                <a:lnTo>
                  <a:pt x="79146" y="179070"/>
                </a:lnTo>
                <a:lnTo>
                  <a:pt x="38633" y="190500"/>
                </a:lnTo>
                <a:lnTo>
                  <a:pt x="7927" y="217170"/>
                </a:lnTo>
                <a:lnTo>
                  <a:pt x="0" y="283210"/>
                </a:lnTo>
                <a:lnTo>
                  <a:pt x="1168" y="285750"/>
                </a:lnTo>
                <a:lnTo>
                  <a:pt x="5841" y="290830"/>
                </a:lnTo>
                <a:lnTo>
                  <a:pt x="9156" y="292100"/>
                </a:lnTo>
                <a:lnTo>
                  <a:pt x="281089" y="292100"/>
                </a:lnTo>
                <a:lnTo>
                  <a:pt x="284416" y="290830"/>
                </a:lnTo>
                <a:lnTo>
                  <a:pt x="289090" y="285750"/>
                </a:lnTo>
                <a:lnTo>
                  <a:pt x="290258" y="283210"/>
                </a:lnTo>
                <a:lnTo>
                  <a:pt x="10731" y="283210"/>
                </a:lnTo>
                <a:lnTo>
                  <a:pt x="9410" y="281940"/>
                </a:lnTo>
                <a:lnTo>
                  <a:pt x="13398" y="231140"/>
                </a:lnTo>
                <a:lnTo>
                  <a:pt x="40881" y="198120"/>
                </a:lnTo>
                <a:lnTo>
                  <a:pt x="79082" y="187960"/>
                </a:lnTo>
                <a:lnTo>
                  <a:pt x="89231" y="187960"/>
                </a:lnTo>
                <a:lnTo>
                  <a:pt x="88290" y="186690"/>
                </a:lnTo>
                <a:lnTo>
                  <a:pt x="95376" y="184150"/>
                </a:lnTo>
                <a:lnTo>
                  <a:pt x="110512" y="184150"/>
                </a:lnTo>
                <a:lnTo>
                  <a:pt x="108407" y="182880"/>
                </a:lnTo>
                <a:lnTo>
                  <a:pt x="118135" y="177800"/>
                </a:lnTo>
                <a:lnTo>
                  <a:pt x="119189" y="177800"/>
                </a:lnTo>
                <a:lnTo>
                  <a:pt x="119976" y="176530"/>
                </a:lnTo>
                <a:lnTo>
                  <a:pt x="100787" y="176530"/>
                </a:lnTo>
                <a:lnTo>
                  <a:pt x="98590" y="175260"/>
                </a:lnTo>
                <a:close/>
              </a:path>
              <a:path w="290829" h="292100">
                <a:moveTo>
                  <a:pt x="55905" y="234950"/>
                </a:moveTo>
                <a:lnTo>
                  <a:pt x="50977" y="234950"/>
                </a:lnTo>
                <a:lnTo>
                  <a:pt x="48983" y="236220"/>
                </a:lnTo>
                <a:lnTo>
                  <a:pt x="48983" y="283210"/>
                </a:lnTo>
                <a:lnTo>
                  <a:pt x="57899" y="283210"/>
                </a:lnTo>
                <a:lnTo>
                  <a:pt x="57899" y="236220"/>
                </a:lnTo>
                <a:lnTo>
                  <a:pt x="55905" y="234950"/>
                </a:lnTo>
                <a:close/>
              </a:path>
              <a:path w="290829" h="292100">
                <a:moveTo>
                  <a:pt x="239267" y="234950"/>
                </a:moveTo>
                <a:lnTo>
                  <a:pt x="234353" y="234950"/>
                </a:lnTo>
                <a:lnTo>
                  <a:pt x="232346" y="236220"/>
                </a:lnTo>
                <a:lnTo>
                  <a:pt x="232346" y="283210"/>
                </a:lnTo>
                <a:lnTo>
                  <a:pt x="241261" y="283210"/>
                </a:lnTo>
                <a:lnTo>
                  <a:pt x="241261" y="236220"/>
                </a:lnTo>
                <a:lnTo>
                  <a:pt x="239267" y="234950"/>
                </a:lnTo>
                <a:close/>
              </a:path>
              <a:path w="290829" h="292100">
                <a:moveTo>
                  <a:pt x="242622" y="187960"/>
                </a:moveTo>
                <a:lnTo>
                  <a:pt x="211162" y="187960"/>
                </a:lnTo>
                <a:lnTo>
                  <a:pt x="249377" y="198120"/>
                </a:lnTo>
                <a:lnTo>
                  <a:pt x="259832" y="203200"/>
                </a:lnTo>
                <a:lnTo>
                  <a:pt x="268252" y="210820"/>
                </a:lnTo>
                <a:lnTo>
                  <a:pt x="274105" y="219710"/>
                </a:lnTo>
                <a:lnTo>
                  <a:pt x="276859" y="231140"/>
                </a:lnTo>
                <a:lnTo>
                  <a:pt x="281165" y="280670"/>
                </a:lnTo>
                <a:lnTo>
                  <a:pt x="280835" y="281940"/>
                </a:lnTo>
                <a:lnTo>
                  <a:pt x="280174" y="283210"/>
                </a:lnTo>
                <a:lnTo>
                  <a:pt x="290258" y="283210"/>
                </a:lnTo>
                <a:lnTo>
                  <a:pt x="285737" y="231140"/>
                </a:lnTo>
                <a:lnTo>
                  <a:pt x="264607" y="195580"/>
                </a:lnTo>
                <a:lnTo>
                  <a:pt x="251625" y="190500"/>
                </a:lnTo>
                <a:lnTo>
                  <a:pt x="242622" y="187960"/>
                </a:lnTo>
                <a:close/>
              </a:path>
              <a:path w="290829" h="292100">
                <a:moveTo>
                  <a:pt x="89231" y="187960"/>
                </a:moveTo>
                <a:lnTo>
                  <a:pt x="79082" y="187960"/>
                </a:lnTo>
                <a:lnTo>
                  <a:pt x="82824" y="194310"/>
                </a:lnTo>
                <a:lnTo>
                  <a:pt x="86799" y="199390"/>
                </a:lnTo>
                <a:lnTo>
                  <a:pt x="97612" y="213360"/>
                </a:lnTo>
                <a:lnTo>
                  <a:pt x="103784" y="220980"/>
                </a:lnTo>
                <a:lnTo>
                  <a:pt x="105917" y="223520"/>
                </a:lnTo>
                <a:lnTo>
                  <a:pt x="108851" y="223520"/>
                </a:lnTo>
                <a:lnTo>
                  <a:pt x="109664" y="222250"/>
                </a:lnTo>
                <a:lnTo>
                  <a:pt x="110350" y="222250"/>
                </a:lnTo>
                <a:lnTo>
                  <a:pt x="129074" y="213360"/>
                </a:lnTo>
                <a:lnTo>
                  <a:pt x="109143" y="213360"/>
                </a:lnTo>
                <a:lnTo>
                  <a:pt x="105096" y="208280"/>
                </a:lnTo>
                <a:lnTo>
                  <a:pt x="99783" y="201930"/>
                </a:lnTo>
                <a:lnTo>
                  <a:pt x="93938" y="194310"/>
                </a:lnTo>
                <a:lnTo>
                  <a:pt x="89231" y="187960"/>
                </a:lnTo>
                <a:close/>
              </a:path>
              <a:path w="290829" h="292100">
                <a:moveTo>
                  <a:pt x="166149" y="205740"/>
                </a:moveTo>
                <a:lnTo>
                  <a:pt x="145122" y="205740"/>
                </a:lnTo>
                <a:lnTo>
                  <a:pt x="179895" y="222250"/>
                </a:lnTo>
                <a:lnTo>
                  <a:pt x="180568" y="222250"/>
                </a:lnTo>
                <a:lnTo>
                  <a:pt x="181355" y="223520"/>
                </a:lnTo>
                <a:lnTo>
                  <a:pt x="184327" y="223520"/>
                </a:lnTo>
                <a:lnTo>
                  <a:pt x="189966" y="215900"/>
                </a:lnTo>
                <a:lnTo>
                  <a:pt x="192633" y="213360"/>
                </a:lnTo>
                <a:lnTo>
                  <a:pt x="181101" y="213360"/>
                </a:lnTo>
                <a:lnTo>
                  <a:pt x="166149" y="205740"/>
                </a:lnTo>
                <a:close/>
              </a:path>
              <a:path w="290829" h="292100">
                <a:moveTo>
                  <a:pt x="110512" y="184150"/>
                </a:moveTo>
                <a:lnTo>
                  <a:pt x="95376" y="184150"/>
                </a:lnTo>
                <a:lnTo>
                  <a:pt x="103491" y="190500"/>
                </a:lnTo>
                <a:lnTo>
                  <a:pt x="112307" y="195580"/>
                </a:lnTo>
                <a:lnTo>
                  <a:pt x="121707" y="199390"/>
                </a:lnTo>
                <a:lnTo>
                  <a:pt x="131571" y="201930"/>
                </a:lnTo>
                <a:lnTo>
                  <a:pt x="109143" y="213360"/>
                </a:lnTo>
                <a:lnTo>
                  <a:pt x="129074" y="213360"/>
                </a:lnTo>
                <a:lnTo>
                  <a:pt x="145122" y="205740"/>
                </a:lnTo>
                <a:lnTo>
                  <a:pt x="166149" y="205740"/>
                </a:lnTo>
                <a:lnTo>
                  <a:pt x="158673" y="201930"/>
                </a:lnTo>
                <a:lnTo>
                  <a:pt x="168545" y="199390"/>
                </a:lnTo>
                <a:lnTo>
                  <a:pt x="177947" y="195580"/>
                </a:lnTo>
                <a:lnTo>
                  <a:pt x="180151" y="194310"/>
                </a:lnTo>
                <a:lnTo>
                  <a:pt x="145122" y="194310"/>
                </a:lnTo>
                <a:lnTo>
                  <a:pt x="125841" y="191770"/>
                </a:lnTo>
                <a:lnTo>
                  <a:pt x="116826" y="187960"/>
                </a:lnTo>
                <a:lnTo>
                  <a:pt x="110512" y="184150"/>
                </a:lnTo>
                <a:close/>
              </a:path>
              <a:path w="290829" h="292100">
                <a:moveTo>
                  <a:pt x="229117" y="184150"/>
                </a:moveTo>
                <a:lnTo>
                  <a:pt x="194868" y="184150"/>
                </a:lnTo>
                <a:lnTo>
                  <a:pt x="201968" y="186690"/>
                </a:lnTo>
                <a:lnTo>
                  <a:pt x="196318" y="194310"/>
                </a:lnTo>
                <a:lnTo>
                  <a:pt x="190468" y="201930"/>
                </a:lnTo>
                <a:lnTo>
                  <a:pt x="185151" y="208280"/>
                </a:lnTo>
                <a:lnTo>
                  <a:pt x="181101" y="213360"/>
                </a:lnTo>
                <a:lnTo>
                  <a:pt x="192633" y="213360"/>
                </a:lnTo>
                <a:lnTo>
                  <a:pt x="195884" y="208280"/>
                </a:lnTo>
                <a:lnTo>
                  <a:pt x="199513" y="204470"/>
                </a:lnTo>
                <a:lnTo>
                  <a:pt x="203452" y="199390"/>
                </a:lnTo>
                <a:lnTo>
                  <a:pt x="207427" y="194310"/>
                </a:lnTo>
                <a:lnTo>
                  <a:pt x="211162" y="187960"/>
                </a:lnTo>
                <a:lnTo>
                  <a:pt x="242622" y="187960"/>
                </a:lnTo>
                <a:lnTo>
                  <a:pt x="229117" y="184150"/>
                </a:lnTo>
                <a:close/>
              </a:path>
              <a:path w="290829" h="292100">
                <a:moveTo>
                  <a:pt x="176574" y="166370"/>
                </a:moveTo>
                <a:lnTo>
                  <a:pt x="167220" y="166370"/>
                </a:lnTo>
                <a:lnTo>
                  <a:pt x="170281" y="176530"/>
                </a:lnTo>
                <a:lnTo>
                  <a:pt x="171056" y="177800"/>
                </a:lnTo>
                <a:lnTo>
                  <a:pt x="181838" y="182880"/>
                </a:lnTo>
                <a:lnTo>
                  <a:pt x="173421" y="187960"/>
                </a:lnTo>
                <a:lnTo>
                  <a:pt x="164409" y="191770"/>
                </a:lnTo>
                <a:lnTo>
                  <a:pt x="145122" y="194310"/>
                </a:lnTo>
                <a:lnTo>
                  <a:pt x="180151" y="194310"/>
                </a:lnTo>
                <a:lnTo>
                  <a:pt x="186761" y="190500"/>
                </a:lnTo>
                <a:lnTo>
                  <a:pt x="194868" y="184150"/>
                </a:lnTo>
                <a:lnTo>
                  <a:pt x="229117" y="184150"/>
                </a:lnTo>
                <a:lnTo>
                  <a:pt x="211112" y="179070"/>
                </a:lnTo>
                <a:lnTo>
                  <a:pt x="210654" y="179070"/>
                </a:lnTo>
                <a:lnTo>
                  <a:pt x="199055" y="176530"/>
                </a:lnTo>
                <a:lnTo>
                  <a:pt x="189471" y="176530"/>
                </a:lnTo>
                <a:lnTo>
                  <a:pt x="177965" y="171450"/>
                </a:lnTo>
                <a:lnTo>
                  <a:pt x="176574" y="166370"/>
                </a:lnTo>
                <a:close/>
              </a:path>
              <a:path w="290829" h="292100">
                <a:moveTo>
                  <a:pt x="98780" y="92710"/>
                </a:moveTo>
                <a:lnTo>
                  <a:pt x="79120" y="92710"/>
                </a:lnTo>
                <a:lnTo>
                  <a:pt x="78498" y="93980"/>
                </a:lnTo>
                <a:lnTo>
                  <a:pt x="78143" y="95250"/>
                </a:lnTo>
                <a:lnTo>
                  <a:pt x="78143" y="111760"/>
                </a:lnTo>
                <a:lnTo>
                  <a:pt x="80263" y="115570"/>
                </a:lnTo>
                <a:lnTo>
                  <a:pt x="83464" y="116840"/>
                </a:lnTo>
                <a:lnTo>
                  <a:pt x="85280" y="120650"/>
                </a:lnTo>
                <a:lnTo>
                  <a:pt x="87820" y="124460"/>
                </a:lnTo>
                <a:lnTo>
                  <a:pt x="90919" y="127000"/>
                </a:lnTo>
                <a:lnTo>
                  <a:pt x="94328" y="137160"/>
                </a:lnTo>
                <a:lnTo>
                  <a:pt x="99736" y="146050"/>
                </a:lnTo>
                <a:lnTo>
                  <a:pt x="106767" y="154940"/>
                </a:lnTo>
                <a:lnTo>
                  <a:pt x="115049" y="161290"/>
                </a:lnTo>
                <a:lnTo>
                  <a:pt x="112280" y="171450"/>
                </a:lnTo>
                <a:lnTo>
                  <a:pt x="100787" y="176530"/>
                </a:lnTo>
                <a:lnTo>
                  <a:pt x="119976" y="176530"/>
                </a:lnTo>
                <a:lnTo>
                  <a:pt x="122999" y="166370"/>
                </a:lnTo>
                <a:lnTo>
                  <a:pt x="176574" y="166370"/>
                </a:lnTo>
                <a:lnTo>
                  <a:pt x="175531" y="162560"/>
                </a:lnTo>
                <a:lnTo>
                  <a:pt x="141249" y="162560"/>
                </a:lnTo>
                <a:lnTo>
                  <a:pt x="137515" y="161290"/>
                </a:lnTo>
                <a:lnTo>
                  <a:pt x="128841" y="158750"/>
                </a:lnTo>
                <a:lnTo>
                  <a:pt x="125704" y="157480"/>
                </a:lnTo>
                <a:lnTo>
                  <a:pt x="122466" y="156210"/>
                </a:lnTo>
                <a:lnTo>
                  <a:pt x="122237" y="156210"/>
                </a:lnTo>
                <a:lnTo>
                  <a:pt x="114260" y="149860"/>
                </a:lnTo>
                <a:lnTo>
                  <a:pt x="107437" y="140970"/>
                </a:lnTo>
                <a:lnTo>
                  <a:pt x="102283" y="132080"/>
                </a:lnTo>
                <a:lnTo>
                  <a:pt x="99313" y="123190"/>
                </a:lnTo>
                <a:lnTo>
                  <a:pt x="99021" y="120650"/>
                </a:lnTo>
                <a:lnTo>
                  <a:pt x="98844" y="119380"/>
                </a:lnTo>
                <a:lnTo>
                  <a:pt x="98780" y="110490"/>
                </a:lnTo>
                <a:lnTo>
                  <a:pt x="89001" y="110490"/>
                </a:lnTo>
                <a:lnTo>
                  <a:pt x="87718" y="109220"/>
                </a:lnTo>
                <a:lnTo>
                  <a:pt x="87058" y="109220"/>
                </a:lnTo>
                <a:lnTo>
                  <a:pt x="87058" y="96520"/>
                </a:lnTo>
                <a:lnTo>
                  <a:pt x="87363" y="95250"/>
                </a:lnTo>
                <a:lnTo>
                  <a:pt x="88023" y="95250"/>
                </a:lnTo>
                <a:lnTo>
                  <a:pt x="88595" y="93980"/>
                </a:lnTo>
                <a:lnTo>
                  <a:pt x="98780" y="93980"/>
                </a:lnTo>
                <a:lnTo>
                  <a:pt x="98780" y="92710"/>
                </a:lnTo>
                <a:close/>
              </a:path>
              <a:path w="290829" h="292100">
                <a:moveTo>
                  <a:pt x="193255" y="175260"/>
                </a:moveTo>
                <a:lnTo>
                  <a:pt x="191668" y="175260"/>
                </a:lnTo>
                <a:lnTo>
                  <a:pt x="189471" y="176530"/>
                </a:lnTo>
                <a:lnTo>
                  <a:pt x="199055" y="176530"/>
                </a:lnTo>
                <a:lnTo>
                  <a:pt x="193255" y="175260"/>
                </a:lnTo>
                <a:close/>
              </a:path>
              <a:path w="290829" h="292100">
                <a:moveTo>
                  <a:pt x="162699" y="167640"/>
                </a:moveTo>
                <a:lnTo>
                  <a:pt x="127444" y="167640"/>
                </a:lnTo>
                <a:lnTo>
                  <a:pt x="135889" y="170180"/>
                </a:lnTo>
                <a:lnTo>
                  <a:pt x="140334" y="171450"/>
                </a:lnTo>
                <a:lnTo>
                  <a:pt x="149339" y="171450"/>
                </a:lnTo>
                <a:lnTo>
                  <a:pt x="162699" y="167640"/>
                </a:lnTo>
                <a:close/>
              </a:path>
              <a:path w="290829" h="292100">
                <a:moveTo>
                  <a:pt x="167220" y="166370"/>
                </a:moveTo>
                <a:lnTo>
                  <a:pt x="122999" y="166370"/>
                </a:lnTo>
                <a:lnTo>
                  <a:pt x="125209" y="167640"/>
                </a:lnTo>
                <a:lnTo>
                  <a:pt x="164985" y="167640"/>
                </a:lnTo>
                <a:lnTo>
                  <a:pt x="167220" y="166370"/>
                </a:lnTo>
                <a:close/>
              </a:path>
              <a:path w="290829" h="292100">
                <a:moveTo>
                  <a:pt x="211124" y="92710"/>
                </a:moveTo>
                <a:lnTo>
                  <a:pt x="191465" y="92710"/>
                </a:lnTo>
                <a:lnTo>
                  <a:pt x="191363" y="119380"/>
                </a:lnTo>
                <a:lnTo>
                  <a:pt x="191274" y="120650"/>
                </a:lnTo>
                <a:lnTo>
                  <a:pt x="190995" y="123190"/>
                </a:lnTo>
                <a:lnTo>
                  <a:pt x="187932" y="132080"/>
                </a:lnTo>
                <a:lnTo>
                  <a:pt x="182778" y="140970"/>
                </a:lnTo>
                <a:lnTo>
                  <a:pt x="175967" y="149860"/>
                </a:lnTo>
                <a:lnTo>
                  <a:pt x="168008" y="154940"/>
                </a:lnTo>
                <a:lnTo>
                  <a:pt x="167754" y="156210"/>
                </a:lnTo>
                <a:lnTo>
                  <a:pt x="164490" y="157480"/>
                </a:lnTo>
                <a:lnTo>
                  <a:pt x="161315" y="158750"/>
                </a:lnTo>
                <a:lnTo>
                  <a:pt x="152260" y="161290"/>
                </a:lnTo>
                <a:lnTo>
                  <a:pt x="148424" y="162560"/>
                </a:lnTo>
                <a:lnTo>
                  <a:pt x="175531" y="162560"/>
                </a:lnTo>
                <a:lnTo>
                  <a:pt x="175183" y="161290"/>
                </a:lnTo>
                <a:lnTo>
                  <a:pt x="183443" y="154940"/>
                </a:lnTo>
                <a:lnTo>
                  <a:pt x="190466" y="146050"/>
                </a:lnTo>
                <a:lnTo>
                  <a:pt x="195877" y="137160"/>
                </a:lnTo>
                <a:lnTo>
                  <a:pt x="199301" y="127000"/>
                </a:lnTo>
                <a:lnTo>
                  <a:pt x="202425" y="124460"/>
                </a:lnTo>
                <a:lnTo>
                  <a:pt x="204965" y="120650"/>
                </a:lnTo>
                <a:lnTo>
                  <a:pt x="206794" y="116840"/>
                </a:lnTo>
                <a:lnTo>
                  <a:pt x="209981" y="115570"/>
                </a:lnTo>
                <a:lnTo>
                  <a:pt x="212102" y="111760"/>
                </a:lnTo>
                <a:lnTo>
                  <a:pt x="212102" y="110490"/>
                </a:lnTo>
                <a:lnTo>
                  <a:pt x="200380" y="110490"/>
                </a:lnTo>
                <a:lnTo>
                  <a:pt x="200380" y="93980"/>
                </a:lnTo>
                <a:lnTo>
                  <a:pt x="211747" y="93980"/>
                </a:lnTo>
                <a:lnTo>
                  <a:pt x="211124" y="92710"/>
                </a:lnTo>
                <a:close/>
              </a:path>
              <a:path w="290829" h="292100">
                <a:moveTo>
                  <a:pt x="98780" y="93980"/>
                </a:moveTo>
                <a:lnTo>
                  <a:pt x="89877" y="93980"/>
                </a:lnTo>
                <a:lnTo>
                  <a:pt x="89877" y="110490"/>
                </a:lnTo>
                <a:lnTo>
                  <a:pt x="98780" y="110490"/>
                </a:lnTo>
                <a:lnTo>
                  <a:pt x="98780" y="93980"/>
                </a:lnTo>
                <a:close/>
              </a:path>
              <a:path w="290829" h="292100">
                <a:moveTo>
                  <a:pt x="211747" y="93980"/>
                </a:moveTo>
                <a:lnTo>
                  <a:pt x="201650" y="93980"/>
                </a:lnTo>
                <a:lnTo>
                  <a:pt x="202107" y="95250"/>
                </a:lnTo>
                <a:lnTo>
                  <a:pt x="202857" y="95250"/>
                </a:lnTo>
                <a:lnTo>
                  <a:pt x="203187" y="96520"/>
                </a:lnTo>
                <a:lnTo>
                  <a:pt x="203187" y="109220"/>
                </a:lnTo>
                <a:lnTo>
                  <a:pt x="202526" y="109220"/>
                </a:lnTo>
                <a:lnTo>
                  <a:pt x="201256" y="110490"/>
                </a:lnTo>
                <a:lnTo>
                  <a:pt x="212102" y="110490"/>
                </a:lnTo>
                <a:lnTo>
                  <a:pt x="212102" y="95250"/>
                </a:lnTo>
                <a:lnTo>
                  <a:pt x="211747" y="93980"/>
                </a:lnTo>
                <a:close/>
              </a:path>
              <a:path w="290829" h="292100">
                <a:moveTo>
                  <a:pt x="120802" y="99060"/>
                </a:moveTo>
                <a:lnTo>
                  <a:pt x="111899" y="99060"/>
                </a:lnTo>
                <a:lnTo>
                  <a:pt x="111899" y="105410"/>
                </a:lnTo>
                <a:lnTo>
                  <a:pt x="113893" y="106680"/>
                </a:lnTo>
                <a:lnTo>
                  <a:pt x="118821" y="106680"/>
                </a:lnTo>
                <a:lnTo>
                  <a:pt x="120815" y="105410"/>
                </a:lnTo>
                <a:lnTo>
                  <a:pt x="120802" y="99060"/>
                </a:lnTo>
                <a:close/>
              </a:path>
              <a:path w="290829" h="292100">
                <a:moveTo>
                  <a:pt x="178346" y="99060"/>
                </a:moveTo>
                <a:lnTo>
                  <a:pt x="169443" y="99060"/>
                </a:lnTo>
                <a:lnTo>
                  <a:pt x="169443" y="105410"/>
                </a:lnTo>
                <a:lnTo>
                  <a:pt x="171437" y="106680"/>
                </a:lnTo>
                <a:lnTo>
                  <a:pt x="176237" y="106680"/>
                </a:lnTo>
                <a:lnTo>
                  <a:pt x="177380" y="105410"/>
                </a:lnTo>
                <a:lnTo>
                  <a:pt x="177660" y="105410"/>
                </a:lnTo>
                <a:lnTo>
                  <a:pt x="178180" y="104140"/>
                </a:lnTo>
                <a:lnTo>
                  <a:pt x="178358" y="102870"/>
                </a:lnTo>
                <a:lnTo>
                  <a:pt x="178346" y="99060"/>
                </a:lnTo>
                <a:close/>
              </a:path>
              <a:path w="290829" h="292100">
                <a:moveTo>
                  <a:pt x="120408" y="92710"/>
                </a:moveTo>
                <a:lnTo>
                  <a:pt x="112242" y="92710"/>
                </a:lnTo>
                <a:lnTo>
                  <a:pt x="111861" y="93980"/>
                </a:lnTo>
                <a:lnTo>
                  <a:pt x="111874" y="99060"/>
                </a:lnTo>
                <a:lnTo>
                  <a:pt x="120776" y="99060"/>
                </a:lnTo>
                <a:lnTo>
                  <a:pt x="120776" y="93980"/>
                </a:lnTo>
                <a:lnTo>
                  <a:pt x="120408" y="92710"/>
                </a:lnTo>
                <a:close/>
              </a:path>
              <a:path w="290829" h="292100">
                <a:moveTo>
                  <a:pt x="177952" y="92710"/>
                </a:moveTo>
                <a:lnTo>
                  <a:pt x="169786" y="92710"/>
                </a:lnTo>
                <a:lnTo>
                  <a:pt x="169405" y="93980"/>
                </a:lnTo>
                <a:lnTo>
                  <a:pt x="169417" y="99060"/>
                </a:lnTo>
                <a:lnTo>
                  <a:pt x="178320" y="99060"/>
                </a:lnTo>
                <a:lnTo>
                  <a:pt x="178320" y="93980"/>
                </a:lnTo>
                <a:lnTo>
                  <a:pt x="177952" y="92710"/>
                </a:lnTo>
                <a:close/>
              </a:path>
              <a:path w="290829" h="292100">
                <a:moveTo>
                  <a:pt x="160400" y="0"/>
                </a:moveTo>
                <a:lnTo>
                  <a:pt x="129844" y="0"/>
                </a:lnTo>
                <a:lnTo>
                  <a:pt x="126872" y="1270"/>
                </a:lnTo>
                <a:lnTo>
                  <a:pt x="123621" y="5080"/>
                </a:lnTo>
                <a:lnTo>
                  <a:pt x="122808" y="7620"/>
                </a:lnTo>
                <a:lnTo>
                  <a:pt x="122427" y="8890"/>
                </a:lnTo>
                <a:lnTo>
                  <a:pt x="113350" y="11430"/>
                </a:lnTo>
                <a:lnTo>
                  <a:pt x="84155" y="36830"/>
                </a:lnTo>
                <a:lnTo>
                  <a:pt x="75920" y="68580"/>
                </a:lnTo>
                <a:lnTo>
                  <a:pt x="71526" y="69850"/>
                </a:lnTo>
                <a:lnTo>
                  <a:pt x="68173" y="73660"/>
                </a:lnTo>
                <a:lnTo>
                  <a:pt x="68173" y="87630"/>
                </a:lnTo>
                <a:lnTo>
                  <a:pt x="72351" y="92710"/>
                </a:lnTo>
                <a:lnTo>
                  <a:pt x="217893" y="92710"/>
                </a:lnTo>
                <a:lnTo>
                  <a:pt x="222072" y="87630"/>
                </a:lnTo>
                <a:lnTo>
                  <a:pt x="222072" y="83820"/>
                </a:lnTo>
                <a:lnTo>
                  <a:pt x="77088" y="83820"/>
                </a:lnTo>
                <a:lnTo>
                  <a:pt x="77088" y="77470"/>
                </a:lnTo>
                <a:lnTo>
                  <a:pt x="106159" y="77470"/>
                </a:lnTo>
                <a:lnTo>
                  <a:pt x="108153" y="74930"/>
                </a:lnTo>
                <a:lnTo>
                  <a:pt x="108153" y="71120"/>
                </a:lnTo>
                <a:lnTo>
                  <a:pt x="106159" y="68580"/>
                </a:lnTo>
                <a:lnTo>
                  <a:pt x="84835" y="68580"/>
                </a:lnTo>
                <a:lnTo>
                  <a:pt x="84835" y="67310"/>
                </a:lnTo>
                <a:lnTo>
                  <a:pt x="87647" y="49530"/>
                </a:lnTo>
                <a:lnTo>
                  <a:pt x="95507" y="35560"/>
                </a:lnTo>
                <a:lnTo>
                  <a:pt x="107553" y="24130"/>
                </a:lnTo>
                <a:lnTo>
                  <a:pt x="122923" y="17780"/>
                </a:lnTo>
                <a:lnTo>
                  <a:pt x="131958" y="17780"/>
                </a:lnTo>
                <a:lnTo>
                  <a:pt x="131000" y="10160"/>
                </a:lnTo>
                <a:lnTo>
                  <a:pt x="131724" y="10160"/>
                </a:lnTo>
                <a:lnTo>
                  <a:pt x="132194" y="8890"/>
                </a:lnTo>
                <a:lnTo>
                  <a:pt x="167830" y="8890"/>
                </a:lnTo>
                <a:lnTo>
                  <a:pt x="166623" y="5080"/>
                </a:lnTo>
                <a:lnTo>
                  <a:pt x="163372" y="1270"/>
                </a:lnTo>
                <a:lnTo>
                  <a:pt x="160400" y="0"/>
                </a:lnTo>
                <a:close/>
              </a:path>
              <a:path w="290829" h="292100">
                <a:moveTo>
                  <a:pt x="188482" y="17780"/>
                </a:moveTo>
                <a:lnTo>
                  <a:pt x="167335" y="17780"/>
                </a:lnTo>
                <a:lnTo>
                  <a:pt x="182700" y="24130"/>
                </a:lnTo>
                <a:lnTo>
                  <a:pt x="194746" y="35560"/>
                </a:lnTo>
                <a:lnTo>
                  <a:pt x="202609" y="49530"/>
                </a:lnTo>
                <a:lnTo>
                  <a:pt x="205422" y="67310"/>
                </a:lnTo>
                <a:lnTo>
                  <a:pt x="205422" y="68580"/>
                </a:lnTo>
                <a:lnTo>
                  <a:pt x="117716" y="68580"/>
                </a:lnTo>
                <a:lnTo>
                  <a:pt x="115722" y="71120"/>
                </a:lnTo>
                <a:lnTo>
                  <a:pt x="115722" y="74930"/>
                </a:lnTo>
                <a:lnTo>
                  <a:pt x="117716" y="77470"/>
                </a:lnTo>
                <a:lnTo>
                  <a:pt x="213156" y="77470"/>
                </a:lnTo>
                <a:lnTo>
                  <a:pt x="213156" y="83820"/>
                </a:lnTo>
                <a:lnTo>
                  <a:pt x="222072" y="83820"/>
                </a:lnTo>
                <a:lnTo>
                  <a:pt x="222072" y="73660"/>
                </a:lnTo>
                <a:lnTo>
                  <a:pt x="218719" y="69850"/>
                </a:lnTo>
                <a:lnTo>
                  <a:pt x="214325" y="68580"/>
                </a:lnTo>
                <a:lnTo>
                  <a:pt x="214220" y="66040"/>
                </a:lnTo>
                <a:lnTo>
                  <a:pt x="199923" y="27940"/>
                </a:lnTo>
                <a:lnTo>
                  <a:pt x="193119" y="21590"/>
                </a:lnTo>
                <a:lnTo>
                  <a:pt x="188482" y="17780"/>
                </a:lnTo>
                <a:close/>
              </a:path>
              <a:path w="290829" h="292100">
                <a:moveTo>
                  <a:pt x="156629" y="67310"/>
                </a:moveTo>
                <a:lnTo>
                  <a:pt x="133324" y="67310"/>
                </a:lnTo>
                <a:lnTo>
                  <a:pt x="134340" y="68580"/>
                </a:lnTo>
                <a:lnTo>
                  <a:pt x="155727" y="68580"/>
                </a:lnTo>
                <a:lnTo>
                  <a:pt x="156629" y="67310"/>
                </a:lnTo>
                <a:close/>
              </a:path>
              <a:path w="290829" h="292100">
                <a:moveTo>
                  <a:pt x="159334" y="64770"/>
                </a:moveTo>
                <a:lnTo>
                  <a:pt x="130924" y="64770"/>
                </a:lnTo>
                <a:lnTo>
                  <a:pt x="131673" y="66040"/>
                </a:lnTo>
                <a:lnTo>
                  <a:pt x="132587" y="67310"/>
                </a:lnTo>
                <a:lnTo>
                  <a:pt x="157924" y="67310"/>
                </a:lnTo>
                <a:lnTo>
                  <a:pt x="158826" y="66040"/>
                </a:lnTo>
                <a:lnTo>
                  <a:pt x="159334" y="64770"/>
                </a:lnTo>
                <a:close/>
              </a:path>
              <a:path w="290829" h="292100">
                <a:moveTo>
                  <a:pt x="131958" y="17780"/>
                </a:moveTo>
                <a:lnTo>
                  <a:pt x="122923" y="17780"/>
                </a:lnTo>
                <a:lnTo>
                  <a:pt x="128142" y="58420"/>
                </a:lnTo>
                <a:lnTo>
                  <a:pt x="128447" y="59690"/>
                </a:lnTo>
                <a:lnTo>
                  <a:pt x="128866" y="60960"/>
                </a:lnTo>
                <a:lnTo>
                  <a:pt x="129324" y="62230"/>
                </a:lnTo>
                <a:lnTo>
                  <a:pt x="130149" y="64770"/>
                </a:lnTo>
                <a:lnTo>
                  <a:pt x="159892" y="64770"/>
                </a:lnTo>
                <a:lnTo>
                  <a:pt x="160756" y="63500"/>
                </a:lnTo>
                <a:lnTo>
                  <a:pt x="161251" y="62230"/>
                </a:lnTo>
                <a:lnTo>
                  <a:pt x="141071" y="62230"/>
                </a:lnTo>
                <a:lnTo>
                  <a:pt x="138607" y="60960"/>
                </a:lnTo>
                <a:lnTo>
                  <a:pt x="137198" y="59690"/>
                </a:lnTo>
                <a:lnTo>
                  <a:pt x="136905" y="57150"/>
                </a:lnTo>
                <a:lnTo>
                  <a:pt x="131958" y="17780"/>
                </a:lnTo>
                <a:close/>
              </a:path>
              <a:path w="290829" h="292100">
                <a:moveTo>
                  <a:pt x="167830" y="8890"/>
                </a:moveTo>
                <a:lnTo>
                  <a:pt x="158051" y="8890"/>
                </a:lnTo>
                <a:lnTo>
                  <a:pt x="158521" y="10160"/>
                </a:lnTo>
                <a:lnTo>
                  <a:pt x="159245" y="10160"/>
                </a:lnTo>
                <a:lnTo>
                  <a:pt x="153339" y="57150"/>
                </a:lnTo>
                <a:lnTo>
                  <a:pt x="153047" y="59690"/>
                </a:lnTo>
                <a:lnTo>
                  <a:pt x="151637" y="60960"/>
                </a:lnTo>
                <a:lnTo>
                  <a:pt x="149174" y="62230"/>
                </a:lnTo>
                <a:lnTo>
                  <a:pt x="161251" y="62230"/>
                </a:lnTo>
                <a:lnTo>
                  <a:pt x="161518" y="60960"/>
                </a:lnTo>
                <a:lnTo>
                  <a:pt x="161810" y="59690"/>
                </a:lnTo>
                <a:lnTo>
                  <a:pt x="162115" y="58420"/>
                </a:lnTo>
                <a:lnTo>
                  <a:pt x="167335" y="17780"/>
                </a:lnTo>
                <a:lnTo>
                  <a:pt x="188482" y="17780"/>
                </a:lnTo>
                <a:lnTo>
                  <a:pt x="185391" y="15240"/>
                </a:lnTo>
                <a:lnTo>
                  <a:pt x="176906" y="11430"/>
                </a:lnTo>
                <a:lnTo>
                  <a:pt x="167830" y="8890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94166" y="2645105"/>
            <a:ext cx="53340" cy="33020"/>
          </a:xfrm>
          <a:custGeom>
            <a:avLst/>
            <a:gdLst/>
            <a:ahLst/>
            <a:cxnLst/>
            <a:rect l="l" t="t" r="r" b="b"/>
            <a:pathLst>
              <a:path w="53339" h="33019">
                <a:moveTo>
                  <a:pt x="49352" y="0"/>
                </a:moveTo>
                <a:lnTo>
                  <a:pt x="3733" y="0"/>
                </a:lnTo>
                <a:lnTo>
                  <a:pt x="0" y="3733"/>
                </a:lnTo>
                <a:lnTo>
                  <a:pt x="0" y="28752"/>
                </a:lnTo>
                <a:lnTo>
                  <a:pt x="3733" y="32486"/>
                </a:lnTo>
                <a:lnTo>
                  <a:pt x="49352" y="32486"/>
                </a:lnTo>
                <a:lnTo>
                  <a:pt x="53086" y="28752"/>
                </a:lnTo>
                <a:lnTo>
                  <a:pt x="53086" y="23571"/>
                </a:lnTo>
                <a:lnTo>
                  <a:pt x="8915" y="23571"/>
                </a:lnTo>
                <a:lnTo>
                  <a:pt x="8915" y="8915"/>
                </a:lnTo>
                <a:lnTo>
                  <a:pt x="53086" y="8915"/>
                </a:lnTo>
                <a:lnTo>
                  <a:pt x="53086" y="3733"/>
                </a:lnTo>
                <a:lnTo>
                  <a:pt x="49352" y="0"/>
                </a:lnTo>
                <a:close/>
              </a:path>
              <a:path w="53339" h="33019">
                <a:moveTo>
                  <a:pt x="53086" y="8915"/>
                </a:moveTo>
                <a:lnTo>
                  <a:pt x="44170" y="8915"/>
                </a:lnTo>
                <a:lnTo>
                  <a:pt x="44170" y="23571"/>
                </a:lnTo>
                <a:lnTo>
                  <a:pt x="53086" y="23571"/>
                </a:lnTo>
                <a:lnTo>
                  <a:pt x="53086" y="8915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024861" y="1968473"/>
            <a:ext cx="292735" cy="218440"/>
          </a:xfrm>
          <a:custGeom>
            <a:avLst/>
            <a:gdLst/>
            <a:ahLst/>
            <a:cxnLst/>
            <a:rect l="l" t="t" r="r" b="b"/>
            <a:pathLst>
              <a:path w="292735" h="218439">
                <a:moveTo>
                  <a:pt x="96936" y="77571"/>
                </a:moveTo>
                <a:lnTo>
                  <a:pt x="75006" y="77571"/>
                </a:lnTo>
                <a:lnTo>
                  <a:pt x="177469" y="135813"/>
                </a:lnTo>
                <a:lnTo>
                  <a:pt x="177469" y="214680"/>
                </a:lnTo>
                <a:lnTo>
                  <a:pt x="178536" y="216509"/>
                </a:lnTo>
                <a:lnTo>
                  <a:pt x="181965" y="218389"/>
                </a:lnTo>
                <a:lnTo>
                  <a:pt x="184137" y="218325"/>
                </a:lnTo>
                <a:lnTo>
                  <a:pt x="208645" y="202895"/>
                </a:lnTo>
                <a:lnTo>
                  <a:pt x="188302" y="202895"/>
                </a:lnTo>
                <a:lnTo>
                  <a:pt x="188302" y="130721"/>
                </a:lnTo>
                <a:lnTo>
                  <a:pt x="187248" y="128904"/>
                </a:lnTo>
                <a:lnTo>
                  <a:pt x="96936" y="77571"/>
                </a:lnTo>
                <a:close/>
              </a:path>
              <a:path w="292735" h="218439">
                <a:moveTo>
                  <a:pt x="222999" y="120624"/>
                </a:moveTo>
                <a:lnTo>
                  <a:pt x="212166" y="120624"/>
                </a:lnTo>
                <a:lnTo>
                  <a:pt x="212166" y="187871"/>
                </a:lnTo>
                <a:lnTo>
                  <a:pt x="188302" y="202895"/>
                </a:lnTo>
                <a:lnTo>
                  <a:pt x="208645" y="202895"/>
                </a:lnTo>
                <a:lnTo>
                  <a:pt x="222059" y="194449"/>
                </a:lnTo>
                <a:lnTo>
                  <a:pt x="222999" y="192735"/>
                </a:lnTo>
                <a:lnTo>
                  <a:pt x="222999" y="120624"/>
                </a:lnTo>
                <a:close/>
              </a:path>
              <a:path w="292735" h="218439">
                <a:moveTo>
                  <a:pt x="179895" y="0"/>
                </a:moveTo>
                <a:lnTo>
                  <a:pt x="177761" y="50"/>
                </a:lnTo>
                <a:lnTo>
                  <a:pt x="965" y="111378"/>
                </a:lnTo>
                <a:lnTo>
                  <a:pt x="0" y="113182"/>
                </a:lnTo>
                <a:lnTo>
                  <a:pt x="88" y="116966"/>
                </a:lnTo>
                <a:lnTo>
                  <a:pt x="1130" y="118732"/>
                </a:lnTo>
                <a:lnTo>
                  <a:pt x="112509" y="182041"/>
                </a:lnTo>
                <a:lnTo>
                  <a:pt x="114706" y="181990"/>
                </a:lnTo>
                <a:lnTo>
                  <a:pt x="133683" y="170040"/>
                </a:lnTo>
                <a:lnTo>
                  <a:pt x="113347" y="170040"/>
                </a:lnTo>
                <a:lnTo>
                  <a:pt x="16014" y="114719"/>
                </a:lnTo>
                <a:lnTo>
                  <a:pt x="75006" y="77571"/>
                </a:lnTo>
                <a:lnTo>
                  <a:pt x="96936" y="77571"/>
                </a:lnTo>
                <a:lnTo>
                  <a:pt x="85407" y="71018"/>
                </a:lnTo>
                <a:lnTo>
                  <a:pt x="109702" y="55727"/>
                </a:lnTo>
                <a:lnTo>
                  <a:pt x="131635" y="55727"/>
                </a:lnTo>
                <a:lnTo>
                  <a:pt x="120103" y="49174"/>
                </a:lnTo>
                <a:lnTo>
                  <a:pt x="179095" y="12026"/>
                </a:lnTo>
                <a:lnTo>
                  <a:pt x="201050" y="12026"/>
                </a:lnTo>
                <a:lnTo>
                  <a:pt x="179895" y="0"/>
                </a:lnTo>
                <a:close/>
              </a:path>
              <a:path w="292735" h="218439">
                <a:moveTo>
                  <a:pt x="162661" y="139649"/>
                </a:moveTo>
                <a:lnTo>
                  <a:pt x="161213" y="139903"/>
                </a:lnTo>
                <a:lnTo>
                  <a:pt x="113347" y="170040"/>
                </a:lnTo>
                <a:lnTo>
                  <a:pt x="133683" y="170040"/>
                </a:lnTo>
                <a:lnTo>
                  <a:pt x="166979" y="149072"/>
                </a:lnTo>
                <a:lnTo>
                  <a:pt x="167830" y="147878"/>
                </a:lnTo>
                <a:lnTo>
                  <a:pt x="168478" y="145046"/>
                </a:lnTo>
                <a:lnTo>
                  <a:pt x="168224" y="143598"/>
                </a:lnTo>
                <a:lnTo>
                  <a:pt x="166687" y="141147"/>
                </a:lnTo>
                <a:lnTo>
                  <a:pt x="165480" y="140296"/>
                </a:lnTo>
                <a:lnTo>
                  <a:pt x="162661" y="139649"/>
                </a:lnTo>
                <a:close/>
              </a:path>
              <a:path w="292735" h="218439">
                <a:moveTo>
                  <a:pt x="131635" y="55727"/>
                </a:moveTo>
                <a:lnTo>
                  <a:pt x="109702" y="55727"/>
                </a:lnTo>
                <a:lnTo>
                  <a:pt x="207035" y="111048"/>
                </a:lnTo>
                <a:lnTo>
                  <a:pt x="195732" y="118160"/>
                </a:lnTo>
                <a:lnTo>
                  <a:pt x="194881" y="119367"/>
                </a:lnTo>
                <a:lnTo>
                  <a:pt x="194246" y="122186"/>
                </a:lnTo>
                <a:lnTo>
                  <a:pt x="194487" y="123647"/>
                </a:lnTo>
                <a:lnTo>
                  <a:pt x="196253" y="126453"/>
                </a:lnTo>
                <a:lnTo>
                  <a:pt x="197967" y="127393"/>
                </a:lnTo>
                <a:lnTo>
                  <a:pt x="200875" y="127393"/>
                </a:lnTo>
                <a:lnTo>
                  <a:pt x="201866" y="127114"/>
                </a:lnTo>
                <a:lnTo>
                  <a:pt x="212166" y="120624"/>
                </a:lnTo>
                <a:lnTo>
                  <a:pt x="222999" y="120624"/>
                </a:lnTo>
                <a:lnTo>
                  <a:pt x="220421" y="106184"/>
                </a:lnTo>
                <a:lnTo>
                  <a:pt x="131635" y="55727"/>
                </a:lnTo>
                <a:close/>
              </a:path>
              <a:path w="292735" h="218439">
                <a:moveTo>
                  <a:pt x="201050" y="12026"/>
                </a:moveTo>
                <a:lnTo>
                  <a:pt x="179095" y="12026"/>
                </a:lnTo>
                <a:lnTo>
                  <a:pt x="276428" y="67348"/>
                </a:lnTo>
                <a:lnTo>
                  <a:pt x="232181" y="95211"/>
                </a:lnTo>
                <a:lnTo>
                  <a:pt x="231419" y="98564"/>
                </a:lnTo>
                <a:lnTo>
                  <a:pt x="234594" y="103619"/>
                </a:lnTo>
                <a:lnTo>
                  <a:pt x="237959" y="104381"/>
                </a:lnTo>
                <a:lnTo>
                  <a:pt x="291477" y="70688"/>
                </a:lnTo>
                <a:lnTo>
                  <a:pt x="292442" y="68884"/>
                </a:lnTo>
                <a:lnTo>
                  <a:pt x="292353" y="65100"/>
                </a:lnTo>
                <a:lnTo>
                  <a:pt x="291299" y="63334"/>
                </a:lnTo>
                <a:lnTo>
                  <a:pt x="201050" y="12026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256277" y="2056843"/>
            <a:ext cx="62230" cy="42545"/>
          </a:xfrm>
          <a:custGeom>
            <a:avLst/>
            <a:gdLst/>
            <a:ahLst/>
            <a:cxnLst/>
            <a:rect l="l" t="t" r="r" b="b"/>
            <a:pathLst>
              <a:path w="62229" h="42544">
                <a:moveTo>
                  <a:pt x="55956" y="0"/>
                </a:moveTo>
                <a:lnTo>
                  <a:pt x="54546" y="0"/>
                </a:lnTo>
                <a:lnTo>
                  <a:pt x="53555" y="292"/>
                </a:lnTo>
                <a:lnTo>
                  <a:pt x="762" y="33528"/>
                </a:lnTo>
                <a:lnTo>
                  <a:pt x="0" y="36880"/>
                </a:lnTo>
                <a:lnTo>
                  <a:pt x="2590" y="40995"/>
                </a:lnTo>
                <a:lnTo>
                  <a:pt x="4305" y="41935"/>
                </a:lnTo>
                <a:lnTo>
                  <a:pt x="7213" y="41935"/>
                </a:lnTo>
                <a:lnTo>
                  <a:pt x="8204" y="41656"/>
                </a:lnTo>
                <a:lnTo>
                  <a:pt x="60985" y="8420"/>
                </a:lnTo>
                <a:lnTo>
                  <a:pt x="61747" y="5067"/>
                </a:lnTo>
                <a:lnTo>
                  <a:pt x="59385" y="1308"/>
                </a:lnTo>
                <a:lnTo>
                  <a:pt x="58178" y="457"/>
                </a:lnTo>
                <a:lnTo>
                  <a:pt x="56362" y="50"/>
                </a:lnTo>
                <a:lnTo>
                  <a:pt x="55956" y="0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024712" y="2104693"/>
            <a:ext cx="168910" cy="73025"/>
          </a:xfrm>
          <a:custGeom>
            <a:avLst/>
            <a:gdLst/>
            <a:ahLst/>
            <a:cxnLst/>
            <a:rect l="l" t="t" r="r" b="b"/>
            <a:pathLst>
              <a:path w="168910" h="73025">
                <a:moveTo>
                  <a:pt x="6553" y="0"/>
                </a:moveTo>
                <a:lnTo>
                  <a:pt x="5143" y="0"/>
                </a:lnTo>
                <a:lnTo>
                  <a:pt x="4648" y="63"/>
                </a:lnTo>
                <a:lnTo>
                  <a:pt x="2781" y="571"/>
                </a:lnTo>
                <a:lnTo>
                  <a:pt x="1612" y="1485"/>
                </a:lnTo>
                <a:lnTo>
                  <a:pt x="190" y="4000"/>
                </a:lnTo>
                <a:lnTo>
                  <a:pt x="0" y="5460"/>
                </a:lnTo>
                <a:lnTo>
                  <a:pt x="774" y="8254"/>
                </a:lnTo>
                <a:lnTo>
                  <a:pt x="1676" y="9410"/>
                </a:lnTo>
                <a:lnTo>
                  <a:pt x="112674" y="72504"/>
                </a:lnTo>
                <a:lnTo>
                  <a:pt x="114871" y="72453"/>
                </a:lnTo>
                <a:lnTo>
                  <a:pt x="133851" y="60502"/>
                </a:lnTo>
                <a:lnTo>
                  <a:pt x="113499" y="60502"/>
                </a:lnTo>
                <a:lnTo>
                  <a:pt x="7467" y="241"/>
                </a:lnTo>
                <a:lnTo>
                  <a:pt x="6553" y="0"/>
                </a:lnTo>
                <a:close/>
              </a:path>
              <a:path w="168910" h="73025">
                <a:moveTo>
                  <a:pt x="162814" y="30124"/>
                </a:moveTo>
                <a:lnTo>
                  <a:pt x="161353" y="30365"/>
                </a:lnTo>
                <a:lnTo>
                  <a:pt x="113499" y="60502"/>
                </a:lnTo>
                <a:lnTo>
                  <a:pt x="133851" y="60502"/>
                </a:lnTo>
                <a:lnTo>
                  <a:pt x="167132" y="39547"/>
                </a:lnTo>
                <a:lnTo>
                  <a:pt x="167982" y="38341"/>
                </a:lnTo>
                <a:lnTo>
                  <a:pt x="168630" y="35521"/>
                </a:lnTo>
                <a:lnTo>
                  <a:pt x="168376" y="34061"/>
                </a:lnTo>
                <a:lnTo>
                  <a:pt x="166839" y="31610"/>
                </a:lnTo>
                <a:lnTo>
                  <a:pt x="165633" y="30759"/>
                </a:lnTo>
                <a:lnTo>
                  <a:pt x="162814" y="30124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256277" y="2083527"/>
            <a:ext cx="62230" cy="42545"/>
          </a:xfrm>
          <a:custGeom>
            <a:avLst/>
            <a:gdLst/>
            <a:ahLst/>
            <a:cxnLst/>
            <a:rect l="l" t="t" r="r" b="b"/>
            <a:pathLst>
              <a:path w="62229" h="42544">
                <a:moveTo>
                  <a:pt x="55956" y="0"/>
                </a:moveTo>
                <a:lnTo>
                  <a:pt x="54546" y="0"/>
                </a:lnTo>
                <a:lnTo>
                  <a:pt x="53555" y="292"/>
                </a:lnTo>
                <a:lnTo>
                  <a:pt x="762" y="33528"/>
                </a:lnTo>
                <a:lnTo>
                  <a:pt x="0" y="36880"/>
                </a:lnTo>
                <a:lnTo>
                  <a:pt x="2590" y="40995"/>
                </a:lnTo>
                <a:lnTo>
                  <a:pt x="4305" y="41935"/>
                </a:lnTo>
                <a:lnTo>
                  <a:pt x="7213" y="41935"/>
                </a:lnTo>
                <a:lnTo>
                  <a:pt x="8204" y="41656"/>
                </a:lnTo>
                <a:lnTo>
                  <a:pt x="60985" y="8420"/>
                </a:lnTo>
                <a:lnTo>
                  <a:pt x="61747" y="5067"/>
                </a:lnTo>
                <a:lnTo>
                  <a:pt x="59385" y="1308"/>
                </a:lnTo>
                <a:lnTo>
                  <a:pt x="58178" y="457"/>
                </a:lnTo>
                <a:lnTo>
                  <a:pt x="56362" y="50"/>
                </a:lnTo>
                <a:lnTo>
                  <a:pt x="55956" y="0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024714" y="2131376"/>
            <a:ext cx="168910" cy="73025"/>
          </a:xfrm>
          <a:custGeom>
            <a:avLst/>
            <a:gdLst/>
            <a:ahLst/>
            <a:cxnLst/>
            <a:rect l="l" t="t" r="r" b="b"/>
            <a:pathLst>
              <a:path w="168910" h="73025">
                <a:moveTo>
                  <a:pt x="6540" y="0"/>
                </a:moveTo>
                <a:lnTo>
                  <a:pt x="5130" y="0"/>
                </a:lnTo>
                <a:lnTo>
                  <a:pt x="4648" y="63"/>
                </a:lnTo>
                <a:lnTo>
                  <a:pt x="2781" y="584"/>
                </a:lnTo>
                <a:lnTo>
                  <a:pt x="1612" y="1485"/>
                </a:lnTo>
                <a:lnTo>
                  <a:pt x="177" y="4000"/>
                </a:lnTo>
                <a:lnTo>
                  <a:pt x="0" y="5460"/>
                </a:lnTo>
                <a:lnTo>
                  <a:pt x="762" y="8254"/>
                </a:lnTo>
                <a:lnTo>
                  <a:pt x="1676" y="9410"/>
                </a:lnTo>
                <a:lnTo>
                  <a:pt x="112674" y="72504"/>
                </a:lnTo>
                <a:lnTo>
                  <a:pt x="114858" y="72453"/>
                </a:lnTo>
                <a:lnTo>
                  <a:pt x="133843" y="60502"/>
                </a:lnTo>
                <a:lnTo>
                  <a:pt x="113487" y="60502"/>
                </a:lnTo>
                <a:lnTo>
                  <a:pt x="7454" y="241"/>
                </a:lnTo>
                <a:lnTo>
                  <a:pt x="6540" y="0"/>
                </a:lnTo>
                <a:close/>
              </a:path>
              <a:path w="168910" h="73025">
                <a:moveTo>
                  <a:pt x="162814" y="30124"/>
                </a:moveTo>
                <a:lnTo>
                  <a:pt x="161353" y="30365"/>
                </a:lnTo>
                <a:lnTo>
                  <a:pt x="113487" y="60502"/>
                </a:lnTo>
                <a:lnTo>
                  <a:pt x="133843" y="60502"/>
                </a:lnTo>
                <a:lnTo>
                  <a:pt x="167132" y="39547"/>
                </a:lnTo>
                <a:lnTo>
                  <a:pt x="167982" y="38341"/>
                </a:lnTo>
                <a:lnTo>
                  <a:pt x="168630" y="35521"/>
                </a:lnTo>
                <a:lnTo>
                  <a:pt x="168376" y="34061"/>
                </a:lnTo>
                <a:lnTo>
                  <a:pt x="166839" y="31610"/>
                </a:lnTo>
                <a:lnTo>
                  <a:pt x="165633" y="30759"/>
                </a:lnTo>
                <a:lnTo>
                  <a:pt x="162814" y="30124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256277" y="2110211"/>
            <a:ext cx="62230" cy="42545"/>
          </a:xfrm>
          <a:custGeom>
            <a:avLst/>
            <a:gdLst/>
            <a:ahLst/>
            <a:cxnLst/>
            <a:rect l="l" t="t" r="r" b="b"/>
            <a:pathLst>
              <a:path w="62229" h="42544">
                <a:moveTo>
                  <a:pt x="55956" y="0"/>
                </a:moveTo>
                <a:lnTo>
                  <a:pt x="54546" y="0"/>
                </a:lnTo>
                <a:lnTo>
                  <a:pt x="53555" y="292"/>
                </a:lnTo>
                <a:lnTo>
                  <a:pt x="762" y="33528"/>
                </a:lnTo>
                <a:lnTo>
                  <a:pt x="0" y="36880"/>
                </a:lnTo>
                <a:lnTo>
                  <a:pt x="2590" y="40995"/>
                </a:lnTo>
                <a:lnTo>
                  <a:pt x="4305" y="41935"/>
                </a:lnTo>
                <a:lnTo>
                  <a:pt x="7213" y="41935"/>
                </a:lnTo>
                <a:lnTo>
                  <a:pt x="8204" y="41656"/>
                </a:lnTo>
                <a:lnTo>
                  <a:pt x="60985" y="8420"/>
                </a:lnTo>
                <a:lnTo>
                  <a:pt x="61747" y="5067"/>
                </a:lnTo>
                <a:lnTo>
                  <a:pt x="59385" y="1308"/>
                </a:lnTo>
                <a:lnTo>
                  <a:pt x="58178" y="457"/>
                </a:lnTo>
                <a:lnTo>
                  <a:pt x="56362" y="50"/>
                </a:lnTo>
                <a:lnTo>
                  <a:pt x="55956" y="0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024712" y="2158061"/>
            <a:ext cx="168910" cy="73025"/>
          </a:xfrm>
          <a:custGeom>
            <a:avLst/>
            <a:gdLst/>
            <a:ahLst/>
            <a:cxnLst/>
            <a:rect l="l" t="t" r="r" b="b"/>
            <a:pathLst>
              <a:path w="168910" h="73025">
                <a:moveTo>
                  <a:pt x="6553" y="0"/>
                </a:moveTo>
                <a:lnTo>
                  <a:pt x="5143" y="0"/>
                </a:lnTo>
                <a:lnTo>
                  <a:pt x="4648" y="63"/>
                </a:lnTo>
                <a:lnTo>
                  <a:pt x="2781" y="571"/>
                </a:lnTo>
                <a:lnTo>
                  <a:pt x="1612" y="1485"/>
                </a:lnTo>
                <a:lnTo>
                  <a:pt x="190" y="4000"/>
                </a:lnTo>
                <a:lnTo>
                  <a:pt x="0" y="5460"/>
                </a:lnTo>
                <a:lnTo>
                  <a:pt x="774" y="8254"/>
                </a:lnTo>
                <a:lnTo>
                  <a:pt x="1676" y="9410"/>
                </a:lnTo>
                <a:lnTo>
                  <a:pt x="112674" y="72504"/>
                </a:lnTo>
                <a:lnTo>
                  <a:pt x="114871" y="72453"/>
                </a:lnTo>
                <a:lnTo>
                  <a:pt x="133851" y="60502"/>
                </a:lnTo>
                <a:lnTo>
                  <a:pt x="113499" y="60502"/>
                </a:lnTo>
                <a:lnTo>
                  <a:pt x="7467" y="241"/>
                </a:lnTo>
                <a:lnTo>
                  <a:pt x="6553" y="0"/>
                </a:lnTo>
                <a:close/>
              </a:path>
              <a:path w="168910" h="73025">
                <a:moveTo>
                  <a:pt x="162814" y="30124"/>
                </a:moveTo>
                <a:lnTo>
                  <a:pt x="161353" y="30365"/>
                </a:lnTo>
                <a:lnTo>
                  <a:pt x="113499" y="60502"/>
                </a:lnTo>
                <a:lnTo>
                  <a:pt x="133851" y="60502"/>
                </a:lnTo>
                <a:lnTo>
                  <a:pt x="167132" y="39547"/>
                </a:lnTo>
                <a:lnTo>
                  <a:pt x="167982" y="38341"/>
                </a:lnTo>
                <a:lnTo>
                  <a:pt x="168630" y="35521"/>
                </a:lnTo>
                <a:lnTo>
                  <a:pt x="168376" y="34061"/>
                </a:lnTo>
                <a:lnTo>
                  <a:pt x="166839" y="31610"/>
                </a:lnTo>
                <a:lnTo>
                  <a:pt x="165633" y="30759"/>
                </a:lnTo>
                <a:lnTo>
                  <a:pt x="162814" y="30124"/>
                </a:lnTo>
                <a:close/>
              </a:path>
            </a:pathLst>
          </a:custGeom>
          <a:solidFill>
            <a:srgbClr val="583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3016592" y="1884676"/>
            <a:ext cx="2482215" cy="2493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325" marR="569595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Myriad Pro"/>
                <a:cs typeface="Myriad Pro"/>
              </a:rPr>
              <a:t>Проведено</a:t>
            </a:r>
            <a:r>
              <a:rPr sz="1300" spc="-65" dirty="0">
                <a:latin typeface="Myriad Pro"/>
                <a:cs typeface="Myriad Pro"/>
              </a:rPr>
              <a:t> </a:t>
            </a:r>
            <a:r>
              <a:rPr sz="1300" spc="-5" dirty="0">
                <a:latin typeface="Myriad Pro"/>
                <a:cs typeface="Myriad Pro"/>
              </a:rPr>
              <a:t>тендерів  </a:t>
            </a:r>
            <a:r>
              <a:rPr sz="1300" dirty="0">
                <a:latin typeface="Myriad Pro"/>
                <a:cs typeface="Myriad Pro"/>
              </a:rPr>
              <a:t>на </a:t>
            </a:r>
            <a:r>
              <a:rPr sz="1300" b="1" dirty="0">
                <a:solidFill>
                  <a:srgbClr val="58388E"/>
                </a:solidFill>
                <a:latin typeface="Myriad Pro"/>
                <a:cs typeface="Myriad Pro"/>
              </a:rPr>
              <a:t>18,7 </a:t>
            </a:r>
            <a:r>
              <a:rPr sz="1300" b="1" spc="-5" dirty="0">
                <a:solidFill>
                  <a:srgbClr val="58388E"/>
                </a:solidFill>
                <a:latin typeface="Myriad Pro"/>
                <a:cs typeface="Myriad Pro"/>
              </a:rPr>
              <a:t>млрд</a:t>
            </a:r>
            <a:r>
              <a:rPr sz="1300" b="1" spc="75" dirty="0">
                <a:solidFill>
                  <a:srgbClr val="58388E"/>
                </a:solidFill>
                <a:latin typeface="Myriad Pro"/>
                <a:cs typeface="Myriad Pro"/>
              </a:rPr>
              <a:t> </a:t>
            </a:r>
            <a:r>
              <a:rPr sz="1300" b="1" spc="-5" dirty="0">
                <a:solidFill>
                  <a:srgbClr val="58388E"/>
                </a:solidFill>
                <a:latin typeface="Myriad Pro"/>
                <a:cs typeface="Myriad Pro"/>
              </a:rPr>
              <a:t>грн</a:t>
            </a:r>
            <a:endParaRPr sz="1300">
              <a:latin typeface="Myriad Pro"/>
              <a:cs typeface="Myriad Pro"/>
            </a:endParaRPr>
          </a:p>
          <a:p>
            <a:pPr marL="441325" marR="5080">
              <a:lnSpc>
                <a:spcPct val="100000"/>
              </a:lnSpc>
              <a:spcBef>
                <a:spcPts val="445"/>
              </a:spcBef>
            </a:pPr>
            <a:r>
              <a:rPr sz="1300" b="1" dirty="0">
                <a:solidFill>
                  <a:srgbClr val="58388E"/>
                </a:solidFill>
                <a:latin typeface="Myriad Pro"/>
                <a:cs typeface="Myriad Pro"/>
              </a:rPr>
              <a:t>86 </a:t>
            </a:r>
            <a:r>
              <a:rPr sz="1300" dirty="0">
                <a:latin typeface="Myriad Pro"/>
                <a:cs typeface="Myriad Pro"/>
              </a:rPr>
              <a:t>підрядників взяли</a:t>
            </a:r>
            <a:r>
              <a:rPr sz="1300" spc="-85" dirty="0">
                <a:latin typeface="Myriad Pro"/>
                <a:cs typeface="Myriad Pro"/>
              </a:rPr>
              <a:t> </a:t>
            </a:r>
            <a:r>
              <a:rPr sz="1300" dirty="0">
                <a:latin typeface="Myriad Pro"/>
                <a:cs typeface="Myriad Pro"/>
              </a:rPr>
              <a:t>участь  в </a:t>
            </a:r>
            <a:r>
              <a:rPr sz="1300" spc="-5" dirty="0">
                <a:latin typeface="Myriad Pro"/>
                <a:cs typeface="Myriad Pro"/>
              </a:rPr>
              <a:t>ремонті</a:t>
            </a:r>
            <a:r>
              <a:rPr sz="1300" spc="-15" dirty="0">
                <a:latin typeface="Myriad Pro"/>
                <a:cs typeface="Myriad Pro"/>
              </a:rPr>
              <a:t> </a:t>
            </a:r>
            <a:r>
              <a:rPr sz="1300" spc="-5" dirty="0">
                <a:latin typeface="Myriad Pro"/>
                <a:cs typeface="Myriad Pro"/>
              </a:rPr>
              <a:t>доріг</a:t>
            </a:r>
            <a:endParaRPr sz="1300">
              <a:latin typeface="Myriad Pro"/>
              <a:cs typeface="Myriad Pro"/>
            </a:endParaRPr>
          </a:p>
          <a:p>
            <a:pPr marL="441325" marR="15240">
              <a:lnSpc>
                <a:spcPct val="100000"/>
              </a:lnSpc>
              <a:spcBef>
                <a:spcPts val="565"/>
              </a:spcBef>
            </a:pPr>
            <a:r>
              <a:rPr sz="1300" b="1" dirty="0">
                <a:solidFill>
                  <a:srgbClr val="58388E"/>
                </a:solidFill>
                <a:latin typeface="Myriad Pro"/>
                <a:cs typeface="Myriad Pro"/>
              </a:rPr>
              <a:t>69% </a:t>
            </a:r>
            <a:r>
              <a:rPr sz="1300" dirty="0">
                <a:latin typeface="Myriad Pro"/>
                <a:cs typeface="Myriad Pro"/>
              </a:rPr>
              <a:t>доля </a:t>
            </a:r>
            <a:r>
              <a:rPr sz="1300" spc="-10" dirty="0">
                <a:latin typeface="Myriad Pro"/>
                <a:cs typeface="Myriad Pro"/>
              </a:rPr>
              <a:t>топ-3</a:t>
            </a:r>
            <a:r>
              <a:rPr sz="1300" spc="-85" dirty="0">
                <a:latin typeface="Myriad Pro"/>
                <a:cs typeface="Myriad Pro"/>
              </a:rPr>
              <a:t> </a:t>
            </a:r>
            <a:r>
              <a:rPr sz="1300" dirty="0">
                <a:latin typeface="Myriad Pro"/>
                <a:cs typeface="Myriad Pro"/>
              </a:rPr>
              <a:t>підрядників  в </a:t>
            </a:r>
            <a:r>
              <a:rPr sz="1300" spc="-5" dirty="0">
                <a:latin typeface="Myriad Pro"/>
                <a:cs typeface="Myriad Pro"/>
              </a:rPr>
              <a:t>загальній </a:t>
            </a:r>
            <a:r>
              <a:rPr sz="1300" dirty="0">
                <a:latin typeface="Myriad Pro"/>
                <a:cs typeface="Myriad Pro"/>
              </a:rPr>
              <a:t>сумі</a:t>
            </a:r>
            <a:r>
              <a:rPr sz="1300" spc="-30" dirty="0">
                <a:latin typeface="Myriad Pro"/>
                <a:cs typeface="Myriad Pro"/>
              </a:rPr>
              <a:t> </a:t>
            </a:r>
            <a:r>
              <a:rPr sz="1300" spc="-5" dirty="0">
                <a:latin typeface="Myriad Pro"/>
                <a:cs typeface="Myriad Pro"/>
              </a:rPr>
              <a:t>тендерів</a:t>
            </a:r>
            <a:endParaRPr sz="13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300" b="1" spc="20" dirty="0">
                <a:solidFill>
                  <a:srgbClr val="42B48E"/>
                </a:solidFill>
                <a:latin typeface="Myriad Pro"/>
                <a:cs typeface="Myriad Pro"/>
              </a:rPr>
              <a:t>ОСНОВНІ ПІДРЯДНИКИ:</a:t>
            </a:r>
            <a:endParaRPr sz="1300">
              <a:latin typeface="Myriad Pro"/>
              <a:cs typeface="Myriad Pro"/>
            </a:endParaRPr>
          </a:p>
          <a:p>
            <a:pPr marL="302895">
              <a:lnSpc>
                <a:spcPct val="100000"/>
              </a:lnSpc>
              <a:spcBef>
                <a:spcPts val="790"/>
              </a:spcBef>
            </a:pPr>
            <a:r>
              <a:rPr sz="1300" b="1" spc="-5" dirty="0">
                <a:latin typeface="Myriad Pro"/>
                <a:cs typeface="Myriad Pro"/>
              </a:rPr>
              <a:t>ОНУР</a:t>
            </a:r>
            <a:endParaRPr sz="1300">
              <a:latin typeface="Myriad Pro"/>
              <a:cs typeface="Myriad Pro"/>
            </a:endParaRPr>
          </a:p>
          <a:p>
            <a:pPr marL="302895" marR="89535">
              <a:lnSpc>
                <a:spcPct val="150600"/>
              </a:lnSpc>
            </a:pPr>
            <a:r>
              <a:rPr sz="1300" b="1" dirty="0">
                <a:latin typeface="Myriad Pro"/>
                <a:cs typeface="Myriad Pro"/>
              </a:rPr>
              <a:t>ДП Львівський</a:t>
            </a:r>
            <a:r>
              <a:rPr sz="1300" b="1" spc="-80" dirty="0">
                <a:latin typeface="Myriad Pro"/>
                <a:cs typeface="Myriad Pro"/>
              </a:rPr>
              <a:t> </a:t>
            </a:r>
            <a:r>
              <a:rPr sz="1300" b="1" spc="-10" dirty="0">
                <a:latin typeface="Myriad Pro"/>
                <a:cs typeface="Myriad Pro"/>
              </a:rPr>
              <a:t>облавтодор  </a:t>
            </a:r>
            <a:r>
              <a:rPr sz="1300" b="1" spc="-5" dirty="0">
                <a:latin typeface="Myriad Pro"/>
                <a:cs typeface="Myriad Pro"/>
              </a:rPr>
              <a:t>Автомагістраль</a:t>
            </a:r>
            <a:r>
              <a:rPr sz="1300" b="1" spc="-15" dirty="0">
                <a:latin typeface="Myriad Pro"/>
                <a:cs typeface="Myriad Pro"/>
              </a:rPr>
              <a:t> </a:t>
            </a:r>
            <a:r>
              <a:rPr sz="1300" b="1" spc="-5" dirty="0">
                <a:latin typeface="Myriad Pro"/>
                <a:cs typeface="Myriad Pro"/>
              </a:rPr>
              <a:t>Південь</a:t>
            </a:r>
            <a:endParaRPr sz="1300">
              <a:latin typeface="Myriad Pro"/>
              <a:cs typeface="Myriad Pro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069869" y="2919660"/>
            <a:ext cx="207126" cy="2076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046799" y="2876953"/>
            <a:ext cx="274320" cy="287655"/>
          </a:xfrm>
          <a:custGeom>
            <a:avLst/>
            <a:gdLst/>
            <a:ahLst/>
            <a:cxnLst/>
            <a:rect l="l" t="t" r="r" b="b"/>
            <a:pathLst>
              <a:path w="274320" h="287655">
                <a:moveTo>
                  <a:pt x="130860" y="0"/>
                </a:moveTo>
                <a:lnTo>
                  <a:pt x="176128" y="7320"/>
                </a:lnTo>
                <a:lnTo>
                  <a:pt x="215442" y="27705"/>
                </a:lnTo>
                <a:lnTo>
                  <a:pt x="246445" y="58789"/>
                </a:lnTo>
                <a:lnTo>
                  <a:pt x="266777" y="98208"/>
                </a:lnTo>
                <a:lnTo>
                  <a:pt x="274078" y="143598"/>
                </a:lnTo>
                <a:lnTo>
                  <a:pt x="266777" y="188988"/>
                </a:lnTo>
                <a:lnTo>
                  <a:pt x="246445" y="228408"/>
                </a:lnTo>
                <a:lnTo>
                  <a:pt x="215442" y="259492"/>
                </a:lnTo>
                <a:lnTo>
                  <a:pt x="176128" y="279877"/>
                </a:lnTo>
                <a:lnTo>
                  <a:pt x="130860" y="287197"/>
                </a:lnTo>
                <a:lnTo>
                  <a:pt x="88221" y="281772"/>
                </a:lnTo>
                <a:lnTo>
                  <a:pt x="51333" y="265645"/>
                </a:lnTo>
                <a:lnTo>
                  <a:pt x="21493" y="239041"/>
                </a:lnTo>
                <a:lnTo>
                  <a:pt x="0" y="202184"/>
                </a:lnTo>
              </a:path>
            </a:pathLst>
          </a:custGeom>
          <a:ln w="10312">
            <a:solidFill>
              <a:srgbClr val="583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025273" y="3070457"/>
            <a:ext cx="43180" cy="17780"/>
          </a:xfrm>
          <a:custGeom>
            <a:avLst/>
            <a:gdLst/>
            <a:ahLst/>
            <a:cxnLst/>
            <a:rect l="l" t="t" r="r" b="b"/>
            <a:pathLst>
              <a:path w="43180" h="17780">
                <a:moveTo>
                  <a:pt x="0" y="17348"/>
                </a:moveTo>
                <a:lnTo>
                  <a:pt x="43053" y="0"/>
                </a:lnTo>
              </a:path>
            </a:pathLst>
          </a:custGeom>
          <a:ln w="10312">
            <a:solidFill>
              <a:srgbClr val="583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705791" y="1902746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705791" y="2633936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705791" y="3365113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05791" y="2268341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05791" y="2999518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705791" y="3730708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705791" y="4096303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05791" y="2085538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05791" y="281672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705791" y="354791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705791" y="245113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705791" y="318232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705791" y="391351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705791" y="1994136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705791" y="2725325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705791" y="3456515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05791" y="2359743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705791" y="3090920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705791" y="3822110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08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705791" y="4187705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05791" y="2176939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705791" y="2908129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705791" y="3639319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705791" y="2542534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705791" y="3273724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705791" y="4004901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96"/>
                </a:lnTo>
              </a:path>
            </a:pathLst>
          </a:custGeom>
          <a:ln w="44780">
            <a:solidFill>
              <a:srgbClr val="FFD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151" y="909182"/>
            <a:ext cx="8894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195AA7"/>
                </a:solidFill>
              </a:rPr>
              <a:t>КОНКУРЕНЦІЯ </a:t>
            </a:r>
            <a:r>
              <a:rPr sz="3600" dirty="0">
                <a:solidFill>
                  <a:srgbClr val="195AA7"/>
                </a:solidFill>
              </a:rPr>
              <a:t>НА РИНКУ </a:t>
            </a:r>
            <a:r>
              <a:rPr sz="3600" dirty="0">
                <a:solidFill>
                  <a:srgbClr val="E30040"/>
                </a:solidFill>
              </a:rPr>
              <a:t>Є</a:t>
            </a:r>
            <a:r>
              <a:rPr sz="3600" spc="-80" dirty="0">
                <a:solidFill>
                  <a:srgbClr val="E30040"/>
                </a:solidFill>
              </a:rPr>
              <a:t> </a:t>
            </a:r>
            <a:r>
              <a:rPr sz="3600" spc="-15" dirty="0">
                <a:solidFill>
                  <a:srgbClr val="E30040"/>
                </a:solidFill>
              </a:rPr>
              <a:t>НИЗЬКОЮ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092551" y="1915007"/>
            <a:ext cx="10025308" cy="791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4773" y="2163217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777" y="0"/>
                </a:moveTo>
                <a:lnTo>
                  <a:pt x="101118" y="7546"/>
                </a:lnTo>
                <a:lnTo>
                  <a:pt x="60558" y="28551"/>
                </a:lnTo>
                <a:lnTo>
                  <a:pt x="28550" y="60561"/>
                </a:lnTo>
                <a:lnTo>
                  <a:pt x="7546" y="101125"/>
                </a:lnTo>
                <a:lnTo>
                  <a:pt x="0" y="147789"/>
                </a:lnTo>
                <a:lnTo>
                  <a:pt x="7546" y="194454"/>
                </a:lnTo>
                <a:lnTo>
                  <a:pt x="28550" y="235018"/>
                </a:lnTo>
                <a:lnTo>
                  <a:pt x="60558" y="267028"/>
                </a:lnTo>
                <a:lnTo>
                  <a:pt x="101118" y="288033"/>
                </a:lnTo>
                <a:lnTo>
                  <a:pt x="147777" y="295579"/>
                </a:lnTo>
                <a:lnTo>
                  <a:pt x="194435" y="288033"/>
                </a:lnTo>
                <a:lnTo>
                  <a:pt x="234995" y="267028"/>
                </a:lnTo>
                <a:lnTo>
                  <a:pt x="267003" y="235018"/>
                </a:lnTo>
                <a:lnTo>
                  <a:pt x="288007" y="194454"/>
                </a:lnTo>
                <a:lnTo>
                  <a:pt x="295554" y="147789"/>
                </a:lnTo>
                <a:lnTo>
                  <a:pt x="288007" y="101125"/>
                </a:lnTo>
                <a:lnTo>
                  <a:pt x="267003" y="60561"/>
                </a:lnTo>
                <a:lnTo>
                  <a:pt x="234995" y="28551"/>
                </a:lnTo>
                <a:lnTo>
                  <a:pt x="194435" y="7546"/>
                </a:lnTo>
                <a:lnTo>
                  <a:pt x="147777" y="0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4773" y="2163217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777" y="295579"/>
                </a:moveTo>
                <a:lnTo>
                  <a:pt x="194435" y="288033"/>
                </a:lnTo>
                <a:lnTo>
                  <a:pt x="234995" y="267028"/>
                </a:lnTo>
                <a:lnTo>
                  <a:pt x="267003" y="235018"/>
                </a:lnTo>
                <a:lnTo>
                  <a:pt x="288007" y="194454"/>
                </a:lnTo>
                <a:lnTo>
                  <a:pt x="295554" y="147789"/>
                </a:lnTo>
                <a:lnTo>
                  <a:pt x="288007" y="101125"/>
                </a:lnTo>
                <a:lnTo>
                  <a:pt x="267003" y="60561"/>
                </a:lnTo>
                <a:lnTo>
                  <a:pt x="234995" y="28551"/>
                </a:lnTo>
                <a:lnTo>
                  <a:pt x="194435" y="7546"/>
                </a:lnTo>
                <a:lnTo>
                  <a:pt x="147777" y="0"/>
                </a:lnTo>
                <a:lnTo>
                  <a:pt x="101118" y="7546"/>
                </a:lnTo>
                <a:lnTo>
                  <a:pt x="60558" y="28551"/>
                </a:lnTo>
                <a:lnTo>
                  <a:pt x="28550" y="60561"/>
                </a:lnTo>
                <a:lnTo>
                  <a:pt x="7546" y="101125"/>
                </a:lnTo>
                <a:lnTo>
                  <a:pt x="0" y="147789"/>
                </a:lnTo>
                <a:lnTo>
                  <a:pt x="7546" y="194454"/>
                </a:lnTo>
                <a:lnTo>
                  <a:pt x="28550" y="235018"/>
                </a:lnTo>
                <a:lnTo>
                  <a:pt x="60558" y="267028"/>
                </a:lnTo>
                <a:lnTo>
                  <a:pt x="101118" y="288033"/>
                </a:lnTo>
                <a:lnTo>
                  <a:pt x="147777" y="29557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5821" y="2887002"/>
            <a:ext cx="10025303" cy="791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0924" y="313521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777" y="0"/>
                </a:moveTo>
                <a:lnTo>
                  <a:pt x="101118" y="7546"/>
                </a:lnTo>
                <a:lnTo>
                  <a:pt x="60558" y="28551"/>
                </a:lnTo>
                <a:lnTo>
                  <a:pt x="28550" y="60561"/>
                </a:lnTo>
                <a:lnTo>
                  <a:pt x="7546" y="101125"/>
                </a:lnTo>
                <a:lnTo>
                  <a:pt x="0" y="147789"/>
                </a:lnTo>
                <a:lnTo>
                  <a:pt x="7546" y="194454"/>
                </a:lnTo>
                <a:lnTo>
                  <a:pt x="28550" y="235018"/>
                </a:lnTo>
                <a:lnTo>
                  <a:pt x="60558" y="267028"/>
                </a:lnTo>
                <a:lnTo>
                  <a:pt x="101118" y="288033"/>
                </a:lnTo>
                <a:lnTo>
                  <a:pt x="147777" y="295579"/>
                </a:lnTo>
                <a:lnTo>
                  <a:pt x="194435" y="288033"/>
                </a:lnTo>
                <a:lnTo>
                  <a:pt x="234995" y="267028"/>
                </a:lnTo>
                <a:lnTo>
                  <a:pt x="267003" y="235018"/>
                </a:lnTo>
                <a:lnTo>
                  <a:pt x="288007" y="194454"/>
                </a:lnTo>
                <a:lnTo>
                  <a:pt x="295554" y="147789"/>
                </a:lnTo>
                <a:lnTo>
                  <a:pt x="288007" y="101125"/>
                </a:lnTo>
                <a:lnTo>
                  <a:pt x="267003" y="60561"/>
                </a:lnTo>
                <a:lnTo>
                  <a:pt x="234995" y="28551"/>
                </a:lnTo>
                <a:lnTo>
                  <a:pt x="194435" y="7546"/>
                </a:lnTo>
                <a:lnTo>
                  <a:pt x="147777" y="0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0924" y="313521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777" y="295579"/>
                </a:moveTo>
                <a:lnTo>
                  <a:pt x="194435" y="288033"/>
                </a:lnTo>
                <a:lnTo>
                  <a:pt x="234995" y="267028"/>
                </a:lnTo>
                <a:lnTo>
                  <a:pt x="267003" y="235018"/>
                </a:lnTo>
                <a:lnTo>
                  <a:pt x="288007" y="194454"/>
                </a:lnTo>
                <a:lnTo>
                  <a:pt x="295554" y="147789"/>
                </a:lnTo>
                <a:lnTo>
                  <a:pt x="288007" y="101125"/>
                </a:lnTo>
                <a:lnTo>
                  <a:pt x="267003" y="60561"/>
                </a:lnTo>
                <a:lnTo>
                  <a:pt x="234995" y="28551"/>
                </a:lnTo>
                <a:lnTo>
                  <a:pt x="194435" y="7546"/>
                </a:lnTo>
                <a:lnTo>
                  <a:pt x="147777" y="0"/>
                </a:lnTo>
                <a:lnTo>
                  <a:pt x="101118" y="7546"/>
                </a:lnTo>
                <a:lnTo>
                  <a:pt x="60558" y="28551"/>
                </a:lnTo>
                <a:lnTo>
                  <a:pt x="28550" y="60561"/>
                </a:lnTo>
                <a:lnTo>
                  <a:pt x="7546" y="101125"/>
                </a:lnTo>
                <a:lnTo>
                  <a:pt x="0" y="147789"/>
                </a:lnTo>
                <a:lnTo>
                  <a:pt x="7546" y="194454"/>
                </a:lnTo>
                <a:lnTo>
                  <a:pt x="28550" y="235018"/>
                </a:lnTo>
                <a:lnTo>
                  <a:pt x="60558" y="267028"/>
                </a:lnTo>
                <a:lnTo>
                  <a:pt x="101118" y="288033"/>
                </a:lnTo>
                <a:lnTo>
                  <a:pt x="147777" y="29557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9092" y="3859003"/>
            <a:ext cx="10025315" cy="79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4195" y="4107216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777" y="0"/>
                </a:moveTo>
                <a:lnTo>
                  <a:pt x="101118" y="7546"/>
                </a:lnTo>
                <a:lnTo>
                  <a:pt x="60558" y="28551"/>
                </a:lnTo>
                <a:lnTo>
                  <a:pt x="28550" y="60561"/>
                </a:lnTo>
                <a:lnTo>
                  <a:pt x="7546" y="101125"/>
                </a:lnTo>
                <a:lnTo>
                  <a:pt x="0" y="147789"/>
                </a:lnTo>
                <a:lnTo>
                  <a:pt x="7546" y="194454"/>
                </a:lnTo>
                <a:lnTo>
                  <a:pt x="28550" y="235018"/>
                </a:lnTo>
                <a:lnTo>
                  <a:pt x="60558" y="267028"/>
                </a:lnTo>
                <a:lnTo>
                  <a:pt x="101118" y="288033"/>
                </a:lnTo>
                <a:lnTo>
                  <a:pt x="147777" y="295579"/>
                </a:lnTo>
                <a:lnTo>
                  <a:pt x="194435" y="288033"/>
                </a:lnTo>
                <a:lnTo>
                  <a:pt x="234995" y="267028"/>
                </a:lnTo>
                <a:lnTo>
                  <a:pt x="267003" y="235018"/>
                </a:lnTo>
                <a:lnTo>
                  <a:pt x="288007" y="194454"/>
                </a:lnTo>
                <a:lnTo>
                  <a:pt x="295554" y="147789"/>
                </a:lnTo>
                <a:lnTo>
                  <a:pt x="288007" y="101125"/>
                </a:lnTo>
                <a:lnTo>
                  <a:pt x="267003" y="60561"/>
                </a:lnTo>
                <a:lnTo>
                  <a:pt x="234995" y="28551"/>
                </a:lnTo>
                <a:lnTo>
                  <a:pt x="194435" y="7546"/>
                </a:lnTo>
                <a:lnTo>
                  <a:pt x="147777" y="0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4195" y="4107216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777" y="295579"/>
                </a:moveTo>
                <a:lnTo>
                  <a:pt x="194435" y="288033"/>
                </a:lnTo>
                <a:lnTo>
                  <a:pt x="234995" y="267028"/>
                </a:lnTo>
                <a:lnTo>
                  <a:pt x="267003" y="235018"/>
                </a:lnTo>
                <a:lnTo>
                  <a:pt x="288007" y="194454"/>
                </a:lnTo>
                <a:lnTo>
                  <a:pt x="295554" y="147789"/>
                </a:lnTo>
                <a:lnTo>
                  <a:pt x="288007" y="101125"/>
                </a:lnTo>
                <a:lnTo>
                  <a:pt x="267003" y="60561"/>
                </a:lnTo>
                <a:lnTo>
                  <a:pt x="234995" y="28551"/>
                </a:lnTo>
                <a:lnTo>
                  <a:pt x="194435" y="7546"/>
                </a:lnTo>
                <a:lnTo>
                  <a:pt x="147777" y="0"/>
                </a:lnTo>
                <a:lnTo>
                  <a:pt x="101118" y="7546"/>
                </a:lnTo>
                <a:lnTo>
                  <a:pt x="60558" y="28551"/>
                </a:lnTo>
                <a:lnTo>
                  <a:pt x="28550" y="60561"/>
                </a:lnTo>
                <a:lnTo>
                  <a:pt x="7546" y="101125"/>
                </a:lnTo>
                <a:lnTo>
                  <a:pt x="0" y="147789"/>
                </a:lnTo>
                <a:lnTo>
                  <a:pt x="7546" y="194454"/>
                </a:lnTo>
                <a:lnTo>
                  <a:pt x="28550" y="235018"/>
                </a:lnTo>
                <a:lnTo>
                  <a:pt x="60558" y="267028"/>
                </a:lnTo>
                <a:lnTo>
                  <a:pt x="101118" y="288033"/>
                </a:lnTo>
                <a:lnTo>
                  <a:pt x="147777" y="29557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79560" y="4831005"/>
            <a:ext cx="10158717" cy="143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2694305">
              <a:lnSpc>
                <a:spcPct val="100000"/>
              </a:lnSpc>
              <a:spcBef>
                <a:spcPts val="100"/>
              </a:spcBef>
            </a:pPr>
            <a:r>
              <a:rPr dirty="0"/>
              <a:t>У </a:t>
            </a:r>
            <a:r>
              <a:rPr spc="-5" dirty="0"/>
              <a:t>тендерах беруть </a:t>
            </a:r>
            <a:r>
              <a:rPr dirty="0"/>
              <a:t>участь </a:t>
            </a:r>
            <a:r>
              <a:rPr spc="-5" dirty="0"/>
              <a:t>зазвичай </a:t>
            </a:r>
            <a:r>
              <a:rPr b="1" dirty="0">
                <a:solidFill>
                  <a:srgbClr val="FEE700"/>
                </a:solidFill>
                <a:latin typeface="Myriad Pro Black"/>
                <a:cs typeface="Myriad Pro Black"/>
              </a:rPr>
              <a:t>2-3 </a:t>
            </a:r>
            <a:r>
              <a:rPr b="1" spc="-5" dirty="0">
                <a:solidFill>
                  <a:srgbClr val="FEE700"/>
                </a:solidFill>
                <a:latin typeface="Myriad Pro Black"/>
                <a:cs typeface="Myriad Pro Black"/>
              </a:rPr>
              <a:t>компанії</a:t>
            </a:r>
            <a:r>
              <a:rPr spc="-5" dirty="0"/>
              <a:t>, </a:t>
            </a:r>
            <a:r>
              <a:rPr dirty="0"/>
              <a:t>а </a:t>
            </a:r>
            <a:r>
              <a:rPr spc="-5" dirty="0"/>
              <a:t>інколи </a:t>
            </a:r>
            <a:r>
              <a:rPr dirty="0"/>
              <a:t>— лише 1, </a:t>
            </a:r>
            <a:r>
              <a:rPr spc="5" dirty="0"/>
              <a:t>яка </a:t>
            </a:r>
            <a:r>
              <a:rPr dirty="0"/>
              <a:t>і стає  </a:t>
            </a:r>
            <a:r>
              <a:rPr spc="-5" dirty="0"/>
              <a:t>переможцем</a:t>
            </a:r>
          </a:p>
          <a:p>
            <a:pPr marL="194945">
              <a:lnSpc>
                <a:spcPct val="100000"/>
              </a:lnSpc>
            </a:pPr>
            <a:endParaRPr sz="2200"/>
          </a:p>
          <a:p>
            <a:pPr marL="643255">
              <a:lnSpc>
                <a:spcPct val="100000"/>
              </a:lnSpc>
              <a:spcBef>
                <a:spcPts val="1685"/>
              </a:spcBef>
            </a:pPr>
            <a:r>
              <a:rPr dirty="0"/>
              <a:t>У більшості </a:t>
            </a:r>
            <a:r>
              <a:rPr spc="-5" dirty="0"/>
              <a:t>областей </a:t>
            </a:r>
            <a:r>
              <a:rPr b="1" dirty="0">
                <a:solidFill>
                  <a:srgbClr val="FEE700"/>
                </a:solidFill>
                <a:latin typeface="Myriad Pro Black"/>
                <a:cs typeface="Myriad Pro Black"/>
              </a:rPr>
              <a:t>50-60% </a:t>
            </a:r>
            <a:r>
              <a:rPr b="1" spc="5" dirty="0">
                <a:solidFill>
                  <a:srgbClr val="FEE700"/>
                </a:solidFill>
                <a:latin typeface="Myriad Pro Black"/>
                <a:cs typeface="Myriad Pro Black"/>
              </a:rPr>
              <a:t>ринку </a:t>
            </a:r>
            <a:r>
              <a:rPr spc="-5" dirty="0"/>
              <a:t>займають </a:t>
            </a:r>
            <a:r>
              <a:rPr dirty="0"/>
              <a:t>лише 1-2</a:t>
            </a:r>
            <a:r>
              <a:rPr spc="5" dirty="0"/>
              <a:t> </a:t>
            </a:r>
            <a:r>
              <a:rPr spc="-5" dirty="0"/>
              <a:t>компанії</a:t>
            </a:r>
          </a:p>
          <a:p>
            <a:pPr marL="194945">
              <a:lnSpc>
                <a:spcPct val="100000"/>
              </a:lnSpc>
            </a:pPr>
            <a:endParaRPr sz="2200"/>
          </a:p>
          <a:p>
            <a:pPr marL="1066800" marR="935355">
              <a:lnSpc>
                <a:spcPct val="100000"/>
              </a:lnSpc>
              <a:spcBef>
                <a:spcPts val="1689"/>
              </a:spcBef>
            </a:pPr>
            <a:r>
              <a:rPr dirty="0"/>
              <a:t>У </a:t>
            </a:r>
            <a:r>
              <a:rPr spc="-5" dirty="0"/>
              <a:t>деяких </a:t>
            </a:r>
            <a:r>
              <a:rPr dirty="0"/>
              <a:t>областях більше </a:t>
            </a:r>
            <a:r>
              <a:rPr b="1" dirty="0">
                <a:solidFill>
                  <a:srgbClr val="FEE700"/>
                </a:solidFill>
                <a:latin typeface="Myriad Pro Black"/>
                <a:cs typeface="Myriad Pro Black"/>
              </a:rPr>
              <a:t>80% </a:t>
            </a:r>
            <a:r>
              <a:rPr b="1" spc="5" dirty="0">
                <a:solidFill>
                  <a:srgbClr val="FEE700"/>
                </a:solidFill>
                <a:latin typeface="Myriad Pro Black"/>
                <a:cs typeface="Myriad Pro Black"/>
              </a:rPr>
              <a:t>ринку </a:t>
            </a:r>
            <a:r>
              <a:rPr dirty="0"/>
              <a:t>займає 1 </a:t>
            </a:r>
            <a:r>
              <a:rPr spc="-5" dirty="0"/>
              <a:t>компанія, </a:t>
            </a:r>
            <a:r>
              <a:rPr spc="-20" dirty="0"/>
              <a:t>тобто </a:t>
            </a:r>
            <a:r>
              <a:rPr dirty="0"/>
              <a:t>реальна конкуренціяу  </a:t>
            </a:r>
            <a:r>
              <a:rPr spc="-5" dirty="0"/>
              <a:t>регіоні практично </a:t>
            </a:r>
            <a:r>
              <a:rPr dirty="0"/>
              <a:t>відсутня </a:t>
            </a:r>
            <a:r>
              <a:rPr spc="-5" dirty="0"/>
              <a:t>(до </a:t>
            </a:r>
            <a:r>
              <a:rPr spc="-15" dirty="0"/>
              <a:t>прикладу, </a:t>
            </a:r>
            <a:r>
              <a:rPr dirty="0"/>
              <a:t>Івано-Франківська</a:t>
            </a:r>
            <a:r>
              <a:rPr spc="35" dirty="0"/>
              <a:t> </a:t>
            </a:r>
            <a:r>
              <a:rPr dirty="0"/>
              <a:t>область)</a:t>
            </a:r>
          </a:p>
          <a:p>
            <a:pPr marL="194945">
              <a:lnSpc>
                <a:spcPct val="100000"/>
              </a:lnSpc>
              <a:spcBef>
                <a:spcPts val="50"/>
              </a:spcBef>
            </a:pPr>
            <a:endParaRPr sz="2850"/>
          </a:p>
          <a:p>
            <a:pPr marL="1517015" marR="5080">
              <a:lnSpc>
                <a:spcPct val="100000"/>
              </a:lnSpc>
            </a:pPr>
            <a:r>
              <a:rPr spc="-10" dirty="0"/>
              <a:t>Натомість </a:t>
            </a:r>
            <a:r>
              <a:rPr dirty="0"/>
              <a:t>у </a:t>
            </a:r>
            <a:r>
              <a:rPr spc="-5" dirty="0"/>
              <a:t>тендерах </a:t>
            </a:r>
            <a:r>
              <a:rPr dirty="0"/>
              <a:t>за </a:t>
            </a:r>
            <a:r>
              <a:rPr spc="-5" dirty="0"/>
              <a:t>проектами, що </a:t>
            </a:r>
            <a:r>
              <a:rPr dirty="0"/>
              <a:t>фінансуються за рахунок </a:t>
            </a:r>
            <a:r>
              <a:rPr spc="-5" dirty="0"/>
              <a:t>кредитних </a:t>
            </a:r>
            <a:r>
              <a:rPr spc="-10" dirty="0"/>
              <a:t>коштів  </a:t>
            </a:r>
            <a:r>
              <a:rPr spc="-5" dirty="0"/>
              <a:t>міжнародних фінансових організацій, беруть </a:t>
            </a:r>
            <a:r>
              <a:rPr dirty="0"/>
              <a:t>участь </a:t>
            </a:r>
            <a:r>
              <a:rPr b="1" dirty="0">
                <a:solidFill>
                  <a:srgbClr val="FEE700"/>
                </a:solidFill>
                <a:latin typeface="Myriad Pro Black"/>
                <a:cs typeface="Myriad Pro Black"/>
              </a:rPr>
              <a:t>від 15 </a:t>
            </a:r>
            <a:r>
              <a:rPr b="1" spc="-5" dirty="0">
                <a:solidFill>
                  <a:srgbClr val="FEE700"/>
                </a:solidFill>
                <a:latin typeface="Myriad Pro Black"/>
                <a:cs typeface="Myriad Pro Black"/>
              </a:rPr>
              <a:t>до </a:t>
            </a:r>
            <a:r>
              <a:rPr b="1" dirty="0">
                <a:solidFill>
                  <a:srgbClr val="FEE700"/>
                </a:solidFill>
                <a:latin typeface="Myriad Pro Black"/>
                <a:cs typeface="Myriad Pro Black"/>
              </a:rPr>
              <a:t>50 </a:t>
            </a:r>
            <a:r>
              <a:rPr spc="-5" dirty="0"/>
              <a:t>компаній*, </a:t>
            </a:r>
            <a:r>
              <a:rPr dirty="0"/>
              <a:t>у </a:t>
            </a:r>
            <a:r>
              <a:rPr spc="-35" dirty="0"/>
              <a:t>т.ч. </a:t>
            </a:r>
            <a:r>
              <a:rPr dirty="0"/>
              <a:t>З </a:t>
            </a:r>
            <a:r>
              <a:rPr spc="-10" dirty="0"/>
              <a:t>Китаю,  </a:t>
            </a:r>
            <a:r>
              <a:rPr spc="-15" dirty="0"/>
              <a:t>Туреччини, </a:t>
            </a:r>
            <a:r>
              <a:rPr spc="-5" dirty="0"/>
              <a:t>Італії,</a:t>
            </a:r>
            <a:r>
              <a:rPr spc="10" dirty="0"/>
              <a:t> </a:t>
            </a:r>
            <a:r>
              <a:rPr spc="-5" dirty="0"/>
              <a:t>Німеччини.</a:t>
            </a:r>
          </a:p>
          <a:p>
            <a:pPr marL="1517015">
              <a:lnSpc>
                <a:spcPct val="100000"/>
              </a:lnSpc>
              <a:spcBef>
                <a:spcPts val="284"/>
              </a:spcBef>
            </a:pPr>
            <a:r>
              <a:rPr b="0" i="1" dirty="0">
                <a:latin typeface="Myriad Pro"/>
                <a:cs typeface="Myriad Pro"/>
              </a:rPr>
              <a:t>*за даними</a:t>
            </a:r>
            <a:r>
              <a:rPr b="0" i="1" spc="10" dirty="0">
                <a:latin typeface="Myriad Pro"/>
                <a:cs typeface="Myriad Pro"/>
              </a:rPr>
              <a:t> </a:t>
            </a:r>
            <a:r>
              <a:rPr b="0" i="1" spc="30" dirty="0">
                <a:latin typeface="Myriad Pro"/>
                <a:cs typeface="Myriad Pro"/>
              </a:rPr>
              <a:t>УКРДОРІНВЕСТУ</a:t>
            </a:r>
          </a:p>
        </p:txBody>
      </p:sp>
      <p:sp>
        <p:nvSpPr>
          <p:cNvPr id="14" name="object 14"/>
          <p:cNvSpPr/>
          <p:nvPr/>
        </p:nvSpPr>
        <p:spPr>
          <a:xfrm>
            <a:off x="2227465" y="5403217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777" y="0"/>
                </a:moveTo>
                <a:lnTo>
                  <a:pt x="101118" y="7546"/>
                </a:lnTo>
                <a:lnTo>
                  <a:pt x="60558" y="28551"/>
                </a:lnTo>
                <a:lnTo>
                  <a:pt x="28550" y="60561"/>
                </a:lnTo>
                <a:lnTo>
                  <a:pt x="7546" y="101125"/>
                </a:lnTo>
                <a:lnTo>
                  <a:pt x="0" y="147789"/>
                </a:lnTo>
                <a:lnTo>
                  <a:pt x="7546" y="194454"/>
                </a:lnTo>
                <a:lnTo>
                  <a:pt x="28550" y="235018"/>
                </a:lnTo>
                <a:lnTo>
                  <a:pt x="60558" y="267028"/>
                </a:lnTo>
                <a:lnTo>
                  <a:pt x="101118" y="288033"/>
                </a:lnTo>
                <a:lnTo>
                  <a:pt x="147777" y="295579"/>
                </a:lnTo>
                <a:lnTo>
                  <a:pt x="194435" y="288033"/>
                </a:lnTo>
                <a:lnTo>
                  <a:pt x="234995" y="267028"/>
                </a:lnTo>
                <a:lnTo>
                  <a:pt x="267003" y="235018"/>
                </a:lnTo>
                <a:lnTo>
                  <a:pt x="288007" y="194454"/>
                </a:lnTo>
                <a:lnTo>
                  <a:pt x="295554" y="147789"/>
                </a:lnTo>
                <a:lnTo>
                  <a:pt x="288007" y="101125"/>
                </a:lnTo>
                <a:lnTo>
                  <a:pt x="267003" y="60561"/>
                </a:lnTo>
                <a:lnTo>
                  <a:pt x="234995" y="28551"/>
                </a:lnTo>
                <a:lnTo>
                  <a:pt x="194435" y="7546"/>
                </a:lnTo>
                <a:lnTo>
                  <a:pt x="147777" y="0"/>
                </a:lnTo>
                <a:close/>
              </a:path>
            </a:pathLst>
          </a:custGeom>
          <a:solidFill>
            <a:srgbClr val="FEE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7465" y="5403217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777" y="295579"/>
                </a:moveTo>
                <a:lnTo>
                  <a:pt x="194435" y="288033"/>
                </a:lnTo>
                <a:lnTo>
                  <a:pt x="234995" y="267028"/>
                </a:lnTo>
                <a:lnTo>
                  <a:pt x="267003" y="235018"/>
                </a:lnTo>
                <a:lnTo>
                  <a:pt x="288007" y="194454"/>
                </a:lnTo>
                <a:lnTo>
                  <a:pt x="295554" y="147789"/>
                </a:lnTo>
                <a:lnTo>
                  <a:pt x="288007" y="101125"/>
                </a:lnTo>
                <a:lnTo>
                  <a:pt x="267003" y="60561"/>
                </a:lnTo>
                <a:lnTo>
                  <a:pt x="234995" y="28551"/>
                </a:lnTo>
                <a:lnTo>
                  <a:pt x="194435" y="7546"/>
                </a:lnTo>
                <a:lnTo>
                  <a:pt x="147777" y="0"/>
                </a:lnTo>
                <a:lnTo>
                  <a:pt x="101118" y="7546"/>
                </a:lnTo>
                <a:lnTo>
                  <a:pt x="60558" y="28551"/>
                </a:lnTo>
                <a:lnTo>
                  <a:pt x="28550" y="60561"/>
                </a:lnTo>
                <a:lnTo>
                  <a:pt x="7546" y="101125"/>
                </a:lnTo>
                <a:lnTo>
                  <a:pt x="0" y="147789"/>
                </a:lnTo>
                <a:lnTo>
                  <a:pt x="7546" y="194454"/>
                </a:lnTo>
                <a:lnTo>
                  <a:pt x="28550" y="235018"/>
                </a:lnTo>
                <a:lnTo>
                  <a:pt x="60558" y="267028"/>
                </a:lnTo>
                <a:lnTo>
                  <a:pt x="101118" y="288033"/>
                </a:lnTo>
                <a:lnTo>
                  <a:pt x="147777" y="29557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3736" y="6742480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4">
                <a:moveTo>
                  <a:pt x="0" y="0"/>
                </a:moveTo>
                <a:lnTo>
                  <a:pt x="0" y="247980"/>
                </a:lnTo>
              </a:path>
            </a:pathLst>
          </a:custGeom>
          <a:ln w="4432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32059" y="6780880"/>
            <a:ext cx="386720" cy="210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88606" y="6783546"/>
            <a:ext cx="187333" cy="186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4134" y="6757687"/>
            <a:ext cx="1048625" cy="32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88246" y="6667850"/>
            <a:ext cx="689448" cy="347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62923" y="6742480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4">
                <a:moveTo>
                  <a:pt x="0" y="0"/>
                </a:moveTo>
                <a:lnTo>
                  <a:pt x="0" y="247980"/>
                </a:lnTo>
              </a:path>
            </a:pathLst>
          </a:custGeom>
          <a:ln w="4432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"/>
            <a:ext cx="13464006" cy="7559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4203" y="6304306"/>
            <a:ext cx="805180" cy="354965"/>
          </a:xfrm>
          <a:custGeom>
            <a:avLst/>
            <a:gdLst/>
            <a:ahLst/>
            <a:cxnLst/>
            <a:rect l="l" t="t" r="r" b="b"/>
            <a:pathLst>
              <a:path w="805180" h="354965">
                <a:moveTo>
                  <a:pt x="804760" y="0"/>
                </a:moveTo>
                <a:lnTo>
                  <a:pt x="0" y="0"/>
                </a:lnTo>
                <a:lnTo>
                  <a:pt x="804760" y="354520"/>
                </a:lnTo>
                <a:lnTo>
                  <a:pt x="804760" y="0"/>
                </a:lnTo>
                <a:close/>
              </a:path>
            </a:pathLst>
          </a:custGeom>
          <a:solidFill>
            <a:srgbClr val="AC9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996" y="2177643"/>
            <a:ext cx="7158355" cy="4126865"/>
          </a:xfrm>
          <a:custGeom>
            <a:avLst/>
            <a:gdLst/>
            <a:ahLst/>
            <a:cxnLst/>
            <a:rect l="l" t="t" r="r" b="b"/>
            <a:pathLst>
              <a:path w="7158355" h="4126865">
                <a:moveTo>
                  <a:pt x="7158177" y="0"/>
                </a:moveTo>
                <a:lnTo>
                  <a:pt x="0" y="0"/>
                </a:lnTo>
                <a:lnTo>
                  <a:pt x="325183" y="4126674"/>
                </a:lnTo>
                <a:lnTo>
                  <a:pt x="6373812" y="4126674"/>
                </a:lnTo>
                <a:lnTo>
                  <a:pt x="7158177" y="0"/>
                </a:lnTo>
                <a:close/>
              </a:path>
            </a:pathLst>
          </a:custGeom>
          <a:solidFill>
            <a:srgbClr val="522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0107" y="3211960"/>
            <a:ext cx="633666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solidFill>
                  <a:srgbClr val="FFFFFF"/>
                </a:solidFill>
                <a:latin typeface="Myriad Pro"/>
                <a:cs typeface="Myriad Pro"/>
              </a:rPr>
              <a:t>Дорожнє </a:t>
            </a:r>
            <a:r>
              <a:rPr sz="3300" b="1" spc="-20" dirty="0">
                <a:solidFill>
                  <a:srgbClr val="FFFFFF"/>
                </a:solidFill>
                <a:latin typeface="Myriad Pro"/>
                <a:cs typeface="Myriad Pro"/>
              </a:rPr>
              <a:t>будівництво </a:t>
            </a:r>
            <a:r>
              <a:rPr sz="3300" b="1" spc="-25" dirty="0">
                <a:solidFill>
                  <a:srgbClr val="FFFFFF"/>
                </a:solidFill>
                <a:latin typeface="Myriad Pro"/>
                <a:cs typeface="Myriad Pro"/>
              </a:rPr>
              <a:t>та </a:t>
            </a:r>
            <a:r>
              <a:rPr sz="3300" b="1" spc="-10" dirty="0">
                <a:solidFill>
                  <a:srgbClr val="FFFFFF"/>
                </a:solidFill>
                <a:latin typeface="Myriad Pro"/>
                <a:cs typeface="Myriad Pro"/>
              </a:rPr>
              <a:t>ремонт  </a:t>
            </a:r>
            <a:r>
              <a:rPr sz="3300" b="1" spc="-5" dirty="0">
                <a:solidFill>
                  <a:srgbClr val="FFFFFF"/>
                </a:solidFill>
                <a:latin typeface="Myriad Pro"/>
                <a:cs typeface="Myriad Pro"/>
              </a:rPr>
              <a:t>регулюються</a:t>
            </a:r>
            <a:endParaRPr sz="3300">
              <a:latin typeface="Myriad Pro"/>
              <a:cs typeface="Myriad Pro"/>
            </a:endParaRPr>
          </a:p>
          <a:p>
            <a:pPr marL="563245" marR="670560" algn="ctr">
              <a:lnSpc>
                <a:spcPct val="100000"/>
              </a:lnSpc>
            </a:pPr>
            <a:r>
              <a:rPr sz="3300" b="1" dirty="0">
                <a:solidFill>
                  <a:srgbClr val="FEE700"/>
                </a:solidFill>
                <a:latin typeface="Myriad Pro Black"/>
                <a:cs typeface="Myriad Pro Black"/>
              </a:rPr>
              <a:t>50</a:t>
            </a:r>
            <a:r>
              <a:rPr sz="3300" b="1" spc="-40" dirty="0">
                <a:solidFill>
                  <a:srgbClr val="FEE700"/>
                </a:solidFill>
                <a:latin typeface="Myriad Pro Black"/>
                <a:cs typeface="Myriad Pro Black"/>
              </a:rPr>
              <a:t> </a:t>
            </a:r>
            <a:r>
              <a:rPr sz="3300" b="1" dirty="0">
                <a:solidFill>
                  <a:srgbClr val="FEE700"/>
                </a:solidFill>
                <a:latin typeface="Myriad Pro Black"/>
                <a:cs typeface="Myriad Pro Black"/>
              </a:rPr>
              <a:t>чинними</a:t>
            </a:r>
            <a:r>
              <a:rPr sz="3300" b="1" spc="-40" dirty="0">
                <a:solidFill>
                  <a:srgbClr val="FEE700"/>
                </a:solidFill>
                <a:latin typeface="Myriad Pro Black"/>
                <a:cs typeface="Myriad Pro Black"/>
              </a:rPr>
              <a:t> </a:t>
            </a:r>
            <a:r>
              <a:rPr sz="3300" b="1" spc="-10" dirty="0">
                <a:solidFill>
                  <a:srgbClr val="FEE700"/>
                </a:solidFill>
                <a:latin typeface="Myriad Pro Black"/>
                <a:cs typeface="Myriad Pro Black"/>
              </a:rPr>
              <a:t>нормативно- </a:t>
            </a:r>
            <a:r>
              <a:rPr sz="3300" b="1" dirty="0">
                <a:solidFill>
                  <a:srgbClr val="FEE700"/>
                </a:solidFill>
                <a:latin typeface="Myriad Pro Black"/>
                <a:cs typeface="Myriad Pro Black"/>
              </a:rPr>
              <a:t> правовими</a:t>
            </a:r>
            <a:r>
              <a:rPr sz="3300" b="1" spc="-10" dirty="0">
                <a:solidFill>
                  <a:srgbClr val="FEE700"/>
                </a:solidFill>
                <a:latin typeface="Myriad Pro Black"/>
                <a:cs typeface="Myriad Pro Black"/>
              </a:rPr>
              <a:t> </a:t>
            </a:r>
            <a:r>
              <a:rPr sz="3300" b="1" spc="-5" dirty="0">
                <a:solidFill>
                  <a:srgbClr val="FEE700"/>
                </a:solidFill>
                <a:latin typeface="Myriad Pro Black"/>
                <a:cs typeface="Myriad Pro Black"/>
              </a:rPr>
              <a:t>актами</a:t>
            </a:r>
            <a:endParaRPr sz="3300">
              <a:latin typeface="Myriad Pro Black"/>
              <a:cs typeface="Myriad Pro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46575" y="6047611"/>
            <a:ext cx="483870" cy="213360"/>
          </a:xfrm>
          <a:custGeom>
            <a:avLst/>
            <a:gdLst/>
            <a:ahLst/>
            <a:cxnLst/>
            <a:rect l="l" t="t" r="r" b="b"/>
            <a:pathLst>
              <a:path w="483870" h="213360">
                <a:moveTo>
                  <a:pt x="483781" y="0"/>
                </a:moveTo>
                <a:lnTo>
                  <a:pt x="0" y="0"/>
                </a:lnTo>
                <a:lnTo>
                  <a:pt x="483781" y="213118"/>
                </a:lnTo>
                <a:lnTo>
                  <a:pt x="483781" y="0"/>
                </a:lnTo>
                <a:close/>
              </a:path>
            </a:pathLst>
          </a:custGeom>
          <a:solidFill>
            <a:srgbClr val="BCD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51086" y="3566896"/>
            <a:ext cx="4303395" cy="2480945"/>
          </a:xfrm>
          <a:custGeom>
            <a:avLst/>
            <a:gdLst/>
            <a:ahLst/>
            <a:cxnLst/>
            <a:rect l="l" t="t" r="r" b="b"/>
            <a:pathLst>
              <a:path w="4303395" h="2480945">
                <a:moveTo>
                  <a:pt x="4303090" y="0"/>
                </a:moveTo>
                <a:lnTo>
                  <a:pt x="0" y="0"/>
                </a:lnTo>
                <a:lnTo>
                  <a:pt x="195478" y="2480716"/>
                </a:lnTo>
                <a:lnTo>
                  <a:pt x="3831577" y="2480716"/>
                </a:lnTo>
                <a:lnTo>
                  <a:pt x="4303090" y="0"/>
                </a:lnTo>
                <a:close/>
              </a:path>
            </a:pathLst>
          </a:custGeom>
          <a:solidFill>
            <a:srgbClr val="42B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58924" y="4052875"/>
            <a:ext cx="356616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16330" algn="l"/>
              </a:tabLst>
            </a:pPr>
            <a:r>
              <a:rPr sz="3200" b="1" dirty="0">
                <a:solidFill>
                  <a:srgbClr val="FFFFFF"/>
                </a:solidFill>
                <a:latin typeface="Myriad Pro"/>
                <a:cs typeface="Myriad Pro"/>
              </a:rPr>
              <a:t>З них 23</a:t>
            </a:r>
            <a:r>
              <a:rPr sz="3200" b="1" spc="-6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3200" b="1" dirty="0">
                <a:solidFill>
                  <a:srgbClr val="FFFFFF"/>
                </a:solidFill>
                <a:latin typeface="Myriad Pro"/>
                <a:cs typeface="Myriad Pro"/>
              </a:rPr>
              <a:t>—</a:t>
            </a:r>
            <a:r>
              <a:rPr sz="3200" b="1" spc="-2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Myriad Pro"/>
                <a:cs typeface="Myriad Pro"/>
              </a:rPr>
              <a:t>закони, </a:t>
            </a:r>
            <a:r>
              <a:rPr sz="3200" b="1" dirty="0">
                <a:solidFill>
                  <a:srgbClr val="FFFFFF"/>
                </a:solidFill>
                <a:latin typeface="Myriad Pro"/>
                <a:cs typeface="Myriad Pro"/>
              </a:rPr>
              <a:t> 27 —	підзаконні  НПА</a:t>
            </a:r>
            <a:endParaRPr sz="3200">
              <a:latin typeface="Myriad Pro"/>
              <a:cs typeface="Myriad Pr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93736" y="6742480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4">
                <a:moveTo>
                  <a:pt x="0" y="0"/>
                </a:moveTo>
                <a:lnTo>
                  <a:pt x="0" y="247980"/>
                </a:lnTo>
              </a:path>
            </a:pathLst>
          </a:custGeom>
          <a:ln w="4432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32059" y="6780880"/>
            <a:ext cx="386720" cy="210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04133" y="6757687"/>
            <a:ext cx="1048626" cy="322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88246" y="6667850"/>
            <a:ext cx="689448" cy="347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62923" y="6742480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4">
                <a:moveTo>
                  <a:pt x="0" y="0"/>
                </a:moveTo>
                <a:lnTo>
                  <a:pt x="0" y="247980"/>
                </a:lnTo>
              </a:path>
            </a:pathLst>
          </a:custGeom>
          <a:ln w="4432">
            <a:solidFill>
              <a:srgbClr val="DE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129453" y="909182"/>
            <a:ext cx="7202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195AA7"/>
                </a:solidFill>
              </a:rPr>
              <a:t>ІНСТРУМЕНТИ</a:t>
            </a:r>
            <a:r>
              <a:rPr sz="3600" spc="-60" dirty="0">
                <a:solidFill>
                  <a:srgbClr val="195AA7"/>
                </a:solidFill>
              </a:rPr>
              <a:t> </a:t>
            </a:r>
            <a:r>
              <a:rPr sz="3600" spc="-15" dirty="0">
                <a:solidFill>
                  <a:srgbClr val="195AA7"/>
                </a:solidFill>
              </a:rPr>
              <a:t>РЕГУЛЮВАННЯ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1195</Words>
  <Application>Microsoft Macintosh PowerPoint</Application>
  <PresentationFormat>Произвольный</PresentationFormat>
  <Paragraphs>179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Roboto Slab</vt:lpstr>
      <vt:lpstr>Myriad Pro Light</vt:lpstr>
      <vt:lpstr>Myriad Pro</vt:lpstr>
      <vt:lpstr>Calibri</vt:lpstr>
      <vt:lpstr>Myriad Pro Black</vt:lpstr>
      <vt:lpstr>Office Theme</vt:lpstr>
      <vt:lpstr>ЗЕЛЕНА КНИГА «БУДІВНИЦТВО ТА РЕМОНТ  АВТОМОБІЛЬНИХ ДОРІГ»</vt:lpstr>
      <vt:lpstr>169,6 тис. км загальна протяжність доріг</vt:lpstr>
      <vt:lpstr>ОБСЯГИ ФІНАНСУВАННЯ</vt:lpstr>
      <vt:lpstr>Середня вартість 1 км  відремонтованої дороги</vt:lpstr>
      <vt:lpstr>КОНКУРЕНЦІЯ</vt:lpstr>
      <vt:lpstr>ХТО РЕМОНТУЄ УКРАЇНСЬКІ ДОРОГИ</vt:lpstr>
      <vt:lpstr>ХТО РЕМОНТУЄ ДОРОГИ В РЕГІОНАХ</vt:lpstr>
      <vt:lpstr>КОНКУРЕНЦІЯ НА РИНКУ Є НИЗЬКОЮ</vt:lpstr>
      <vt:lpstr>ІНСТРУМЕНТИ РЕГУЛЮВАННЯ</vt:lpstr>
      <vt:lpstr>НЕАКТУАЛЬНІ  НПА</vt:lpstr>
      <vt:lpstr>ЧИННІ ЦІЛІ ДЕРЖАВНОЇ ПОЛІТИКИ</vt:lpstr>
      <vt:lpstr>ПРОПОНОВАНІ ЦІЛІ ДЕРЖАВНОЇ ПОЛІТИКИ</vt:lpstr>
      <vt:lpstr>ЗАГАЛЬНІ РЕКОМЕНДАЦІЇ</vt:lpstr>
      <vt:lpstr>СПЕЦІАЛЬНІ РЕКОМЕНДАЦІЇ</vt:lpstr>
      <vt:lpstr>ПИТАННЯ ДЛЯ ОБГОВОРЕННЯ</vt:lpstr>
      <vt:lpstr>ДЯКУЄМО 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ЗЕЛЕНА КНИГА «БУДІВНИЦТВО ТА РЕМОНТ  АВТОМОБІЛЬНИХ ДОРІГ»</dc:title>
  <cp:lastModifiedBy>Viktoriia Romashenko</cp:lastModifiedBy>
  <cp:revision>8</cp:revision>
  <dcterms:created xsi:type="dcterms:W3CDTF">2019-12-17T17:07:24Z</dcterms:created>
  <dcterms:modified xsi:type="dcterms:W3CDTF">2019-12-17T20:41:04Z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2019-12-17T00:00:00Z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2019-12-17T00:00:00Z</vt:filetime>
  </property>
</Properties>
</file>