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2" r:id="rId4"/>
    <p:sldId id="261" r:id="rId5"/>
    <p:sldId id="264" r:id="rId6"/>
    <p:sldId id="273" r:id="rId7"/>
    <p:sldId id="265" r:id="rId8"/>
    <p:sldId id="274" r:id="rId9"/>
    <p:sldId id="269" r:id="rId10"/>
    <p:sldId id="275" r:id="rId11"/>
    <p:sldId id="271" r:id="rId12"/>
    <p:sldId id="276" r:id="rId13"/>
    <p:sldId id="270" r:id="rId14"/>
  </p:sldIdLst>
  <p:sldSz cx="13462000" cy="7562850"/>
  <p:notesSz cx="13462000" cy="756285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yriad Pro" panose="020B0503030403020204" pitchFamily="34" charset="0"/>
      <p:regular r:id="rId19"/>
      <p:bold r:id="rId20"/>
      <p:italic r:id="rId21"/>
    </p:embeddedFont>
    <p:embeddedFont>
      <p:font typeface="Myriad Pro Black"/>
      <p:bold r:id="rId22"/>
    </p:embeddedFont>
    <p:embeddedFont>
      <p:font typeface="Myriad Pro Light" panose="020B0603030403020204" pitchFamily="34" charset="0"/>
      <p:regular r:id="rId23"/>
      <p:bold r:id="rId24"/>
      <p:italic r:id="rId25"/>
      <p:boldItalic r:id="rId26"/>
    </p:embeddedFont>
    <p:embeddedFont>
      <p:font typeface="Roboto Slab" pitchFamily="2" charset="0"/>
      <p:regular r:id="rId27"/>
      <p:bold r:id="rId28"/>
    </p:embeddedFont>
  </p:embeddedFont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2E91"/>
    <a:srgbClr val="C2D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>
      <p:cViewPr varScale="1">
        <p:scale>
          <a:sx n="98" d="100"/>
          <a:sy n="98" d="100"/>
        </p:scale>
        <p:origin x="72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281971897397747"/>
          <c:h val="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000000000000001E-2"/>
                  <c:y val="-3.703703703703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8C-4CED-BEF4-5F92EFC641AC}"/>
                </c:ext>
              </c:extLst>
            </c:dLbl>
            <c:dLbl>
              <c:idx val="1"/>
              <c:layout>
                <c:manualLayout>
                  <c:x val="-2.777777777777777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8C-4CED-BEF4-5F92EFC641AC}"/>
                </c:ext>
              </c:extLst>
            </c:dLbl>
            <c:dLbl>
              <c:idx val="2"/>
              <c:layout>
                <c:manualLayout>
                  <c:x val="-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8C-4CED-BEF4-5F92EFC641AC}"/>
                </c:ext>
              </c:extLst>
            </c:dLbl>
            <c:dLbl>
              <c:idx val="3"/>
              <c:layout>
                <c:manualLayout>
                  <c:x val="-3.0555555555555506E-2"/>
                  <c:y val="-4.1666666666666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8C-4CED-BEF4-5F92EFC641AC}"/>
                </c:ext>
              </c:extLst>
            </c:dLbl>
            <c:dLbl>
              <c:idx val="4"/>
              <c:layout>
                <c:manualLayout>
                  <c:x val="-3.88888888888888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8C-4CED-BEF4-5F92EFC641AC}"/>
                </c:ext>
              </c:extLst>
            </c:dLbl>
            <c:dLbl>
              <c:idx val="5"/>
              <c:layout>
                <c:manualLayout>
                  <c:x val="-2.5982723226173763E-2"/>
                  <c:y val="-4.3210296822258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8C-4CED-BEF4-5F92EFC641AC}"/>
                </c:ext>
              </c:extLst>
            </c:dLbl>
            <c:dLbl>
              <c:idx val="6"/>
              <c:layout>
                <c:manualLayout>
                  <c:x val="-2.7777793482679409E-2"/>
                  <c:y val="-5.246946712675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8C-4CED-BEF4-5F92EFC641AC}"/>
                </c:ext>
              </c:extLst>
            </c:dLbl>
            <c:dLbl>
              <c:idx val="7"/>
              <c:layout>
                <c:manualLayout>
                  <c:x val="-3.0555555555555555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8C-4CED-BEF4-5F92EFC641AC}"/>
                </c:ext>
              </c:extLst>
            </c:dLbl>
            <c:dLbl>
              <c:idx val="8"/>
              <c:layout>
                <c:manualLayout>
                  <c:x val="-4.4444444444444543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8C-4CED-BEF4-5F92EFC64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Лист1!$A$3:$I$3</c:f>
              <c:numCache>
                <c:formatCode>0.0</c:formatCode>
                <c:ptCount val="9"/>
                <c:pt idx="0">
                  <c:v>5.95</c:v>
                </c:pt>
                <c:pt idx="1">
                  <c:v>5.718</c:v>
                </c:pt>
                <c:pt idx="2">
                  <c:v>8.65</c:v>
                </c:pt>
                <c:pt idx="3">
                  <c:v>5.6710000000000003</c:v>
                </c:pt>
                <c:pt idx="4">
                  <c:v>7.66</c:v>
                </c:pt>
                <c:pt idx="5">
                  <c:v>14.544</c:v>
                </c:pt>
                <c:pt idx="6">
                  <c:v>15.603</c:v>
                </c:pt>
                <c:pt idx="7">
                  <c:v>19.672999999999998</c:v>
                </c:pt>
                <c:pt idx="8">
                  <c:v>21.323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D8C-4CED-BEF4-5F92EFC64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634448"/>
        <c:axId val="402626904"/>
      </c:lineChart>
      <c:catAx>
        <c:axId val="402634448"/>
        <c:scaling>
          <c:orientation val="minMax"/>
        </c:scaling>
        <c:delete val="1"/>
        <c:axPos val="b"/>
        <c:majorTickMark val="none"/>
        <c:minorTickMark val="none"/>
        <c:tickLblPos val="nextTo"/>
        <c:crossAx val="402626904"/>
        <c:crosses val="autoZero"/>
        <c:auto val="1"/>
        <c:lblAlgn val="ctr"/>
        <c:lblOffset val="100"/>
        <c:noMultiLvlLbl val="0"/>
      </c:catAx>
      <c:valAx>
        <c:axId val="402626904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0263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0126" y="2344483"/>
            <a:ext cx="1144809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20252" y="4235196"/>
            <a:ext cx="942784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E63AF"/>
                </a:solidFill>
                <a:latin typeface="Roboto Slab"/>
                <a:cs typeface="Robot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56741" y="6597497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644"/>
                </a:lnTo>
              </a:path>
            </a:pathLst>
          </a:custGeom>
          <a:ln w="5905">
            <a:solidFill>
              <a:srgbClr val="D6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041171" y="6648706"/>
            <a:ext cx="515622" cy="28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70593" y="6617792"/>
            <a:ext cx="475674" cy="429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820066" y="6617796"/>
            <a:ext cx="848709" cy="317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916088" y="6498008"/>
            <a:ext cx="919165" cy="463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748992" y="6597497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644"/>
                </a:lnTo>
              </a:path>
            </a:pathLst>
          </a:custGeom>
          <a:ln w="5905">
            <a:solidFill>
              <a:srgbClr val="D6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52055" y="127246"/>
            <a:ext cx="4844415" cy="4838700"/>
          </a:xfrm>
          <a:custGeom>
            <a:avLst/>
            <a:gdLst/>
            <a:ahLst/>
            <a:cxnLst/>
            <a:rect l="l" t="t" r="r" b="b"/>
            <a:pathLst>
              <a:path w="4844415" h="4838700">
                <a:moveTo>
                  <a:pt x="2707994" y="4825999"/>
                </a:moveTo>
                <a:lnTo>
                  <a:pt x="2136344" y="4825999"/>
                </a:lnTo>
                <a:lnTo>
                  <a:pt x="2183350" y="4838699"/>
                </a:lnTo>
                <a:lnTo>
                  <a:pt x="2660988" y="4838699"/>
                </a:lnTo>
                <a:lnTo>
                  <a:pt x="2707994" y="4825999"/>
                </a:lnTo>
                <a:close/>
              </a:path>
              <a:path w="4844415" h="4838700">
                <a:moveTo>
                  <a:pt x="2801179" y="4813299"/>
                </a:moveTo>
                <a:lnTo>
                  <a:pt x="2043159" y="4813299"/>
                </a:lnTo>
                <a:lnTo>
                  <a:pt x="2089611" y="4825999"/>
                </a:lnTo>
                <a:lnTo>
                  <a:pt x="2754727" y="4825999"/>
                </a:lnTo>
                <a:lnTo>
                  <a:pt x="2801179" y="4813299"/>
                </a:lnTo>
                <a:close/>
              </a:path>
              <a:path w="4844415" h="4838700">
                <a:moveTo>
                  <a:pt x="3028906" y="4762499"/>
                </a:moveTo>
                <a:lnTo>
                  <a:pt x="1815432" y="4762499"/>
                </a:lnTo>
                <a:lnTo>
                  <a:pt x="1996998" y="4813299"/>
                </a:lnTo>
                <a:lnTo>
                  <a:pt x="2847340" y="4813299"/>
                </a:lnTo>
                <a:lnTo>
                  <a:pt x="3028906" y="4762499"/>
                </a:lnTo>
                <a:close/>
              </a:path>
              <a:path w="4844415" h="4838700">
                <a:moveTo>
                  <a:pt x="2938756" y="50799"/>
                </a:moveTo>
                <a:lnTo>
                  <a:pt x="1905582" y="50799"/>
                </a:lnTo>
                <a:lnTo>
                  <a:pt x="1596054" y="139699"/>
                </a:lnTo>
                <a:lnTo>
                  <a:pt x="1553277" y="165099"/>
                </a:lnTo>
                <a:lnTo>
                  <a:pt x="1468889" y="190499"/>
                </a:lnTo>
                <a:lnTo>
                  <a:pt x="1427296" y="215899"/>
                </a:lnTo>
                <a:lnTo>
                  <a:pt x="1386116" y="228599"/>
                </a:lnTo>
                <a:lnTo>
                  <a:pt x="1305028" y="279399"/>
                </a:lnTo>
                <a:lnTo>
                  <a:pt x="1265138" y="292099"/>
                </a:lnTo>
                <a:lnTo>
                  <a:pt x="1225695" y="317499"/>
                </a:lnTo>
                <a:lnTo>
                  <a:pt x="1148186" y="368299"/>
                </a:lnTo>
                <a:lnTo>
                  <a:pt x="1110138" y="380999"/>
                </a:lnTo>
                <a:lnTo>
                  <a:pt x="1072572" y="406399"/>
                </a:lnTo>
                <a:lnTo>
                  <a:pt x="998921" y="457199"/>
                </a:lnTo>
                <a:lnTo>
                  <a:pt x="962854" y="495299"/>
                </a:lnTo>
                <a:lnTo>
                  <a:pt x="927303" y="520699"/>
                </a:lnTo>
                <a:lnTo>
                  <a:pt x="892279" y="546099"/>
                </a:lnTo>
                <a:lnTo>
                  <a:pt x="857790" y="571499"/>
                </a:lnTo>
                <a:lnTo>
                  <a:pt x="823843" y="596899"/>
                </a:lnTo>
                <a:lnTo>
                  <a:pt x="790449" y="634999"/>
                </a:lnTo>
                <a:lnTo>
                  <a:pt x="757616" y="660399"/>
                </a:lnTo>
                <a:lnTo>
                  <a:pt x="725352" y="698499"/>
                </a:lnTo>
                <a:lnTo>
                  <a:pt x="693666" y="723899"/>
                </a:lnTo>
                <a:lnTo>
                  <a:pt x="662567" y="761999"/>
                </a:lnTo>
                <a:lnTo>
                  <a:pt x="632063" y="787399"/>
                </a:lnTo>
                <a:lnTo>
                  <a:pt x="602164" y="825499"/>
                </a:lnTo>
                <a:lnTo>
                  <a:pt x="572879" y="863599"/>
                </a:lnTo>
                <a:lnTo>
                  <a:pt x="544214" y="888999"/>
                </a:lnTo>
                <a:lnTo>
                  <a:pt x="516181" y="927099"/>
                </a:lnTo>
                <a:lnTo>
                  <a:pt x="488787" y="965199"/>
                </a:lnTo>
                <a:lnTo>
                  <a:pt x="462040" y="1003299"/>
                </a:lnTo>
                <a:lnTo>
                  <a:pt x="435950" y="1041399"/>
                </a:lnTo>
                <a:lnTo>
                  <a:pt x="410526" y="1079499"/>
                </a:lnTo>
                <a:lnTo>
                  <a:pt x="385776" y="1104899"/>
                </a:lnTo>
                <a:lnTo>
                  <a:pt x="361709" y="1142999"/>
                </a:lnTo>
                <a:lnTo>
                  <a:pt x="338333" y="1181099"/>
                </a:lnTo>
                <a:lnTo>
                  <a:pt x="315657" y="1231899"/>
                </a:lnTo>
                <a:lnTo>
                  <a:pt x="293691" y="1269999"/>
                </a:lnTo>
                <a:lnTo>
                  <a:pt x="272442" y="1308099"/>
                </a:lnTo>
                <a:lnTo>
                  <a:pt x="251920" y="1346199"/>
                </a:lnTo>
                <a:lnTo>
                  <a:pt x="232133" y="1384299"/>
                </a:lnTo>
                <a:lnTo>
                  <a:pt x="213090" y="1422399"/>
                </a:lnTo>
                <a:lnTo>
                  <a:pt x="194799" y="1473199"/>
                </a:lnTo>
                <a:lnTo>
                  <a:pt x="177270" y="1511299"/>
                </a:lnTo>
                <a:lnTo>
                  <a:pt x="160511" y="1549399"/>
                </a:lnTo>
                <a:lnTo>
                  <a:pt x="144531" y="1600199"/>
                </a:lnTo>
                <a:lnTo>
                  <a:pt x="129338" y="1638299"/>
                </a:lnTo>
                <a:lnTo>
                  <a:pt x="114941" y="1689099"/>
                </a:lnTo>
                <a:lnTo>
                  <a:pt x="101350" y="1727199"/>
                </a:lnTo>
                <a:lnTo>
                  <a:pt x="88572" y="1765299"/>
                </a:lnTo>
                <a:lnTo>
                  <a:pt x="76616" y="1816099"/>
                </a:lnTo>
                <a:lnTo>
                  <a:pt x="65491" y="1866899"/>
                </a:lnTo>
                <a:lnTo>
                  <a:pt x="55207" y="1904999"/>
                </a:lnTo>
                <a:lnTo>
                  <a:pt x="45771" y="1955799"/>
                </a:lnTo>
                <a:lnTo>
                  <a:pt x="37192" y="1993899"/>
                </a:lnTo>
                <a:lnTo>
                  <a:pt x="29479" y="2044699"/>
                </a:lnTo>
                <a:lnTo>
                  <a:pt x="22641" y="2095499"/>
                </a:lnTo>
                <a:lnTo>
                  <a:pt x="16686" y="2133599"/>
                </a:lnTo>
                <a:lnTo>
                  <a:pt x="11624" y="2184399"/>
                </a:lnTo>
                <a:lnTo>
                  <a:pt x="7462" y="2235199"/>
                </a:lnTo>
                <a:lnTo>
                  <a:pt x="4210" y="2273299"/>
                </a:lnTo>
                <a:lnTo>
                  <a:pt x="1877" y="2324099"/>
                </a:lnTo>
                <a:lnTo>
                  <a:pt x="470" y="2374899"/>
                </a:lnTo>
                <a:lnTo>
                  <a:pt x="0" y="2425699"/>
                </a:lnTo>
                <a:lnTo>
                  <a:pt x="470" y="2476499"/>
                </a:lnTo>
                <a:lnTo>
                  <a:pt x="1877" y="2514599"/>
                </a:lnTo>
                <a:lnTo>
                  <a:pt x="4210" y="2565399"/>
                </a:lnTo>
                <a:lnTo>
                  <a:pt x="7462" y="2616199"/>
                </a:lnTo>
                <a:lnTo>
                  <a:pt x="11624" y="2666999"/>
                </a:lnTo>
                <a:lnTo>
                  <a:pt x="16686" y="2705099"/>
                </a:lnTo>
                <a:lnTo>
                  <a:pt x="22641" y="2755899"/>
                </a:lnTo>
                <a:lnTo>
                  <a:pt x="29479" y="2806699"/>
                </a:lnTo>
                <a:lnTo>
                  <a:pt x="37192" y="2844799"/>
                </a:lnTo>
                <a:lnTo>
                  <a:pt x="45771" y="2895599"/>
                </a:lnTo>
                <a:lnTo>
                  <a:pt x="55207" y="2933699"/>
                </a:lnTo>
                <a:lnTo>
                  <a:pt x="65491" y="2984499"/>
                </a:lnTo>
                <a:lnTo>
                  <a:pt x="76616" y="3035299"/>
                </a:lnTo>
                <a:lnTo>
                  <a:pt x="88572" y="3073399"/>
                </a:lnTo>
                <a:lnTo>
                  <a:pt x="101350" y="3124199"/>
                </a:lnTo>
                <a:lnTo>
                  <a:pt x="114941" y="3162299"/>
                </a:lnTo>
                <a:lnTo>
                  <a:pt x="129338" y="3200399"/>
                </a:lnTo>
                <a:lnTo>
                  <a:pt x="144531" y="3251199"/>
                </a:lnTo>
                <a:lnTo>
                  <a:pt x="160511" y="3289299"/>
                </a:lnTo>
                <a:lnTo>
                  <a:pt x="177270" y="3340099"/>
                </a:lnTo>
                <a:lnTo>
                  <a:pt x="194799" y="3378199"/>
                </a:lnTo>
                <a:lnTo>
                  <a:pt x="213090" y="3416299"/>
                </a:lnTo>
                <a:lnTo>
                  <a:pt x="232133" y="3454399"/>
                </a:lnTo>
                <a:lnTo>
                  <a:pt x="251920" y="3505199"/>
                </a:lnTo>
                <a:lnTo>
                  <a:pt x="272442" y="3543299"/>
                </a:lnTo>
                <a:lnTo>
                  <a:pt x="293691" y="3581399"/>
                </a:lnTo>
                <a:lnTo>
                  <a:pt x="315657" y="3619499"/>
                </a:lnTo>
                <a:lnTo>
                  <a:pt x="338333" y="3657599"/>
                </a:lnTo>
                <a:lnTo>
                  <a:pt x="361709" y="3695699"/>
                </a:lnTo>
                <a:lnTo>
                  <a:pt x="385776" y="3733799"/>
                </a:lnTo>
                <a:lnTo>
                  <a:pt x="410526" y="3771899"/>
                </a:lnTo>
                <a:lnTo>
                  <a:pt x="435950" y="3809999"/>
                </a:lnTo>
                <a:lnTo>
                  <a:pt x="462040" y="3848099"/>
                </a:lnTo>
                <a:lnTo>
                  <a:pt x="488787" y="3886199"/>
                </a:lnTo>
                <a:lnTo>
                  <a:pt x="516181" y="3911599"/>
                </a:lnTo>
                <a:lnTo>
                  <a:pt x="544214" y="3949699"/>
                </a:lnTo>
                <a:lnTo>
                  <a:pt x="572879" y="3987799"/>
                </a:lnTo>
                <a:lnTo>
                  <a:pt x="602164" y="4025899"/>
                </a:lnTo>
                <a:lnTo>
                  <a:pt x="632063" y="4051299"/>
                </a:lnTo>
                <a:lnTo>
                  <a:pt x="662567" y="4089399"/>
                </a:lnTo>
                <a:lnTo>
                  <a:pt x="693666" y="4114799"/>
                </a:lnTo>
                <a:lnTo>
                  <a:pt x="725352" y="4152899"/>
                </a:lnTo>
                <a:lnTo>
                  <a:pt x="757616" y="4178299"/>
                </a:lnTo>
                <a:lnTo>
                  <a:pt x="790449" y="4216399"/>
                </a:lnTo>
                <a:lnTo>
                  <a:pt x="823843" y="4241799"/>
                </a:lnTo>
                <a:lnTo>
                  <a:pt x="857790" y="4267199"/>
                </a:lnTo>
                <a:lnTo>
                  <a:pt x="892279" y="4305299"/>
                </a:lnTo>
                <a:lnTo>
                  <a:pt x="927303" y="4330699"/>
                </a:lnTo>
                <a:lnTo>
                  <a:pt x="962854" y="4356099"/>
                </a:lnTo>
                <a:lnTo>
                  <a:pt x="998921" y="4381499"/>
                </a:lnTo>
                <a:lnTo>
                  <a:pt x="1072572" y="4432299"/>
                </a:lnTo>
                <a:lnTo>
                  <a:pt x="1148186" y="4483099"/>
                </a:lnTo>
                <a:lnTo>
                  <a:pt x="1225695" y="4533899"/>
                </a:lnTo>
                <a:lnTo>
                  <a:pt x="1265138" y="4546599"/>
                </a:lnTo>
                <a:lnTo>
                  <a:pt x="1345357" y="4597399"/>
                </a:lnTo>
                <a:lnTo>
                  <a:pt x="1386116" y="4610099"/>
                </a:lnTo>
                <a:lnTo>
                  <a:pt x="1427296" y="4635499"/>
                </a:lnTo>
                <a:lnTo>
                  <a:pt x="1468889" y="4648199"/>
                </a:lnTo>
                <a:lnTo>
                  <a:pt x="1510885" y="4673599"/>
                </a:lnTo>
                <a:lnTo>
                  <a:pt x="1682734" y="4724399"/>
                </a:lnTo>
                <a:lnTo>
                  <a:pt x="1726618" y="4749799"/>
                </a:lnTo>
                <a:lnTo>
                  <a:pt x="1770854" y="4762499"/>
                </a:lnTo>
                <a:lnTo>
                  <a:pt x="3073484" y="4762499"/>
                </a:lnTo>
                <a:lnTo>
                  <a:pt x="3117720" y="4749799"/>
                </a:lnTo>
                <a:lnTo>
                  <a:pt x="3161604" y="4724399"/>
                </a:lnTo>
                <a:lnTo>
                  <a:pt x="3333453" y="4673599"/>
                </a:lnTo>
                <a:lnTo>
                  <a:pt x="3375449" y="4648199"/>
                </a:lnTo>
                <a:lnTo>
                  <a:pt x="3417041" y="4635499"/>
                </a:lnTo>
                <a:lnTo>
                  <a:pt x="3458222" y="4610099"/>
                </a:lnTo>
                <a:lnTo>
                  <a:pt x="3498980" y="4597399"/>
                </a:lnTo>
                <a:lnTo>
                  <a:pt x="3579200" y="4546599"/>
                </a:lnTo>
                <a:lnTo>
                  <a:pt x="3618643" y="4533899"/>
                </a:lnTo>
                <a:lnTo>
                  <a:pt x="3696151" y="4483099"/>
                </a:lnTo>
                <a:lnTo>
                  <a:pt x="3771766" y="4432299"/>
                </a:lnTo>
                <a:lnTo>
                  <a:pt x="3845417" y="4381499"/>
                </a:lnTo>
                <a:lnTo>
                  <a:pt x="3881484" y="4356099"/>
                </a:lnTo>
                <a:lnTo>
                  <a:pt x="3917034" y="4330699"/>
                </a:lnTo>
                <a:lnTo>
                  <a:pt x="3952059" y="4305299"/>
                </a:lnTo>
                <a:lnTo>
                  <a:pt x="3986548" y="4267199"/>
                </a:lnTo>
                <a:lnTo>
                  <a:pt x="4020494" y="4241799"/>
                </a:lnTo>
                <a:lnTo>
                  <a:pt x="4053889" y="4216399"/>
                </a:lnTo>
                <a:lnTo>
                  <a:pt x="4086722" y="4178299"/>
                </a:lnTo>
                <a:lnTo>
                  <a:pt x="4118986" y="4152899"/>
                </a:lnTo>
                <a:lnTo>
                  <a:pt x="4150672" y="4114799"/>
                </a:lnTo>
                <a:lnTo>
                  <a:pt x="4181771" y="4089399"/>
                </a:lnTo>
                <a:lnTo>
                  <a:pt x="4212274" y="4051299"/>
                </a:lnTo>
                <a:lnTo>
                  <a:pt x="4242173" y="4025899"/>
                </a:lnTo>
                <a:lnTo>
                  <a:pt x="4271459" y="3987799"/>
                </a:lnTo>
                <a:lnTo>
                  <a:pt x="4300123" y="3949699"/>
                </a:lnTo>
                <a:lnTo>
                  <a:pt x="4328157" y="3911599"/>
                </a:lnTo>
                <a:lnTo>
                  <a:pt x="4355551" y="3886199"/>
                </a:lnTo>
                <a:lnTo>
                  <a:pt x="4382298" y="3848099"/>
                </a:lnTo>
                <a:lnTo>
                  <a:pt x="4408387" y="3809999"/>
                </a:lnTo>
                <a:lnTo>
                  <a:pt x="4433812" y="3771899"/>
                </a:lnTo>
                <a:lnTo>
                  <a:pt x="4458562" y="3733799"/>
                </a:lnTo>
                <a:lnTo>
                  <a:pt x="4482629" y="3695699"/>
                </a:lnTo>
                <a:lnTo>
                  <a:pt x="4506005" y="3657599"/>
                </a:lnTo>
                <a:lnTo>
                  <a:pt x="4528680" y="3619499"/>
                </a:lnTo>
                <a:lnTo>
                  <a:pt x="4550647" y="3581399"/>
                </a:lnTo>
                <a:lnTo>
                  <a:pt x="4571895" y="3543299"/>
                </a:lnTo>
                <a:lnTo>
                  <a:pt x="4592418" y="3505199"/>
                </a:lnTo>
                <a:lnTo>
                  <a:pt x="4612205" y="3454399"/>
                </a:lnTo>
                <a:lnTo>
                  <a:pt x="4631248" y="3416299"/>
                </a:lnTo>
                <a:lnTo>
                  <a:pt x="4649538" y="3378199"/>
                </a:lnTo>
                <a:lnTo>
                  <a:pt x="4667068" y="3340099"/>
                </a:lnTo>
                <a:lnTo>
                  <a:pt x="4683827" y="3289299"/>
                </a:lnTo>
                <a:lnTo>
                  <a:pt x="4699807" y="3251199"/>
                </a:lnTo>
                <a:lnTo>
                  <a:pt x="4715000" y="3200399"/>
                </a:lnTo>
                <a:lnTo>
                  <a:pt x="4729397" y="3162299"/>
                </a:lnTo>
                <a:lnTo>
                  <a:pt x="4742988" y="3124199"/>
                </a:lnTo>
                <a:lnTo>
                  <a:pt x="4755766" y="3073399"/>
                </a:lnTo>
                <a:lnTo>
                  <a:pt x="4767722" y="3035299"/>
                </a:lnTo>
                <a:lnTo>
                  <a:pt x="4778846" y="2984499"/>
                </a:lnTo>
                <a:lnTo>
                  <a:pt x="4789131" y="2933699"/>
                </a:lnTo>
                <a:lnTo>
                  <a:pt x="4798567" y="2895599"/>
                </a:lnTo>
                <a:lnTo>
                  <a:pt x="4807146" y="2844799"/>
                </a:lnTo>
                <a:lnTo>
                  <a:pt x="4814859" y="2806699"/>
                </a:lnTo>
                <a:lnTo>
                  <a:pt x="4821697" y="2755899"/>
                </a:lnTo>
                <a:lnTo>
                  <a:pt x="4827651" y="2705099"/>
                </a:lnTo>
                <a:lnTo>
                  <a:pt x="4832714" y="2666999"/>
                </a:lnTo>
                <a:lnTo>
                  <a:pt x="4836875" y="2616199"/>
                </a:lnTo>
                <a:lnTo>
                  <a:pt x="4840127" y="2565399"/>
                </a:lnTo>
                <a:lnTo>
                  <a:pt x="4842461" y="2514599"/>
                </a:lnTo>
                <a:lnTo>
                  <a:pt x="4843868" y="2476499"/>
                </a:lnTo>
                <a:lnTo>
                  <a:pt x="4844338" y="2425699"/>
                </a:lnTo>
                <a:lnTo>
                  <a:pt x="4843868" y="2374899"/>
                </a:lnTo>
                <a:lnTo>
                  <a:pt x="4842461" y="2324099"/>
                </a:lnTo>
                <a:lnTo>
                  <a:pt x="4840127" y="2273299"/>
                </a:lnTo>
                <a:lnTo>
                  <a:pt x="4836875" y="2235199"/>
                </a:lnTo>
                <a:lnTo>
                  <a:pt x="4832714" y="2184399"/>
                </a:lnTo>
                <a:lnTo>
                  <a:pt x="4827651" y="2133599"/>
                </a:lnTo>
                <a:lnTo>
                  <a:pt x="4821697" y="2095499"/>
                </a:lnTo>
                <a:lnTo>
                  <a:pt x="4814859" y="2044699"/>
                </a:lnTo>
                <a:lnTo>
                  <a:pt x="4807146" y="1993899"/>
                </a:lnTo>
                <a:lnTo>
                  <a:pt x="4798567" y="1955799"/>
                </a:lnTo>
                <a:lnTo>
                  <a:pt x="4789131" y="1904999"/>
                </a:lnTo>
                <a:lnTo>
                  <a:pt x="4778846" y="1866899"/>
                </a:lnTo>
                <a:lnTo>
                  <a:pt x="4767722" y="1816099"/>
                </a:lnTo>
                <a:lnTo>
                  <a:pt x="4755766" y="1765299"/>
                </a:lnTo>
                <a:lnTo>
                  <a:pt x="4742988" y="1727199"/>
                </a:lnTo>
                <a:lnTo>
                  <a:pt x="4729397" y="1689099"/>
                </a:lnTo>
                <a:lnTo>
                  <a:pt x="4715000" y="1638299"/>
                </a:lnTo>
                <a:lnTo>
                  <a:pt x="4699807" y="1600199"/>
                </a:lnTo>
                <a:lnTo>
                  <a:pt x="4683827" y="1549399"/>
                </a:lnTo>
                <a:lnTo>
                  <a:pt x="4667068" y="1511299"/>
                </a:lnTo>
                <a:lnTo>
                  <a:pt x="4649538" y="1473199"/>
                </a:lnTo>
                <a:lnTo>
                  <a:pt x="4631248" y="1422399"/>
                </a:lnTo>
                <a:lnTo>
                  <a:pt x="4612205" y="1384299"/>
                </a:lnTo>
                <a:lnTo>
                  <a:pt x="4592418" y="1346199"/>
                </a:lnTo>
                <a:lnTo>
                  <a:pt x="4571895" y="1308099"/>
                </a:lnTo>
                <a:lnTo>
                  <a:pt x="4550647" y="1269999"/>
                </a:lnTo>
                <a:lnTo>
                  <a:pt x="4528680" y="1231899"/>
                </a:lnTo>
                <a:lnTo>
                  <a:pt x="4506005" y="1181099"/>
                </a:lnTo>
                <a:lnTo>
                  <a:pt x="4482629" y="1142999"/>
                </a:lnTo>
                <a:lnTo>
                  <a:pt x="4458562" y="1104899"/>
                </a:lnTo>
                <a:lnTo>
                  <a:pt x="4433812" y="1079499"/>
                </a:lnTo>
                <a:lnTo>
                  <a:pt x="4408387" y="1041399"/>
                </a:lnTo>
                <a:lnTo>
                  <a:pt x="4382298" y="1003299"/>
                </a:lnTo>
                <a:lnTo>
                  <a:pt x="4355551" y="965199"/>
                </a:lnTo>
                <a:lnTo>
                  <a:pt x="4328157" y="927099"/>
                </a:lnTo>
                <a:lnTo>
                  <a:pt x="4300123" y="888999"/>
                </a:lnTo>
                <a:lnTo>
                  <a:pt x="4271459" y="863599"/>
                </a:lnTo>
                <a:lnTo>
                  <a:pt x="4242173" y="825499"/>
                </a:lnTo>
                <a:lnTo>
                  <a:pt x="4212274" y="787399"/>
                </a:lnTo>
                <a:lnTo>
                  <a:pt x="4181771" y="761999"/>
                </a:lnTo>
                <a:lnTo>
                  <a:pt x="4150672" y="723899"/>
                </a:lnTo>
                <a:lnTo>
                  <a:pt x="4118986" y="698499"/>
                </a:lnTo>
                <a:lnTo>
                  <a:pt x="4086722" y="660399"/>
                </a:lnTo>
                <a:lnTo>
                  <a:pt x="4053889" y="634999"/>
                </a:lnTo>
                <a:lnTo>
                  <a:pt x="4020494" y="596899"/>
                </a:lnTo>
                <a:lnTo>
                  <a:pt x="3986548" y="571499"/>
                </a:lnTo>
                <a:lnTo>
                  <a:pt x="3952059" y="546099"/>
                </a:lnTo>
                <a:lnTo>
                  <a:pt x="3917034" y="520699"/>
                </a:lnTo>
                <a:lnTo>
                  <a:pt x="3881484" y="495299"/>
                </a:lnTo>
                <a:lnTo>
                  <a:pt x="3845417" y="457199"/>
                </a:lnTo>
                <a:lnTo>
                  <a:pt x="3771766" y="406399"/>
                </a:lnTo>
                <a:lnTo>
                  <a:pt x="3734200" y="380999"/>
                </a:lnTo>
                <a:lnTo>
                  <a:pt x="3696151" y="368299"/>
                </a:lnTo>
                <a:lnTo>
                  <a:pt x="3618643" y="317499"/>
                </a:lnTo>
                <a:lnTo>
                  <a:pt x="3579200" y="292099"/>
                </a:lnTo>
                <a:lnTo>
                  <a:pt x="3539309" y="279399"/>
                </a:lnTo>
                <a:lnTo>
                  <a:pt x="3458222" y="228599"/>
                </a:lnTo>
                <a:lnTo>
                  <a:pt x="3417041" y="215899"/>
                </a:lnTo>
                <a:lnTo>
                  <a:pt x="3375449" y="190499"/>
                </a:lnTo>
                <a:lnTo>
                  <a:pt x="3291061" y="165099"/>
                </a:lnTo>
                <a:lnTo>
                  <a:pt x="3248284" y="139699"/>
                </a:lnTo>
                <a:lnTo>
                  <a:pt x="2938756" y="50799"/>
                </a:lnTo>
                <a:close/>
              </a:path>
              <a:path w="4844415" h="4838700">
                <a:moveTo>
                  <a:pt x="2801179" y="25399"/>
                </a:moveTo>
                <a:lnTo>
                  <a:pt x="2043159" y="25399"/>
                </a:lnTo>
                <a:lnTo>
                  <a:pt x="1951136" y="50799"/>
                </a:lnTo>
                <a:lnTo>
                  <a:pt x="2893202" y="50799"/>
                </a:lnTo>
                <a:lnTo>
                  <a:pt x="2801179" y="25399"/>
                </a:lnTo>
                <a:close/>
              </a:path>
              <a:path w="4844415" h="4838700">
                <a:moveTo>
                  <a:pt x="2707994" y="12699"/>
                </a:moveTo>
                <a:lnTo>
                  <a:pt x="2136344" y="12699"/>
                </a:lnTo>
                <a:lnTo>
                  <a:pt x="2089611" y="25399"/>
                </a:lnTo>
                <a:lnTo>
                  <a:pt x="2754727" y="25399"/>
                </a:lnTo>
                <a:lnTo>
                  <a:pt x="2707994" y="12699"/>
                </a:lnTo>
                <a:close/>
              </a:path>
              <a:path w="4844415" h="4838700">
                <a:moveTo>
                  <a:pt x="2566192" y="0"/>
                </a:moveTo>
                <a:lnTo>
                  <a:pt x="2278146" y="0"/>
                </a:lnTo>
                <a:lnTo>
                  <a:pt x="2230620" y="12699"/>
                </a:lnTo>
                <a:lnTo>
                  <a:pt x="2613718" y="12699"/>
                </a:lnTo>
                <a:lnTo>
                  <a:pt x="2566192" y="0"/>
                </a:lnTo>
                <a:close/>
              </a:path>
            </a:pathLst>
          </a:custGeom>
          <a:solidFill>
            <a:srgbClr val="932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E63AF"/>
                </a:solidFill>
                <a:latin typeface="Roboto Slab"/>
                <a:cs typeface="Robot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417" y="1739455"/>
            <a:ext cx="5858732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36200" y="1739455"/>
            <a:ext cx="5858732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E63AF"/>
                </a:solidFill>
                <a:latin typeface="Roboto Slab"/>
                <a:cs typeface="Robot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56741" y="6597497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644"/>
                </a:lnTo>
              </a:path>
            </a:pathLst>
          </a:custGeom>
          <a:ln w="5905">
            <a:solidFill>
              <a:srgbClr val="D6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041171" y="6648706"/>
            <a:ext cx="515622" cy="280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70593" y="6617792"/>
            <a:ext cx="475674" cy="4296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820066" y="6617796"/>
            <a:ext cx="848709" cy="3175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916088" y="6498008"/>
            <a:ext cx="919165" cy="463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748992" y="6597497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644"/>
                </a:lnTo>
              </a:path>
            </a:pathLst>
          </a:custGeom>
          <a:ln w="5905">
            <a:solidFill>
              <a:srgbClr val="D6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5840" y="830342"/>
            <a:ext cx="1111666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E63AF"/>
                </a:solidFill>
                <a:latin typeface="Roboto Slab"/>
                <a:cs typeface="Robot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10353" y="2254498"/>
            <a:ext cx="9847643" cy="270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9239" y="7033450"/>
            <a:ext cx="430987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3417" y="7033450"/>
            <a:ext cx="30977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97212" y="7033450"/>
            <a:ext cx="30977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856741" y="728154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644"/>
                </a:lnTo>
              </a:path>
            </a:pathLst>
          </a:custGeom>
          <a:ln w="5905">
            <a:solidFill>
              <a:srgbClr val="D6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41171" y="779355"/>
            <a:ext cx="515622" cy="28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0593" y="748449"/>
            <a:ext cx="475674" cy="429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20066" y="748445"/>
            <a:ext cx="848709" cy="317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16088" y="628658"/>
            <a:ext cx="919165" cy="463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48992" y="728154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644"/>
                </a:lnTo>
              </a:path>
            </a:pathLst>
          </a:custGeom>
          <a:ln w="5905">
            <a:solidFill>
              <a:srgbClr val="D6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410011"/>
            <a:ext cx="13464006" cy="2240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DF5BDB6A-DB30-40B7-8268-42F914D443BA}"/>
              </a:ext>
            </a:extLst>
          </p:cNvPr>
          <p:cNvSpPr txBox="1"/>
          <p:nvPr/>
        </p:nvSpPr>
        <p:spPr>
          <a:xfrm>
            <a:off x="978106" y="1694665"/>
            <a:ext cx="1150366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b="1" spc="-50" dirty="0">
                <a:solidFill>
                  <a:srgbClr val="0E63AF"/>
                </a:solidFill>
                <a:latin typeface="Roboto Slab"/>
                <a:cs typeface="Roboto Slab"/>
              </a:rPr>
              <a:t>ТРАНСФОРМАЦІЯ </a:t>
            </a:r>
            <a:r>
              <a:rPr sz="4800" b="1" spc="-5" dirty="0">
                <a:solidFill>
                  <a:srgbClr val="0E63AF"/>
                </a:solidFill>
                <a:latin typeface="Roboto Slab"/>
                <a:cs typeface="Roboto Slab"/>
              </a:rPr>
              <a:t>ВУГІЛЬНОЇ </a:t>
            </a:r>
            <a:r>
              <a:rPr sz="4800" b="1" spc="-70" dirty="0">
                <a:solidFill>
                  <a:srgbClr val="0E63AF"/>
                </a:solidFill>
                <a:latin typeface="Roboto Slab"/>
                <a:cs typeface="Roboto Slab"/>
              </a:rPr>
              <a:t>ГАЛУЗІ:  </a:t>
            </a:r>
            <a:r>
              <a:rPr sz="4800" b="1" dirty="0">
                <a:solidFill>
                  <a:srgbClr val="3DBB95"/>
                </a:solidFill>
                <a:latin typeface="Roboto Slab"/>
                <a:cs typeface="Roboto Slab"/>
              </a:rPr>
              <a:t>КРОКИ </a:t>
            </a:r>
            <a:r>
              <a:rPr sz="4800" b="1" spc="-30" dirty="0">
                <a:solidFill>
                  <a:srgbClr val="3DBB95"/>
                </a:solidFill>
                <a:latin typeface="Roboto Slab"/>
                <a:cs typeface="Roboto Slab"/>
              </a:rPr>
              <a:t>ДО</a:t>
            </a:r>
            <a:r>
              <a:rPr sz="4800" b="1" spc="-15" dirty="0">
                <a:solidFill>
                  <a:srgbClr val="3DBB95"/>
                </a:solidFill>
                <a:latin typeface="Roboto Slab"/>
                <a:cs typeface="Roboto Slab"/>
              </a:rPr>
              <a:t> </a:t>
            </a:r>
            <a:r>
              <a:rPr sz="4800" b="1" spc="-10" dirty="0">
                <a:solidFill>
                  <a:srgbClr val="3DBB95"/>
                </a:solidFill>
                <a:latin typeface="Roboto Slab"/>
                <a:cs typeface="Roboto Slab"/>
              </a:rPr>
              <a:t>ЕФЕКТИВНОСТІ</a:t>
            </a:r>
            <a:endParaRPr sz="4800" dirty="0">
              <a:latin typeface="Roboto Slab"/>
              <a:cs typeface="Roboto Slab"/>
            </a:endParaRPr>
          </a:p>
          <a:p>
            <a:pPr marL="3810" algn="ctr">
              <a:lnSpc>
                <a:spcPct val="100000"/>
              </a:lnSpc>
            </a:pPr>
            <a:r>
              <a:rPr sz="4800" b="1" spc="-215" dirty="0">
                <a:solidFill>
                  <a:srgbClr val="3DBB95"/>
                </a:solidFill>
                <a:latin typeface="Roboto Slab"/>
                <a:cs typeface="Roboto Slab"/>
              </a:rPr>
              <a:t>ТА</a:t>
            </a:r>
            <a:r>
              <a:rPr sz="4800" b="1" spc="-10" dirty="0">
                <a:solidFill>
                  <a:srgbClr val="3DBB95"/>
                </a:solidFill>
                <a:latin typeface="Roboto Slab"/>
                <a:cs typeface="Roboto Slab"/>
              </a:rPr>
              <a:t> </a:t>
            </a:r>
            <a:r>
              <a:rPr sz="4800" b="1" spc="-20" dirty="0">
                <a:solidFill>
                  <a:srgbClr val="3DBB95"/>
                </a:solidFill>
                <a:latin typeface="Roboto Slab"/>
                <a:cs typeface="Roboto Slab"/>
              </a:rPr>
              <a:t>ЕКОЛОГІЗАЦІЇ</a:t>
            </a:r>
            <a:endParaRPr sz="4800" dirty="0">
              <a:latin typeface="Roboto Slab"/>
              <a:cs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919DFAF9-94C9-45ED-AFFC-8791B1255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2186" y="830342"/>
            <a:ext cx="11695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ПРОБЛЕМИ </a:t>
            </a:r>
            <a:r>
              <a:rPr spc="-160" dirty="0"/>
              <a:t>ТА </a:t>
            </a:r>
            <a:r>
              <a:rPr spc="-5" dirty="0"/>
              <a:t>ПРОПОЗИЦІЇ </a:t>
            </a:r>
            <a:r>
              <a:rPr spc="-25" dirty="0"/>
              <a:t>ЩОДО </a:t>
            </a:r>
            <a:r>
              <a:rPr spc="-5" dirty="0"/>
              <a:t>ЇХ</a:t>
            </a:r>
            <a:r>
              <a:rPr spc="85" dirty="0"/>
              <a:t> </a:t>
            </a:r>
            <a:r>
              <a:rPr spc="-5" dirty="0"/>
              <a:t>ВИРІШЕННЯ</a:t>
            </a: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D321D328-0F37-4FA2-9B10-A4FA0DF6C2DD}"/>
              </a:ext>
            </a:extLst>
          </p:cNvPr>
          <p:cNvSpPr/>
          <p:nvPr/>
        </p:nvSpPr>
        <p:spPr>
          <a:xfrm>
            <a:off x="6717560" y="4117828"/>
            <a:ext cx="6395720" cy="432434"/>
          </a:xfrm>
          <a:custGeom>
            <a:avLst/>
            <a:gdLst/>
            <a:ahLst/>
            <a:cxnLst/>
            <a:rect l="l" t="t" r="r" b="b"/>
            <a:pathLst>
              <a:path w="6395719" h="432435">
                <a:moveTo>
                  <a:pt x="6189154" y="0"/>
                </a:moveTo>
                <a:lnTo>
                  <a:pt x="25400" y="0"/>
                </a:lnTo>
                <a:lnTo>
                  <a:pt x="0" y="432003"/>
                </a:lnTo>
                <a:lnTo>
                  <a:pt x="6395453" y="432003"/>
                </a:lnTo>
                <a:lnTo>
                  <a:pt x="6189154" y="0"/>
                </a:lnTo>
                <a:close/>
              </a:path>
            </a:pathLst>
          </a:custGeom>
          <a:solidFill>
            <a:srgbClr val="901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8A6B7EDE-8366-430B-95B8-37FCE8C95EB8}"/>
              </a:ext>
            </a:extLst>
          </p:cNvPr>
          <p:cNvSpPr/>
          <p:nvPr/>
        </p:nvSpPr>
        <p:spPr>
          <a:xfrm>
            <a:off x="6108839" y="4541671"/>
            <a:ext cx="6395720" cy="432434"/>
          </a:xfrm>
          <a:custGeom>
            <a:avLst/>
            <a:gdLst/>
            <a:ahLst/>
            <a:cxnLst/>
            <a:rect l="l" t="t" r="r" b="b"/>
            <a:pathLst>
              <a:path w="6395720" h="432435">
                <a:moveTo>
                  <a:pt x="6395453" y="0"/>
                </a:moveTo>
                <a:lnTo>
                  <a:pt x="0" y="0"/>
                </a:lnTo>
                <a:lnTo>
                  <a:pt x="206298" y="432003"/>
                </a:lnTo>
                <a:lnTo>
                  <a:pt x="6370053" y="432003"/>
                </a:lnTo>
                <a:lnTo>
                  <a:pt x="6395453" y="0"/>
                </a:lnTo>
                <a:close/>
              </a:path>
            </a:pathLst>
          </a:custGeom>
          <a:solidFill>
            <a:srgbClr val="901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D312C2B2-DDE8-4D02-BE6B-2F21755A7B04}"/>
              </a:ext>
            </a:extLst>
          </p:cNvPr>
          <p:cNvSpPr/>
          <p:nvPr/>
        </p:nvSpPr>
        <p:spPr>
          <a:xfrm>
            <a:off x="0" y="4174134"/>
            <a:ext cx="5463540" cy="743585"/>
          </a:xfrm>
          <a:custGeom>
            <a:avLst/>
            <a:gdLst/>
            <a:ahLst/>
            <a:cxnLst/>
            <a:rect l="l" t="t" r="r" b="b"/>
            <a:pathLst>
              <a:path w="5463540" h="743585">
                <a:moveTo>
                  <a:pt x="0" y="743229"/>
                </a:moveTo>
                <a:lnTo>
                  <a:pt x="5463006" y="743229"/>
                </a:lnTo>
                <a:lnTo>
                  <a:pt x="5463006" y="0"/>
                </a:lnTo>
                <a:lnTo>
                  <a:pt x="0" y="0"/>
                </a:lnTo>
                <a:lnTo>
                  <a:pt x="0" y="743229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4798E9D9-6F1F-4AA5-9DDA-947BF9500DD0}"/>
              </a:ext>
            </a:extLst>
          </p:cNvPr>
          <p:cNvSpPr txBox="1"/>
          <p:nvPr/>
        </p:nvSpPr>
        <p:spPr>
          <a:xfrm>
            <a:off x="527300" y="4406048"/>
            <a:ext cx="3391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Myriad Pro"/>
                <a:cs typeface="Myriad Pro"/>
              </a:rPr>
              <a:t>Високий </a:t>
            </a:r>
            <a:r>
              <a:rPr sz="1600" b="1" dirty="0">
                <a:latin typeface="Myriad Pro"/>
                <a:cs typeface="Myriad Pro"/>
              </a:rPr>
              <a:t>рівень </a:t>
            </a:r>
            <a:r>
              <a:rPr sz="1600" b="1" spc="-5" dirty="0">
                <a:latin typeface="Myriad Pro"/>
                <a:cs typeface="Myriad Pro"/>
              </a:rPr>
              <a:t>концентрації</a:t>
            </a:r>
            <a:r>
              <a:rPr sz="1600" b="1" spc="-35" dirty="0">
                <a:latin typeface="Myriad Pro"/>
                <a:cs typeface="Myriad Pro"/>
              </a:rPr>
              <a:t> </a:t>
            </a:r>
            <a:r>
              <a:rPr sz="1600" b="1" dirty="0">
                <a:latin typeface="Myriad Pro"/>
                <a:cs typeface="Myriad Pro"/>
              </a:rPr>
              <a:t>ринку</a:t>
            </a:r>
            <a:endParaRPr sz="1600">
              <a:latin typeface="Myriad Pro"/>
              <a:cs typeface="Myriad Pro"/>
            </a:endParaRPr>
          </a:p>
        </p:txBody>
      </p:sp>
      <p:sp>
        <p:nvSpPr>
          <p:cNvPr id="37" name="object 7">
            <a:extLst>
              <a:ext uri="{FF2B5EF4-FFF2-40B4-BE49-F238E27FC236}">
                <a16:creationId xmlns:a16="http://schemas.microsoft.com/office/drawing/2014/main" id="{DE3FBC07-AC1E-444B-BE66-BAB798CC47FD}"/>
              </a:ext>
            </a:extLst>
          </p:cNvPr>
          <p:cNvSpPr/>
          <p:nvPr/>
        </p:nvSpPr>
        <p:spPr>
          <a:xfrm>
            <a:off x="12906019" y="4411827"/>
            <a:ext cx="558165" cy="267970"/>
          </a:xfrm>
          <a:custGeom>
            <a:avLst/>
            <a:gdLst/>
            <a:ahLst/>
            <a:cxnLst/>
            <a:rect l="l" t="t" r="r" b="b"/>
            <a:pathLst>
              <a:path w="558165" h="267970">
                <a:moveTo>
                  <a:pt x="0" y="267843"/>
                </a:moveTo>
                <a:lnTo>
                  <a:pt x="557974" y="267843"/>
                </a:lnTo>
                <a:lnTo>
                  <a:pt x="557974" y="0"/>
                </a:lnTo>
                <a:lnTo>
                  <a:pt x="0" y="0"/>
                </a:lnTo>
                <a:lnTo>
                  <a:pt x="0" y="267843"/>
                </a:lnTo>
                <a:close/>
              </a:path>
            </a:pathLst>
          </a:custGeom>
          <a:solidFill>
            <a:srgbClr val="FF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5E94135A-AAF9-458A-BFF3-36A0901BC62C}"/>
              </a:ext>
            </a:extLst>
          </p:cNvPr>
          <p:cNvSpPr/>
          <p:nvPr/>
        </p:nvSpPr>
        <p:spPr>
          <a:xfrm>
            <a:off x="5282996" y="4411827"/>
            <a:ext cx="1032510" cy="267970"/>
          </a:xfrm>
          <a:custGeom>
            <a:avLst/>
            <a:gdLst/>
            <a:ahLst/>
            <a:cxnLst/>
            <a:rect l="l" t="t" r="r" b="b"/>
            <a:pathLst>
              <a:path w="1032510" h="267970">
                <a:moveTo>
                  <a:pt x="0" y="267843"/>
                </a:moveTo>
                <a:lnTo>
                  <a:pt x="1032357" y="267843"/>
                </a:lnTo>
                <a:lnTo>
                  <a:pt x="1032357" y="0"/>
                </a:lnTo>
                <a:lnTo>
                  <a:pt x="0" y="0"/>
                </a:lnTo>
                <a:lnTo>
                  <a:pt x="0" y="267843"/>
                </a:lnTo>
                <a:close/>
              </a:path>
            </a:pathLst>
          </a:custGeom>
          <a:solidFill>
            <a:srgbClr val="FF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E2665A0-B1AD-4FA2-AEEE-AD3730996514}"/>
              </a:ext>
            </a:extLst>
          </p:cNvPr>
          <p:cNvSpPr/>
          <p:nvPr/>
        </p:nvSpPr>
        <p:spPr>
          <a:xfrm>
            <a:off x="6315354" y="4117835"/>
            <a:ext cx="6590665" cy="855980"/>
          </a:xfrm>
          <a:custGeom>
            <a:avLst/>
            <a:gdLst/>
            <a:ahLst/>
            <a:cxnLst/>
            <a:rect l="l" t="t" r="r" b="b"/>
            <a:pathLst>
              <a:path w="6590665" h="855979">
                <a:moveTo>
                  <a:pt x="0" y="855840"/>
                </a:moveTo>
                <a:lnTo>
                  <a:pt x="6590665" y="855840"/>
                </a:lnTo>
                <a:lnTo>
                  <a:pt x="6590665" y="0"/>
                </a:lnTo>
                <a:lnTo>
                  <a:pt x="0" y="0"/>
                </a:lnTo>
                <a:lnTo>
                  <a:pt x="0" y="855840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4DC6847A-A829-4DBD-93F9-BCA47C2EAFD2}"/>
              </a:ext>
            </a:extLst>
          </p:cNvPr>
          <p:cNvSpPr/>
          <p:nvPr/>
        </p:nvSpPr>
        <p:spPr>
          <a:xfrm>
            <a:off x="6531349" y="4455754"/>
            <a:ext cx="187185" cy="251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1">
            <a:extLst>
              <a:ext uri="{FF2B5EF4-FFF2-40B4-BE49-F238E27FC236}">
                <a16:creationId xmlns:a16="http://schemas.microsoft.com/office/drawing/2014/main" id="{F2D8843E-2730-4835-A9B8-A9CD0B76D613}"/>
              </a:ext>
            </a:extLst>
          </p:cNvPr>
          <p:cNvSpPr txBox="1"/>
          <p:nvPr/>
        </p:nvSpPr>
        <p:spPr>
          <a:xfrm>
            <a:off x="6315354" y="4419852"/>
            <a:ext cx="65906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355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Посилення </a:t>
            </a:r>
            <a:r>
              <a:rPr sz="1600" b="1" spc="-5" dirty="0">
                <a:solidFill>
                  <a:srgbClr val="FFFFFF"/>
                </a:solidFill>
                <a:latin typeface="Myriad Pro"/>
                <a:cs typeface="Myriad Pro"/>
              </a:rPr>
              <a:t>антимонопольного законодавства</a:t>
            </a: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Myriad Pro"/>
                <a:cs typeface="Myriad Pro"/>
              </a:rPr>
              <a:t>України</a:t>
            </a:r>
            <a:endParaRPr sz="1600">
              <a:latin typeface="Myriad Pro"/>
              <a:cs typeface="Myriad Pro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069579CB-71AF-4B48-AE62-C440A017D4D2}"/>
              </a:ext>
            </a:extLst>
          </p:cNvPr>
          <p:cNvSpPr/>
          <p:nvPr/>
        </p:nvSpPr>
        <p:spPr>
          <a:xfrm>
            <a:off x="6717560" y="5201123"/>
            <a:ext cx="6395720" cy="432434"/>
          </a:xfrm>
          <a:custGeom>
            <a:avLst/>
            <a:gdLst/>
            <a:ahLst/>
            <a:cxnLst/>
            <a:rect l="l" t="t" r="r" b="b"/>
            <a:pathLst>
              <a:path w="6395719" h="432435">
                <a:moveTo>
                  <a:pt x="6189154" y="0"/>
                </a:moveTo>
                <a:lnTo>
                  <a:pt x="25400" y="0"/>
                </a:lnTo>
                <a:lnTo>
                  <a:pt x="0" y="432003"/>
                </a:lnTo>
                <a:lnTo>
                  <a:pt x="6395453" y="432003"/>
                </a:lnTo>
                <a:lnTo>
                  <a:pt x="6189154" y="0"/>
                </a:lnTo>
                <a:close/>
              </a:path>
            </a:pathLst>
          </a:custGeom>
          <a:solidFill>
            <a:srgbClr val="901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39A271F5-B69D-44A4-8727-1A0A883ADA98}"/>
              </a:ext>
            </a:extLst>
          </p:cNvPr>
          <p:cNvSpPr/>
          <p:nvPr/>
        </p:nvSpPr>
        <p:spPr>
          <a:xfrm>
            <a:off x="6108839" y="5868809"/>
            <a:ext cx="6395720" cy="432434"/>
          </a:xfrm>
          <a:custGeom>
            <a:avLst/>
            <a:gdLst/>
            <a:ahLst/>
            <a:cxnLst/>
            <a:rect l="l" t="t" r="r" b="b"/>
            <a:pathLst>
              <a:path w="6395720" h="432435">
                <a:moveTo>
                  <a:pt x="6395453" y="0"/>
                </a:moveTo>
                <a:lnTo>
                  <a:pt x="0" y="0"/>
                </a:lnTo>
                <a:lnTo>
                  <a:pt x="206298" y="432003"/>
                </a:lnTo>
                <a:lnTo>
                  <a:pt x="6370053" y="432003"/>
                </a:lnTo>
                <a:lnTo>
                  <a:pt x="6395453" y="0"/>
                </a:lnTo>
                <a:close/>
              </a:path>
            </a:pathLst>
          </a:custGeom>
          <a:solidFill>
            <a:srgbClr val="901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800EF678-ED3C-4B53-BAD8-7F60EACEE239}"/>
              </a:ext>
            </a:extLst>
          </p:cNvPr>
          <p:cNvSpPr/>
          <p:nvPr/>
        </p:nvSpPr>
        <p:spPr>
          <a:xfrm>
            <a:off x="0" y="5379351"/>
            <a:ext cx="5463540" cy="743585"/>
          </a:xfrm>
          <a:custGeom>
            <a:avLst/>
            <a:gdLst/>
            <a:ahLst/>
            <a:cxnLst/>
            <a:rect l="l" t="t" r="r" b="b"/>
            <a:pathLst>
              <a:path w="5463540" h="743585">
                <a:moveTo>
                  <a:pt x="0" y="743229"/>
                </a:moveTo>
                <a:lnTo>
                  <a:pt x="5463006" y="743229"/>
                </a:lnTo>
                <a:lnTo>
                  <a:pt x="5463006" y="0"/>
                </a:lnTo>
                <a:lnTo>
                  <a:pt x="0" y="0"/>
                </a:lnTo>
                <a:lnTo>
                  <a:pt x="0" y="743229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B371A205-25F3-4C59-85DF-FD57B7C75043}"/>
              </a:ext>
            </a:extLst>
          </p:cNvPr>
          <p:cNvSpPr txBox="1"/>
          <p:nvPr/>
        </p:nvSpPr>
        <p:spPr>
          <a:xfrm>
            <a:off x="527300" y="5489345"/>
            <a:ext cx="4441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Myriad Pro"/>
                <a:cs typeface="Myriad Pro"/>
              </a:rPr>
              <a:t>Негативний </a:t>
            </a:r>
            <a:r>
              <a:rPr sz="1600" b="1" spc="-5" dirty="0">
                <a:latin typeface="Myriad Pro"/>
                <a:cs typeface="Myriad Pro"/>
              </a:rPr>
              <a:t>екологічний </a:t>
            </a:r>
            <a:r>
              <a:rPr sz="1600" b="1" dirty="0">
                <a:latin typeface="Myriad Pro"/>
                <a:cs typeface="Myriad Pro"/>
              </a:rPr>
              <a:t>вплив </a:t>
            </a:r>
            <a:r>
              <a:rPr sz="1600" b="1" spc="-10" dirty="0">
                <a:latin typeface="Myriad Pro"/>
                <a:cs typeface="Myriad Pro"/>
              </a:rPr>
              <a:t>вугледобувних  </a:t>
            </a:r>
            <a:r>
              <a:rPr sz="1600" b="1" dirty="0">
                <a:latin typeface="Myriad Pro"/>
                <a:cs typeface="Myriad Pro"/>
              </a:rPr>
              <a:t>підприємств</a:t>
            </a:r>
            <a:endParaRPr sz="1600">
              <a:latin typeface="Myriad Pro"/>
              <a:cs typeface="Myriad Pro"/>
            </a:endParaRPr>
          </a:p>
        </p:txBody>
      </p:sp>
      <p:sp>
        <p:nvSpPr>
          <p:cNvPr id="53" name="object 16">
            <a:extLst>
              <a:ext uri="{FF2B5EF4-FFF2-40B4-BE49-F238E27FC236}">
                <a16:creationId xmlns:a16="http://schemas.microsoft.com/office/drawing/2014/main" id="{8E719E60-54DD-4EF0-B177-D42A3C23E21C}"/>
              </a:ext>
            </a:extLst>
          </p:cNvPr>
          <p:cNvSpPr/>
          <p:nvPr/>
        </p:nvSpPr>
        <p:spPr>
          <a:xfrm>
            <a:off x="12906006" y="5617032"/>
            <a:ext cx="558165" cy="267970"/>
          </a:xfrm>
          <a:custGeom>
            <a:avLst/>
            <a:gdLst/>
            <a:ahLst/>
            <a:cxnLst/>
            <a:rect l="l" t="t" r="r" b="b"/>
            <a:pathLst>
              <a:path w="558165" h="267970">
                <a:moveTo>
                  <a:pt x="0" y="267855"/>
                </a:moveTo>
                <a:lnTo>
                  <a:pt x="557987" y="267855"/>
                </a:lnTo>
                <a:lnTo>
                  <a:pt x="557987" y="0"/>
                </a:lnTo>
                <a:lnTo>
                  <a:pt x="0" y="0"/>
                </a:lnTo>
                <a:lnTo>
                  <a:pt x="0" y="267855"/>
                </a:lnTo>
                <a:close/>
              </a:path>
            </a:pathLst>
          </a:custGeom>
          <a:solidFill>
            <a:srgbClr val="FF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B441B594-272D-4ECE-9675-757DD623210D}"/>
              </a:ext>
            </a:extLst>
          </p:cNvPr>
          <p:cNvSpPr/>
          <p:nvPr/>
        </p:nvSpPr>
        <p:spPr>
          <a:xfrm>
            <a:off x="5282996" y="5617032"/>
            <a:ext cx="1032510" cy="267970"/>
          </a:xfrm>
          <a:custGeom>
            <a:avLst/>
            <a:gdLst/>
            <a:ahLst/>
            <a:cxnLst/>
            <a:rect l="l" t="t" r="r" b="b"/>
            <a:pathLst>
              <a:path w="1032510" h="267970">
                <a:moveTo>
                  <a:pt x="0" y="267855"/>
                </a:moveTo>
                <a:lnTo>
                  <a:pt x="1032357" y="267855"/>
                </a:lnTo>
                <a:lnTo>
                  <a:pt x="1032357" y="0"/>
                </a:lnTo>
                <a:lnTo>
                  <a:pt x="0" y="0"/>
                </a:lnTo>
                <a:lnTo>
                  <a:pt x="0" y="267855"/>
                </a:lnTo>
                <a:close/>
              </a:path>
            </a:pathLst>
          </a:custGeom>
          <a:solidFill>
            <a:srgbClr val="FF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8">
            <a:extLst>
              <a:ext uri="{FF2B5EF4-FFF2-40B4-BE49-F238E27FC236}">
                <a16:creationId xmlns:a16="http://schemas.microsoft.com/office/drawing/2014/main" id="{C75ECD34-3134-495A-B49F-58EF2A13D54C}"/>
              </a:ext>
            </a:extLst>
          </p:cNvPr>
          <p:cNvSpPr/>
          <p:nvPr/>
        </p:nvSpPr>
        <p:spPr>
          <a:xfrm>
            <a:off x="6315354" y="5201132"/>
            <a:ext cx="6590665" cy="1099820"/>
          </a:xfrm>
          <a:custGeom>
            <a:avLst/>
            <a:gdLst/>
            <a:ahLst/>
            <a:cxnLst/>
            <a:rect l="l" t="t" r="r" b="b"/>
            <a:pathLst>
              <a:path w="6590665" h="1099820">
                <a:moveTo>
                  <a:pt x="0" y="1099680"/>
                </a:moveTo>
                <a:lnTo>
                  <a:pt x="6590652" y="1099680"/>
                </a:lnTo>
                <a:lnTo>
                  <a:pt x="6590652" y="0"/>
                </a:lnTo>
                <a:lnTo>
                  <a:pt x="0" y="0"/>
                </a:lnTo>
                <a:lnTo>
                  <a:pt x="0" y="1099680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0F2830BC-A309-433F-A522-B4A1686D9176}"/>
              </a:ext>
            </a:extLst>
          </p:cNvPr>
          <p:cNvSpPr/>
          <p:nvPr/>
        </p:nvSpPr>
        <p:spPr>
          <a:xfrm>
            <a:off x="6531349" y="5417129"/>
            <a:ext cx="187185" cy="25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0">
            <a:extLst>
              <a:ext uri="{FF2B5EF4-FFF2-40B4-BE49-F238E27FC236}">
                <a16:creationId xmlns:a16="http://schemas.microsoft.com/office/drawing/2014/main" id="{0252292A-9202-47CA-A755-265D55F50D4D}"/>
              </a:ext>
            </a:extLst>
          </p:cNvPr>
          <p:cNvSpPr txBox="1"/>
          <p:nvPr/>
        </p:nvSpPr>
        <p:spPr>
          <a:xfrm>
            <a:off x="6315354" y="5381228"/>
            <a:ext cx="6590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3555" marR="2286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Myriad Pro"/>
                <a:cs typeface="Myriad Pro"/>
              </a:rPr>
              <a:t>Введення </a:t>
            </a:r>
            <a:r>
              <a:rPr sz="1600" b="1" spc="-10" dirty="0">
                <a:solidFill>
                  <a:srgbClr val="FFFFFF"/>
                </a:solidFill>
                <a:latin typeface="Myriad Pro"/>
                <a:cs typeface="Myriad Pro"/>
              </a:rPr>
              <a:t>податків </a:t>
            </a:r>
            <a:r>
              <a:rPr sz="1600" b="1" spc="-15" dirty="0">
                <a:solidFill>
                  <a:srgbClr val="FFFFFF"/>
                </a:solidFill>
                <a:latin typeface="Myriad Pro"/>
                <a:cs typeface="Myriad Pro"/>
              </a:rPr>
              <a:t>та </a:t>
            </a:r>
            <a:r>
              <a:rPr sz="1600" b="1" spc="-5" dirty="0">
                <a:solidFill>
                  <a:srgbClr val="FFFFFF"/>
                </a:solidFill>
                <a:latin typeface="Myriad Pro"/>
                <a:cs typeface="Myriad Pro"/>
              </a:rPr>
              <a:t>зборів </a:t>
            </a: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за викиди </a:t>
            </a:r>
            <a:r>
              <a:rPr sz="1600" b="1" spc="-5" dirty="0">
                <a:solidFill>
                  <a:srgbClr val="FFFFFF"/>
                </a:solidFill>
                <a:latin typeface="Myriad Pro"/>
                <a:cs typeface="Myriad Pro"/>
              </a:rPr>
              <a:t>неочищеної шахтної  води, </a:t>
            </a: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викиди </a:t>
            </a:r>
            <a:r>
              <a:rPr sz="1600" b="1" spc="-10" dirty="0">
                <a:solidFill>
                  <a:srgbClr val="FFFFFF"/>
                </a:solidFill>
                <a:latin typeface="Myriad Pro"/>
                <a:cs typeface="Myriad Pro"/>
              </a:rPr>
              <a:t>метану </a:t>
            </a:r>
            <a:r>
              <a:rPr sz="1600" b="1" spc="-15" dirty="0">
                <a:solidFill>
                  <a:srgbClr val="FFFFFF"/>
                </a:solidFill>
                <a:latin typeface="Myriad Pro"/>
                <a:cs typeface="Myriad Pro"/>
              </a:rPr>
              <a:t>та </a:t>
            </a: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інших шкідливих </a:t>
            </a:r>
            <a:r>
              <a:rPr sz="1600" b="1" spc="-5" dirty="0">
                <a:solidFill>
                  <a:srgbClr val="FFFFFF"/>
                </a:solidFill>
                <a:latin typeface="Myriad Pro"/>
                <a:cs typeface="Myriad Pro"/>
              </a:rPr>
              <a:t>речовин, вилучення  </a:t>
            </a: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на </a:t>
            </a:r>
            <a:r>
              <a:rPr sz="1600" b="1" spc="-5" dirty="0">
                <a:solidFill>
                  <a:srgbClr val="FFFFFF"/>
                </a:solidFill>
                <a:latin typeface="Myriad Pro"/>
                <a:cs typeface="Myriad Pro"/>
              </a:rPr>
              <a:t>поверхню породи, </a:t>
            </a: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а </a:t>
            </a:r>
            <a:r>
              <a:rPr sz="1600" b="1" spc="-15" dirty="0">
                <a:solidFill>
                  <a:srgbClr val="FFFFFF"/>
                </a:solidFill>
                <a:latin typeface="Myriad Pro"/>
                <a:cs typeface="Myriad Pro"/>
              </a:rPr>
              <a:t>також </a:t>
            </a:r>
            <a:r>
              <a:rPr sz="1600" b="1" spc="-5" dirty="0">
                <a:solidFill>
                  <a:srgbClr val="FFFFFF"/>
                </a:solidFill>
                <a:latin typeface="Myriad Pro"/>
                <a:cs typeface="Myriad Pro"/>
              </a:rPr>
              <a:t>штрафи </a:t>
            </a: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за займання</a:t>
            </a:r>
            <a:r>
              <a:rPr sz="1600" b="1" spc="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відвалів</a:t>
            </a:r>
            <a:endParaRPr sz="1600">
              <a:latin typeface="Myriad Pro"/>
              <a:cs typeface="Myriad Pro"/>
            </a:endParaRPr>
          </a:p>
        </p:txBody>
      </p:sp>
      <p:sp>
        <p:nvSpPr>
          <p:cNvPr id="58" name="object 21">
            <a:extLst>
              <a:ext uri="{FF2B5EF4-FFF2-40B4-BE49-F238E27FC236}">
                <a16:creationId xmlns:a16="http://schemas.microsoft.com/office/drawing/2014/main" id="{47E6A6F9-CD84-49B9-BF2C-8D035D7A5323}"/>
              </a:ext>
            </a:extLst>
          </p:cNvPr>
          <p:cNvSpPr/>
          <p:nvPr/>
        </p:nvSpPr>
        <p:spPr>
          <a:xfrm>
            <a:off x="6108839" y="3458363"/>
            <a:ext cx="6395720" cy="432434"/>
          </a:xfrm>
          <a:custGeom>
            <a:avLst/>
            <a:gdLst/>
            <a:ahLst/>
            <a:cxnLst/>
            <a:rect l="l" t="t" r="r" b="b"/>
            <a:pathLst>
              <a:path w="6395720" h="432435">
                <a:moveTo>
                  <a:pt x="6395453" y="0"/>
                </a:moveTo>
                <a:lnTo>
                  <a:pt x="0" y="0"/>
                </a:lnTo>
                <a:lnTo>
                  <a:pt x="206298" y="432003"/>
                </a:lnTo>
                <a:lnTo>
                  <a:pt x="6370053" y="432003"/>
                </a:lnTo>
                <a:lnTo>
                  <a:pt x="6395453" y="0"/>
                </a:lnTo>
                <a:close/>
              </a:path>
            </a:pathLst>
          </a:custGeom>
          <a:solidFill>
            <a:srgbClr val="901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26E7A06C-3AAC-47F9-BC10-1340C0B58CD8}"/>
              </a:ext>
            </a:extLst>
          </p:cNvPr>
          <p:cNvSpPr/>
          <p:nvPr/>
        </p:nvSpPr>
        <p:spPr>
          <a:xfrm>
            <a:off x="6717560" y="1727996"/>
            <a:ext cx="6395720" cy="432434"/>
          </a:xfrm>
          <a:custGeom>
            <a:avLst/>
            <a:gdLst/>
            <a:ahLst/>
            <a:cxnLst/>
            <a:rect l="l" t="t" r="r" b="b"/>
            <a:pathLst>
              <a:path w="6395719" h="432435">
                <a:moveTo>
                  <a:pt x="6189154" y="0"/>
                </a:moveTo>
                <a:lnTo>
                  <a:pt x="25400" y="0"/>
                </a:lnTo>
                <a:lnTo>
                  <a:pt x="0" y="432003"/>
                </a:lnTo>
                <a:lnTo>
                  <a:pt x="6395453" y="432003"/>
                </a:lnTo>
                <a:lnTo>
                  <a:pt x="6189154" y="0"/>
                </a:lnTo>
                <a:close/>
              </a:path>
            </a:pathLst>
          </a:custGeom>
          <a:solidFill>
            <a:srgbClr val="901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3">
            <a:extLst>
              <a:ext uri="{FF2B5EF4-FFF2-40B4-BE49-F238E27FC236}">
                <a16:creationId xmlns:a16="http://schemas.microsoft.com/office/drawing/2014/main" id="{EF870133-0241-459D-AB92-47040BA47645}"/>
              </a:ext>
            </a:extLst>
          </p:cNvPr>
          <p:cNvSpPr/>
          <p:nvPr/>
        </p:nvSpPr>
        <p:spPr>
          <a:xfrm>
            <a:off x="0" y="1747189"/>
            <a:ext cx="5463540" cy="684530"/>
          </a:xfrm>
          <a:custGeom>
            <a:avLst/>
            <a:gdLst/>
            <a:ahLst/>
            <a:cxnLst/>
            <a:rect l="l" t="t" r="r" b="b"/>
            <a:pathLst>
              <a:path w="5463540" h="684530">
                <a:moveTo>
                  <a:pt x="0" y="683996"/>
                </a:moveTo>
                <a:lnTo>
                  <a:pt x="5463006" y="683996"/>
                </a:lnTo>
                <a:lnTo>
                  <a:pt x="5463006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DE4F86C5-80AD-4AF5-8A52-EAE2DC378435}"/>
              </a:ext>
            </a:extLst>
          </p:cNvPr>
          <p:cNvSpPr/>
          <p:nvPr/>
        </p:nvSpPr>
        <p:spPr>
          <a:xfrm>
            <a:off x="0" y="2467178"/>
            <a:ext cx="5463540" cy="684530"/>
          </a:xfrm>
          <a:custGeom>
            <a:avLst/>
            <a:gdLst/>
            <a:ahLst/>
            <a:cxnLst/>
            <a:rect l="l" t="t" r="r" b="b"/>
            <a:pathLst>
              <a:path w="5463540" h="684530">
                <a:moveTo>
                  <a:pt x="0" y="684009"/>
                </a:moveTo>
                <a:lnTo>
                  <a:pt x="5463006" y="684009"/>
                </a:lnTo>
                <a:lnTo>
                  <a:pt x="5463006" y="0"/>
                </a:lnTo>
                <a:lnTo>
                  <a:pt x="0" y="0"/>
                </a:lnTo>
                <a:lnTo>
                  <a:pt x="0" y="684009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5">
            <a:extLst>
              <a:ext uri="{FF2B5EF4-FFF2-40B4-BE49-F238E27FC236}">
                <a16:creationId xmlns:a16="http://schemas.microsoft.com/office/drawing/2014/main" id="{CF9C1A94-25CA-474E-B2D5-0C64E2121424}"/>
              </a:ext>
            </a:extLst>
          </p:cNvPr>
          <p:cNvSpPr/>
          <p:nvPr/>
        </p:nvSpPr>
        <p:spPr>
          <a:xfrm>
            <a:off x="0" y="3187179"/>
            <a:ext cx="5463540" cy="684530"/>
          </a:xfrm>
          <a:custGeom>
            <a:avLst/>
            <a:gdLst/>
            <a:ahLst/>
            <a:cxnLst/>
            <a:rect l="l" t="t" r="r" b="b"/>
            <a:pathLst>
              <a:path w="5463540" h="684529">
                <a:moveTo>
                  <a:pt x="0" y="684009"/>
                </a:moveTo>
                <a:lnTo>
                  <a:pt x="5463006" y="684009"/>
                </a:lnTo>
                <a:lnTo>
                  <a:pt x="5463006" y="0"/>
                </a:lnTo>
                <a:lnTo>
                  <a:pt x="0" y="0"/>
                </a:lnTo>
                <a:lnTo>
                  <a:pt x="0" y="684009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6">
            <a:extLst>
              <a:ext uri="{FF2B5EF4-FFF2-40B4-BE49-F238E27FC236}">
                <a16:creationId xmlns:a16="http://schemas.microsoft.com/office/drawing/2014/main" id="{039D58D7-3445-49C2-8089-C2D5F333D0A0}"/>
              </a:ext>
            </a:extLst>
          </p:cNvPr>
          <p:cNvSpPr txBox="1"/>
          <p:nvPr/>
        </p:nvSpPr>
        <p:spPr>
          <a:xfrm>
            <a:off x="527300" y="1949485"/>
            <a:ext cx="4156710" cy="158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Myriad Pro"/>
                <a:cs typeface="Myriad Pro"/>
              </a:rPr>
              <a:t>Дефіцит вугілля власного</a:t>
            </a:r>
            <a:r>
              <a:rPr sz="1600" b="1" spc="5" dirty="0">
                <a:latin typeface="Myriad Pro"/>
                <a:cs typeface="Myriad Pro"/>
              </a:rPr>
              <a:t> </a:t>
            </a:r>
            <a:r>
              <a:rPr sz="1600" b="1" spc="-5" dirty="0">
                <a:latin typeface="Myriad Pro"/>
                <a:cs typeface="Myriad Pro"/>
              </a:rPr>
              <a:t>видобутку</a:t>
            </a:r>
            <a:endParaRPr sz="160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endParaRPr sz="20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600" b="1" spc="-5" dirty="0">
                <a:latin typeface="Myriad Pro"/>
                <a:cs typeface="Myriad Pro"/>
              </a:rPr>
              <a:t>Хронічна збитковість</a:t>
            </a:r>
            <a:r>
              <a:rPr sz="1600" b="1" dirty="0">
                <a:latin typeface="Myriad Pro"/>
                <a:cs typeface="Myriad Pro"/>
              </a:rPr>
              <a:t> </a:t>
            </a:r>
            <a:r>
              <a:rPr sz="1600" b="1" spc="-5" dirty="0">
                <a:latin typeface="Myriad Pro"/>
                <a:cs typeface="Myriad Pro"/>
              </a:rPr>
              <a:t>галузі</a:t>
            </a:r>
            <a:endParaRPr sz="160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endParaRPr sz="22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Myriad Pro"/>
                <a:cs typeface="Myriad Pro"/>
              </a:rPr>
              <a:t>Недостатні </a:t>
            </a:r>
            <a:r>
              <a:rPr sz="1600" b="1" dirty="0">
                <a:latin typeface="Myriad Pro"/>
                <a:cs typeface="Myriad Pro"/>
              </a:rPr>
              <a:t>обсяги капіталовкладень в</a:t>
            </a:r>
            <a:r>
              <a:rPr sz="1600" b="1" spc="-70" dirty="0">
                <a:latin typeface="Myriad Pro"/>
                <a:cs typeface="Myriad Pro"/>
              </a:rPr>
              <a:t> </a:t>
            </a:r>
            <a:r>
              <a:rPr sz="1600" b="1" dirty="0">
                <a:latin typeface="Myriad Pro"/>
                <a:cs typeface="Myriad Pro"/>
              </a:rPr>
              <a:t>нове</a:t>
            </a:r>
            <a:endParaRPr sz="1600">
              <a:latin typeface="Myriad Pro"/>
              <a:cs typeface="Myriad Pro"/>
            </a:endParaRPr>
          </a:p>
        </p:txBody>
      </p:sp>
      <p:sp>
        <p:nvSpPr>
          <p:cNvPr id="69" name="object 27">
            <a:extLst>
              <a:ext uri="{FF2B5EF4-FFF2-40B4-BE49-F238E27FC236}">
                <a16:creationId xmlns:a16="http://schemas.microsoft.com/office/drawing/2014/main" id="{48C4F69F-498E-47BF-B17D-ABB718E29B64}"/>
              </a:ext>
            </a:extLst>
          </p:cNvPr>
          <p:cNvSpPr txBox="1"/>
          <p:nvPr/>
        </p:nvSpPr>
        <p:spPr>
          <a:xfrm>
            <a:off x="0" y="3638816"/>
            <a:ext cx="5463540" cy="242570"/>
          </a:xfrm>
          <a:prstGeom prst="rect">
            <a:avLst/>
          </a:prstGeom>
          <a:solidFill>
            <a:srgbClr val="FFF20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015"/>
              </a:lnSpc>
            </a:pPr>
            <a:r>
              <a:rPr sz="1600" b="1" spc="-10" dirty="0">
                <a:latin typeface="Myriad Pro"/>
                <a:cs typeface="Myriad Pro"/>
              </a:rPr>
              <a:t>будівництво </a:t>
            </a:r>
            <a:r>
              <a:rPr sz="1600" b="1" spc="-15" dirty="0">
                <a:latin typeface="Myriad Pro"/>
                <a:cs typeface="Myriad Pro"/>
              </a:rPr>
              <a:t>та </a:t>
            </a:r>
            <a:r>
              <a:rPr sz="1600" b="1" dirty="0">
                <a:latin typeface="Myriad Pro"/>
                <a:cs typeface="Myriad Pro"/>
              </a:rPr>
              <a:t>на оновлення основних фондів</a:t>
            </a:r>
            <a:endParaRPr sz="1600">
              <a:latin typeface="Myriad Pro"/>
              <a:cs typeface="Myriad Pro"/>
            </a:endParaRPr>
          </a:p>
        </p:txBody>
      </p:sp>
      <p:sp>
        <p:nvSpPr>
          <p:cNvPr id="71" name="object 28">
            <a:extLst>
              <a:ext uri="{FF2B5EF4-FFF2-40B4-BE49-F238E27FC236}">
                <a16:creationId xmlns:a16="http://schemas.microsoft.com/office/drawing/2014/main" id="{4B55546C-57FB-4FA3-A7E2-A9114AE046F1}"/>
              </a:ext>
            </a:extLst>
          </p:cNvPr>
          <p:cNvSpPr/>
          <p:nvPr/>
        </p:nvSpPr>
        <p:spPr>
          <a:xfrm>
            <a:off x="12906019" y="1979561"/>
            <a:ext cx="558165" cy="267970"/>
          </a:xfrm>
          <a:custGeom>
            <a:avLst/>
            <a:gdLst/>
            <a:ahLst/>
            <a:cxnLst/>
            <a:rect l="l" t="t" r="r" b="b"/>
            <a:pathLst>
              <a:path w="558165" h="267969">
                <a:moveTo>
                  <a:pt x="0" y="267842"/>
                </a:moveTo>
                <a:lnTo>
                  <a:pt x="557974" y="267842"/>
                </a:lnTo>
                <a:lnTo>
                  <a:pt x="557974" y="0"/>
                </a:lnTo>
                <a:lnTo>
                  <a:pt x="0" y="0"/>
                </a:lnTo>
                <a:lnTo>
                  <a:pt x="0" y="267842"/>
                </a:lnTo>
                <a:close/>
              </a:path>
            </a:pathLst>
          </a:custGeom>
          <a:solidFill>
            <a:srgbClr val="FF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29">
            <a:extLst>
              <a:ext uri="{FF2B5EF4-FFF2-40B4-BE49-F238E27FC236}">
                <a16:creationId xmlns:a16="http://schemas.microsoft.com/office/drawing/2014/main" id="{F8F09285-C27D-4D4C-906A-123D00200A3C}"/>
              </a:ext>
            </a:extLst>
          </p:cNvPr>
          <p:cNvSpPr/>
          <p:nvPr/>
        </p:nvSpPr>
        <p:spPr>
          <a:xfrm>
            <a:off x="5282996" y="1979561"/>
            <a:ext cx="1032510" cy="267970"/>
          </a:xfrm>
          <a:custGeom>
            <a:avLst/>
            <a:gdLst/>
            <a:ahLst/>
            <a:cxnLst/>
            <a:rect l="l" t="t" r="r" b="b"/>
            <a:pathLst>
              <a:path w="1032510" h="267969">
                <a:moveTo>
                  <a:pt x="0" y="267842"/>
                </a:moveTo>
                <a:lnTo>
                  <a:pt x="1032357" y="267842"/>
                </a:lnTo>
                <a:lnTo>
                  <a:pt x="1032357" y="0"/>
                </a:lnTo>
                <a:lnTo>
                  <a:pt x="0" y="0"/>
                </a:lnTo>
                <a:lnTo>
                  <a:pt x="0" y="267842"/>
                </a:lnTo>
                <a:close/>
              </a:path>
            </a:pathLst>
          </a:custGeom>
          <a:solidFill>
            <a:srgbClr val="FF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0">
            <a:extLst>
              <a:ext uri="{FF2B5EF4-FFF2-40B4-BE49-F238E27FC236}">
                <a16:creationId xmlns:a16="http://schemas.microsoft.com/office/drawing/2014/main" id="{4391F6BA-6D57-4317-A1C9-33812D3899F3}"/>
              </a:ext>
            </a:extLst>
          </p:cNvPr>
          <p:cNvSpPr/>
          <p:nvPr/>
        </p:nvSpPr>
        <p:spPr>
          <a:xfrm>
            <a:off x="12906019" y="2698216"/>
            <a:ext cx="558165" cy="267970"/>
          </a:xfrm>
          <a:custGeom>
            <a:avLst/>
            <a:gdLst/>
            <a:ahLst/>
            <a:cxnLst/>
            <a:rect l="l" t="t" r="r" b="b"/>
            <a:pathLst>
              <a:path w="558165" h="267969">
                <a:moveTo>
                  <a:pt x="0" y="267855"/>
                </a:moveTo>
                <a:lnTo>
                  <a:pt x="557974" y="267855"/>
                </a:lnTo>
                <a:lnTo>
                  <a:pt x="557974" y="0"/>
                </a:lnTo>
                <a:lnTo>
                  <a:pt x="0" y="0"/>
                </a:lnTo>
                <a:lnTo>
                  <a:pt x="0" y="267855"/>
                </a:lnTo>
                <a:close/>
              </a:path>
            </a:pathLst>
          </a:custGeom>
          <a:solidFill>
            <a:srgbClr val="FF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31">
            <a:extLst>
              <a:ext uri="{FF2B5EF4-FFF2-40B4-BE49-F238E27FC236}">
                <a16:creationId xmlns:a16="http://schemas.microsoft.com/office/drawing/2014/main" id="{C9208B93-FD0C-42CE-8A46-F92A31A64BEC}"/>
              </a:ext>
            </a:extLst>
          </p:cNvPr>
          <p:cNvSpPr/>
          <p:nvPr/>
        </p:nvSpPr>
        <p:spPr>
          <a:xfrm>
            <a:off x="5282996" y="2698216"/>
            <a:ext cx="1032510" cy="267970"/>
          </a:xfrm>
          <a:custGeom>
            <a:avLst/>
            <a:gdLst/>
            <a:ahLst/>
            <a:cxnLst/>
            <a:rect l="l" t="t" r="r" b="b"/>
            <a:pathLst>
              <a:path w="1032510" h="267969">
                <a:moveTo>
                  <a:pt x="0" y="267855"/>
                </a:moveTo>
                <a:lnTo>
                  <a:pt x="1032357" y="267855"/>
                </a:lnTo>
                <a:lnTo>
                  <a:pt x="1032357" y="0"/>
                </a:lnTo>
                <a:lnTo>
                  <a:pt x="0" y="0"/>
                </a:lnTo>
                <a:lnTo>
                  <a:pt x="0" y="267855"/>
                </a:lnTo>
                <a:close/>
              </a:path>
            </a:pathLst>
          </a:custGeom>
          <a:solidFill>
            <a:srgbClr val="FF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2">
            <a:extLst>
              <a:ext uri="{FF2B5EF4-FFF2-40B4-BE49-F238E27FC236}">
                <a16:creationId xmlns:a16="http://schemas.microsoft.com/office/drawing/2014/main" id="{38FDCC02-9BF2-4FBF-A6AB-10FE88525A02}"/>
              </a:ext>
            </a:extLst>
          </p:cNvPr>
          <p:cNvSpPr/>
          <p:nvPr/>
        </p:nvSpPr>
        <p:spPr>
          <a:xfrm>
            <a:off x="12906019" y="3370960"/>
            <a:ext cx="558165" cy="267970"/>
          </a:xfrm>
          <a:custGeom>
            <a:avLst/>
            <a:gdLst/>
            <a:ahLst/>
            <a:cxnLst/>
            <a:rect l="l" t="t" r="r" b="b"/>
            <a:pathLst>
              <a:path w="558165" h="267970">
                <a:moveTo>
                  <a:pt x="0" y="267855"/>
                </a:moveTo>
                <a:lnTo>
                  <a:pt x="557974" y="267855"/>
                </a:lnTo>
                <a:lnTo>
                  <a:pt x="557974" y="0"/>
                </a:lnTo>
                <a:lnTo>
                  <a:pt x="0" y="0"/>
                </a:lnTo>
                <a:lnTo>
                  <a:pt x="0" y="267855"/>
                </a:lnTo>
                <a:close/>
              </a:path>
            </a:pathLst>
          </a:custGeom>
          <a:solidFill>
            <a:srgbClr val="FF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33">
            <a:extLst>
              <a:ext uri="{FF2B5EF4-FFF2-40B4-BE49-F238E27FC236}">
                <a16:creationId xmlns:a16="http://schemas.microsoft.com/office/drawing/2014/main" id="{E09703D5-F247-4D8A-8FCA-74A6722E616B}"/>
              </a:ext>
            </a:extLst>
          </p:cNvPr>
          <p:cNvSpPr/>
          <p:nvPr/>
        </p:nvSpPr>
        <p:spPr>
          <a:xfrm>
            <a:off x="5282996" y="3370960"/>
            <a:ext cx="1032510" cy="267970"/>
          </a:xfrm>
          <a:custGeom>
            <a:avLst/>
            <a:gdLst/>
            <a:ahLst/>
            <a:cxnLst/>
            <a:rect l="l" t="t" r="r" b="b"/>
            <a:pathLst>
              <a:path w="1032510" h="267970">
                <a:moveTo>
                  <a:pt x="0" y="267855"/>
                </a:moveTo>
                <a:lnTo>
                  <a:pt x="1032357" y="267855"/>
                </a:lnTo>
                <a:lnTo>
                  <a:pt x="1032357" y="0"/>
                </a:lnTo>
                <a:lnTo>
                  <a:pt x="0" y="0"/>
                </a:lnTo>
                <a:lnTo>
                  <a:pt x="0" y="267855"/>
                </a:lnTo>
                <a:close/>
              </a:path>
            </a:pathLst>
          </a:custGeom>
          <a:solidFill>
            <a:srgbClr val="FF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34">
            <a:extLst>
              <a:ext uri="{FF2B5EF4-FFF2-40B4-BE49-F238E27FC236}">
                <a16:creationId xmlns:a16="http://schemas.microsoft.com/office/drawing/2014/main" id="{94D7ED73-7B0F-464D-AF85-5D1B57B65212}"/>
              </a:ext>
            </a:extLst>
          </p:cNvPr>
          <p:cNvSpPr/>
          <p:nvPr/>
        </p:nvSpPr>
        <p:spPr>
          <a:xfrm>
            <a:off x="6315354" y="1728012"/>
            <a:ext cx="6590665" cy="2162810"/>
          </a:xfrm>
          <a:custGeom>
            <a:avLst/>
            <a:gdLst/>
            <a:ahLst/>
            <a:cxnLst/>
            <a:rect l="l" t="t" r="r" b="b"/>
            <a:pathLst>
              <a:path w="6590665" h="2162810">
                <a:moveTo>
                  <a:pt x="0" y="2162365"/>
                </a:moveTo>
                <a:lnTo>
                  <a:pt x="6590665" y="2162365"/>
                </a:lnTo>
                <a:lnTo>
                  <a:pt x="6590665" y="0"/>
                </a:lnTo>
                <a:lnTo>
                  <a:pt x="0" y="0"/>
                </a:lnTo>
                <a:lnTo>
                  <a:pt x="0" y="2162365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35">
            <a:extLst>
              <a:ext uri="{FF2B5EF4-FFF2-40B4-BE49-F238E27FC236}">
                <a16:creationId xmlns:a16="http://schemas.microsoft.com/office/drawing/2014/main" id="{18C2C245-5639-4D38-9F05-0B3758E6B768}"/>
              </a:ext>
            </a:extLst>
          </p:cNvPr>
          <p:cNvSpPr/>
          <p:nvPr/>
        </p:nvSpPr>
        <p:spPr>
          <a:xfrm>
            <a:off x="6531349" y="2421354"/>
            <a:ext cx="187185" cy="25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36">
            <a:extLst>
              <a:ext uri="{FF2B5EF4-FFF2-40B4-BE49-F238E27FC236}">
                <a16:creationId xmlns:a16="http://schemas.microsoft.com/office/drawing/2014/main" id="{A72B3812-9E13-4B41-B794-9037B452D91D}"/>
              </a:ext>
            </a:extLst>
          </p:cNvPr>
          <p:cNvSpPr/>
          <p:nvPr/>
        </p:nvSpPr>
        <p:spPr>
          <a:xfrm>
            <a:off x="6531349" y="3017036"/>
            <a:ext cx="187185" cy="25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37">
            <a:extLst>
              <a:ext uri="{FF2B5EF4-FFF2-40B4-BE49-F238E27FC236}">
                <a16:creationId xmlns:a16="http://schemas.microsoft.com/office/drawing/2014/main" id="{1E0C4DAE-DF0B-419A-A88F-E09FE71B35DF}"/>
              </a:ext>
            </a:extLst>
          </p:cNvPr>
          <p:cNvSpPr txBox="1"/>
          <p:nvPr/>
        </p:nvSpPr>
        <p:spPr>
          <a:xfrm>
            <a:off x="6315354" y="2385453"/>
            <a:ext cx="6590665" cy="865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355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Myriad Pro"/>
                <a:cs typeface="Myriad Pro"/>
              </a:rPr>
              <a:t>Приватизація державних</a:t>
            </a: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Myriad Pro"/>
                <a:cs typeface="Myriad Pro"/>
              </a:rPr>
              <a:t>шахт.</a:t>
            </a:r>
            <a:endParaRPr sz="1600">
              <a:latin typeface="Myriad Pro"/>
              <a:cs typeface="Myriad Pro"/>
            </a:endParaRPr>
          </a:p>
          <a:p>
            <a:pPr marL="503555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Myriad Pro"/>
                <a:cs typeface="Myriad Pro"/>
              </a:rPr>
              <a:t>Залучення стратегічних інвесторів </a:t>
            </a: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в</a:t>
            </a:r>
            <a:r>
              <a:rPr sz="1600" b="1" spc="1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Myriad Pro"/>
                <a:cs typeface="Myriad Pro"/>
              </a:rPr>
              <a:t>галузь</a:t>
            </a:r>
            <a:endParaRPr sz="1600">
              <a:latin typeface="Myriad Pro"/>
              <a:cs typeface="Myriad Pro"/>
            </a:endParaRPr>
          </a:p>
          <a:p>
            <a:pPr marL="503555">
              <a:lnSpc>
                <a:spcPct val="100000"/>
              </a:lnSpc>
              <a:spcBef>
                <a:spcPts val="850"/>
              </a:spcBef>
            </a:pPr>
            <a:r>
              <a:rPr sz="1600" b="1" spc="-10" dirty="0">
                <a:solidFill>
                  <a:srgbClr val="FFFFFF"/>
                </a:solidFill>
                <a:latin typeface="Myriad Pro"/>
                <a:cs typeface="Myriad Pro"/>
              </a:rPr>
              <a:t>Стимулювання </a:t>
            </a:r>
            <a:r>
              <a:rPr sz="1600" b="1" dirty="0">
                <a:solidFill>
                  <a:srgbClr val="FFFFFF"/>
                </a:solidFill>
                <a:latin typeface="Myriad Pro"/>
                <a:cs typeface="Myriad Pro"/>
              </a:rPr>
              <a:t>інвестицій в оновлення основних фондів</a:t>
            </a:r>
            <a:endParaRPr sz="160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2551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70BE53B-BB9A-44BA-933F-74F30A635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54" y="4900745"/>
            <a:ext cx="10930168" cy="140735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B2E62C6-E764-4936-B833-21E4D272F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6" y="3232294"/>
            <a:ext cx="10876371" cy="1010972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98B59102-9B1F-4804-AA6A-ED2E5848D8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2513" y="830342"/>
            <a:ext cx="5038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ДОВГОСТРОКОВІ</a:t>
            </a:r>
            <a:r>
              <a:rPr spc="-85" dirty="0"/>
              <a:t> </a:t>
            </a:r>
            <a:r>
              <a:rPr spc="5" dirty="0"/>
              <a:t>ЦІЛІ</a:t>
            </a: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5FD4E5A5-449E-40A4-A99E-DF9D859B936F}"/>
              </a:ext>
            </a:extLst>
          </p:cNvPr>
          <p:cNvSpPr/>
          <p:nvPr/>
        </p:nvSpPr>
        <p:spPr>
          <a:xfrm>
            <a:off x="0" y="1684623"/>
            <a:ext cx="13464540" cy="648000"/>
          </a:xfrm>
          <a:custGeom>
            <a:avLst/>
            <a:gdLst/>
            <a:ahLst/>
            <a:cxnLst/>
            <a:rect l="l" t="t" r="r" b="b"/>
            <a:pathLst>
              <a:path w="13464540" h="875664">
                <a:moveTo>
                  <a:pt x="0" y="875080"/>
                </a:moveTo>
                <a:lnTo>
                  <a:pt x="13464006" y="875080"/>
                </a:lnTo>
                <a:lnTo>
                  <a:pt x="13464006" y="0"/>
                </a:lnTo>
                <a:lnTo>
                  <a:pt x="0" y="0"/>
                </a:lnTo>
                <a:lnTo>
                  <a:pt x="0" y="875080"/>
                </a:lnTo>
                <a:close/>
              </a:path>
            </a:pathLst>
          </a:custGeom>
          <a:solidFill>
            <a:srgbClr val="3DB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22AD41B3-F314-40C4-A70C-5032ED86DB82}"/>
              </a:ext>
            </a:extLst>
          </p:cNvPr>
          <p:cNvSpPr txBox="1"/>
          <p:nvPr/>
        </p:nvSpPr>
        <p:spPr>
          <a:xfrm>
            <a:off x="979393" y="1783680"/>
            <a:ext cx="1150683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500" b="1" spc="-15" dirty="0" err="1">
                <a:solidFill>
                  <a:srgbClr val="FFFFFF"/>
                </a:solidFill>
                <a:latin typeface="Roboto Slab"/>
                <a:cs typeface="Roboto Slab"/>
              </a:rPr>
              <a:t>Низьковуглецевий</a:t>
            </a:r>
            <a:r>
              <a:rPr lang="ru-RU" sz="2500" b="1" spc="-1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lang="ru-RU" sz="2500" b="1" spc="-15" dirty="0" err="1">
                <a:solidFill>
                  <a:srgbClr val="FFFFFF"/>
                </a:solidFill>
                <a:latin typeface="Roboto Slab"/>
                <a:cs typeface="Roboto Slab"/>
              </a:rPr>
              <a:t>розвиток</a:t>
            </a:r>
            <a:r>
              <a:rPr lang="ru-RU" sz="2500" b="1" spc="-1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lang="ru-RU" sz="2500" b="1" spc="-15" dirty="0" err="1">
                <a:solidFill>
                  <a:srgbClr val="FFFFFF"/>
                </a:solidFill>
                <a:latin typeface="Roboto Slab"/>
                <a:cs typeface="Roboto Slab"/>
              </a:rPr>
              <a:t>економіки</a:t>
            </a:r>
            <a:r>
              <a:rPr lang="ru-RU" sz="2500" b="1" spc="-1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lang="ru-RU" sz="2500" b="1" spc="-15" dirty="0" err="1">
                <a:solidFill>
                  <a:srgbClr val="FFFFFF"/>
                </a:solidFill>
                <a:latin typeface="Roboto Slab"/>
                <a:cs typeface="Roboto Slab"/>
              </a:rPr>
              <a:t>України</a:t>
            </a:r>
            <a:endParaRPr sz="2500" dirty="0">
              <a:latin typeface="Roboto Slab"/>
              <a:cs typeface="Roboto Slab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70CA5F01-C52B-43F5-9606-97E18DB63180}"/>
              </a:ext>
            </a:extLst>
          </p:cNvPr>
          <p:cNvSpPr txBox="1"/>
          <p:nvPr/>
        </p:nvSpPr>
        <p:spPr>
          <a:xfrm>
            <a:off x="1276616" y="2731325"/>
            <a:ext cx="10931525" cy="427990"/>
          </a:xfrm>
          <a:prstGeom prst="rect">
            <a:avLst/>
          </a:prstGeom>
          <a:solidFill>
            <a:srgbClr val="FFF200"/>
          </a:solidFill>
        </p:spPr>
        <p:txBody>
          <a:bodyPr vert="horz" wrap="square" lIns="0" tIns="603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75"/>
              </a:spcBef>
            </a:pPr>
            <a:r>
              <a:rPr sz="1950" b="1" spc="35" dirty="0">
                <a:latin typeface="Myriad Pro"/>
                <a:cs typeface="Myriad Pro"/>
              </a:rPr>
              <a:t>ЦІЛЬ:</a:t>
            </a:r>
            <a:endParaRPr sz="1950">
              <a:latin typeface="Myriad Pro"/>
              <a:cs typeface="Myriad Pro"/>
            </a:endParaRPr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F8C24649-EC9D-4DB9-82BC-7C6738B849C2}"/>
              </a:ext>
            </a:extLst>
          </p:cNvPr>
          <p:cNvSpPr txBox="1"/>
          <p:nvPr/>
        </p:nvSpPr>
        <p:spPr>
          <a:xfrm>
            <a:off x="1349955" y="3305097"/>
            <a:ext cx="23552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00"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Myriad Pro"/>
                <a:cs typeface="Myriad Pro"/>
              </a:rPr>
              <a:t>Поступове 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скорочення  використання</a:t>
            </a:r>
            <a:r>
              <a:rPr sz="1800" b="1" spc="-5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вугілля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7BFEDA4-7884-4CBD-91E5-C3B8EA34BB37}"/>
              </a:ext>
            </a:extLst>
          </p:cNvPr>
          <p:cNvSpPr txBox="1"/>
          <p:nvPr/>
        </p:nvSpPr>
        <p:spPr>
          <a:xfrm>
            <a:off x="4275740" y="3305097"/>
            <a:ext cx="14401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08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Зниження 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енер</a:t>
            </a:r>
            <a:r>
              <a:rPr sz="1800" b="1" spc="-30" dirty="0">
                <a:solidFill>
                  <a:srgbClr val="FFFFFF"/>
                </a:solidFill>
                <a:latin typeface="Myriad Pro"/>
                <a:cs typeface="Myriad Pro"/>
              </a:rPr>
              <a:t>г</a:t>
            </a:r>
            <a:r>
              <a:rPr sz="1800" b="1" spc="-20" dirty="0">
                <a:solidFill>
                  <a:srgbClr val="FFFFFF"/>
                </a:solidFill>
                <a:latin typeface="Myriad Pro"/>
                <a:cs typeface="Myriad Pro"/>
              </a:rPr>
              <a:t>е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т</a:t>
            </a:r>
            <a:r>
              <a:rPr sz="1800" b="1" spc="-15" dirty="0">
                <a:solidFill>
                  <a:srgbClr val="FFFFFF"/>
                </a:solidFill>
                <a:latin typeface="Myriad Pro"/>
                <a:cs typeface="Myriad Pro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чної  залежності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43" name="object 11">
            <a:extLst>
              <a:ext uri="{FF2B5EF4-FFF2-40B4-BE49-F238E27FC236}">
                <a16:creationId xmlns:a16="http://schemas.microsoft.com/office/drawing/2014/main" id="{95B688D9-947A-4181-864E-798414630947}"/>
              </a:ext>
            </a:extLst>
          </p:cNvPr>
          <p:cNvSpPr txBox="1"/>
          <p:nvPr/>
        </p:nvSpPr>
        <p:spPr>
          <a:xfrm>
            <a:off x="6641548" y="3442257"/>
            <a:ext cx="1442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8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Екологізація 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виробни</a:t>
            </a:r>
            <a:r>
              <a:rPr sz="1800" b="1" spc="-20" dirty="0">
                <a:solidFill>
                  <a:srgbClr val="FFFFFF"/>
                </a:solidFill>
                <a:latin typeface="Myriad Pro"/>
                <a:cs typeface="Myriad Pro"/>
              </a:rPr>
              <a:t>ц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т</a:t>
            </a:r>
            <a:r>
              <a:rPr sz="1800" b="1" spc="5" dirty="0">
                <a:solidFill>
                  <a:srgbClr val="FFFFFF"/>
                </a:solidFill>
                <a:latin typeface="Myriad Pro"/>
                <a:cs typeface="Myriad Pro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а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6EA38229-D3C1-404B-AA5B-A07C9C9E4323}"/>
              </a:ext>
            </a:extLst>
          </p:cNvPr>
          <p:cNvSpPr txBox="1"/>
          <p:nvPr/>
        </p:nvSpPr>
        <p:spPr>
          <a:xfrm>
            <a:off x="8627974" y="3305097"/>
            <a:ext cx="340867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Зменшення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шкідливих</a:t>
            </a:r>
            <a:r>
              <a:rPr sz="1800" b="1" spc="-5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викидів,  </a:t>
            </a:r>
            <a:r>
              <a:rPr sz="1800" b="1" spc="5" dirty="0">
                <a:solidFill>
                  <a:srgbClr val="FFFFFF"/>
                </a:solidFill>
                <a:latin typeface="Myriad Pro"/>
                <a:cs typeface="Myriad Pro"/>
              </a:rPr>
              <a:t>захист </a:t>
            </a:r>
            <a:r>
              <a:rPr sz="1800" b="1" spc="-15" dirty="0">
                <a:solidFill>
                  <a:srgbClr val="FFFFFF"/>
                </a:solidFill>
                <a:latin typeface="Myriad Pro"/>
                <a:cs typeface="Myriad Pro"/>
              </a:rPr>
              <a:t>клімату,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збереження  здоров’я населення</a:t>
            </a:r>
            <a:endParaRPr sz="1800" dirty="0">
              <a:latin typeface="Myriad Pro"/>
              <a:cs typeface="Myriad Pro"/>
            </a:endParaRP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9A308EB0-3443-43F5-93C0-D409F5A4C1CA}"/>
              </a:ext>
            </a:extLst>
          </p:cNvPr>
          <p:cNvSpPr txBox="1"/>
          <p:nvPr/>
        </p:nvSpPr>
        <p:spPr>
          <a:xfrm>
            <a:off x="1276616" y="4401007"/>
            <a:ext cx="10931525" cy="427990"/>
          </a:xfrm>
          <a:prstGeom prst="rect">
            <a:avLst/>
          </a:prstGeom>
          <a:solidFill>
            <a:srgbClr val="FFF200"/>
          </a:solidFill>
        </p:spPr>
        <p:txBody>
          <a:bodyPr vert="horz" wrap="square" lIns="0" tIns="603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75"/>
              </a:spcBef>
            </a:pPr>
            <a:r>
              <a:rPr sz="1950" b="1" spc="45" dirty="0">
                <a:latin typeface="Myriad Pro"/>
                <a:cs typeface="Myriad Pro"/>
              </a:rPr>
              <a:t>МЕХАНІЗМ:</a:t>
            </a:r>
            <a:endParaRPr sz="1950">
              <a:latin typeface="Myriad Pro"/>
              <a:cs typeface="Myriad Pro"/>
            </a:endParaRPr>
          </a:p>
        </p:txBody>
      </p:sp>
      <p:sp>
        <p:nvSpPr>
          <p:cNvPr id="53" name="object 16">
            <a:extLst>
              <a:ext uri="{FF2B5EF4-FFF2-40B4-BE49-F238E27FC236}">
                <a16:creationId xmlns:a16="http://schemas.microsoft.com/office/drawing/2014/main" id="{F4D0A0E5-53C2-4E9F-8CF5-BDE4F68B061F}"/>
              </a:ext>
            </a:extLst>
          </p:cNvPr>
          <p:cNvSpPr txBox="1"/>
          <p:nvPr/>
        </p:nvSpPr>
        <p:spPr>
          <a:xfrm>
            <a:off x="1355514" y="5035689"/>
            <a:ext cx="22174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1270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Цільові</a:t>
            </a:r>
            <a:r>
              <a:rPr sz="1800" b="1" spc="-8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показники  зі</a:t>
            </a:r>
            <a:r>
              <a:rPr sz="1800" b="1" spc="-1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скорочення</a:t>
            </a:r>
            <a:endParaRPr sz="1800">
              <a:latin typeface="Myriad Pro"/>
              <a:cs typeface="Myriad Pro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виробництва</a:t>
            </a:r>
            <a:r>
              <a:rPr sz="1800" b="1" spc="-4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енергії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 з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вугілля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55" name="object 18">
            <a:extLst>
              <a:ext uri="{FF2B5EF4-FFF2-40B4-BE49-F238E27FC236}">
                <a16:creationId xmlns:a16="http://schemas.microsoft.com/office/drawing/2014/main" id="{7134D459-5DE5-42BD-840D-B9A643879D25}"/>
              </a:ext>
            </a:extLst>
          </p:cNvPr>
          <p:cNvSpPr txBox="1"/>
          <p:nvPr/>
        </p:nvSpPr>
        <p:spPr>
          <a:xfrm>
            <a:off x="6156610" y="5035689"/>
            <a:ext cx="22167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424180" indent="-254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Збільшення  частки ВДЕ</a:t>
            </a:r>
            <a:r>
              <a:rPr sz="1800" b="1" spc="-8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в</a:t>
            </a:r>
            <a:endParaRPr sz="1800">
              <a:latin typeface="Myriad Pro"/>
              <a:cs typeface="Myriad Pro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електроенергетиці  до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25%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до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2035</a:t>
            </a:r>
            <a:r>
              <a:rPr sz="1800" b="1" spc="-9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Myriad Pro"/>
                <a:cs typeface="Myriad Pro"/>
              </a:rPr>
              <a:t>року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57" name="object 20">
            <a:extLst>
              <a:ext uri="{FF2B5EF4-FFF2-40B4-BE49-F238E27FC236}">
                <a16:creationId xmlns:a16="http://schemas.microsoft.com/office/drawing/2014/main" id="{CBF35EB2-5D9F-41E2-89F9-D1B1C067CD37}"/>
              </a:ext>
            </a:extLst>
          </p:cNvPr>
          <p:cNvSpPr txBox="1"/>
          <p:nvPr/>
        </p:nvSpPr>
        <p:spPr>
          <a:xfrm>
            <a:off x="3842680" y="5172849"/>
            <a:ext cx="2070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Myriad Pro"/>
                <a:cs typeface="Myriad Pro"/>
              </a:rPr>
              <a:t>Поступова</a:t>
            </a:r>
            <a:r>
              <a:rPr sz="1800" b="1" spc="-6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відмова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 від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вугільних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ТЕЦ і  ТЕС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2EE6A2FF-C579-497F-980E-703B2CD6881E}"/>
              </a:ext>
            </a:extLst>
          </p:cNvPr>
          <p:cNvSpPr txBox="1"/>
          <p:nvPr/>
        </p:nvSpPr>
        <p:spPr>
          <a:xfrm>
            <a:off x="8711197" y="5035689"/>
            <a:ext cx="33331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7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Імплементація європейського  законодавства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у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сфері  енергоефективності </a:t>
            </a:r>
            <a:r>
              <a:rPr sz="1800" b="1" spc="-15" dirty="0">
                <a:solidFill>
                  <a:srgbClr val="FFFFFF"/>
                </a:solidFill>
                <a:latin typeface="Myriad Pro"/>
                <a:cs typeface="Myriad Pro"/>
              </a:rPr>
              <a:t>та </a:t>
            </a:r>
            <a:r>
              <a:rPr sz="1800" b="1" spc="5" dirty="0">
                <a:solidFill>
                  <a:srgbClr val="FFFFFF"/>
                </a:solidFill>
                <a:latin typeface="Myriad Pro"/>
                <a:cs typeface="Myriad Pro"/>
              </a:rPr>
              <a:t>захисту 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клімату</a:t>
            </a:r>
            <a:endParaRPr sz="180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385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AB9BA662-DA4C-428A-AC80-7CC395726F83}"/>
              </a:ext>
            </a:extLst>
          </p:cNvPr>
          <p:cNvSpPr txBox="1">
            <a:spLocks/>
          </p:cNvSpPr>
          <p:nvPr/>
        </p:nvSpPr>
        <p:spPr>
          <a:xfrm>
            <a:off x="3382834" y="830342"/>
            <a:ext cx="6697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E63AF"/>
                </a:solidFill>
                <a:latin typeface="Roboto Slab"/>
                <a:ea typeface="+mj-ea"/>
                <a:cs typeface="Roboto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spc="-50"/>
              <a:t>ПИТАННЯ </a:t>
            </a:r>
            <a:r>
              <a:rPr lang="ru-RU" kern="0" spc="-25"/>
              <a:t>ДО</a:t>
            </a:r>
            <a:r>
              <a:rPr lang="ru-RU" kern="0"/>
              <a:t> </a:t>
            </a:r>
            <a:r>
              <a:rPr lang="ru-RU" kern="0" spc="-20"/>
              <a:t>ОБГОВОРЕННЯ</a:t>
            </a:r>
            <a:endParaRPr lang="ru-RU" kern="0" spc="-2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258B9CA-4C96-4D97-8DA8-8D52E3360190}"/>
              </a:ext>
            </a:extLst>
          </p:cNvPr>
          <p:cNvGrpSpPr/>
          <p:nvPr/>
        </p:nvGrpSpPr>
        <p:grpSpPr>
          <a:xfrm>
            <a:off x="815496" y="1696238"/>
            <a:ext cx="11020904" cy="1188085"/>
            <a:chOff x="815496" y="1696238"/>
            <a:chExt cx="11020904" cy="1188085"/>
          </a:xfrm>
        </p:grpSpPr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A2987650-5228-45C5-844C-65FF9F4757ED}"/>
                </a:ext>
              </a:extLst>
            </p:cNvPr>
            <p:cNvSpPr/>
            <p:nvPr/>
          </p:nvSpPr>
          <p:spPr>
            <a:xfrm>
              <a:off x="815496" y="1696238"/>
              <a:ext cx="728345" cy="1188085"/>
            </a:xfrm>
            <a:custGeom>
              <a:avLst/>
              <a:gdLst/>
              <a:ahLst/>
              <a:cxnLst/>
              <a:rect l="l" t="t" r="r" b="b"/>
              <a:pathLst>
                <a:path w="728344" h="1188085">
                  <a:moveTo>
                    <a:pt x="724757" y="274421"/>
                  </a:moveTo>
                  <a:lnTo>
                    <a:pt x="352577" y="274421"/>
                  </a:lnTo>
                  <a:lnTo>
                    <a:pt x="366736" y="275509"/>
                  </a:lnTo>
                  <a:lnTo>
                    <a:pt x="379704" y="278769"/>
                  </a:lnTo>
                  <a:lnTo>
                    <a:pt x="410805" y="301022"/>
                  </a:lnTo>
                  <a:lnTo>
                    <a:pt x="422046" y="335216"/>
                  </a:lnTo>
                  <a:lnTo>
                    <a:pt x="421069" y="347862"/>
                  </a:lnTo>
                  <a:lnTo>
                    <a:pt x="396536" y="392262"/>
                  </a:lnTo>
                  <a:lnTo>
                    <a:pt x="364400" y="420485"/>
                  </a:lnTo>
                  <a:lnTo>
                    <a:pt x="342150" y="437692"/>
                  </a:lnTo>
                  <a:lnTo>
                    <a:pt x="293382" y="476738"/>
                  </a:lnTo>
                  <a:lnTo>
                    <a:pt x="255451" y="514673"/>
                  </a:lnTo>
                  <a:lnTo>
                    <a:pt x="228356" y="551495"/>
                  </a:lnTo>
                  <a:lnTo>
                    <a:pt x="212099" y="587202"/>
                  </a:lnTo>
                  <a:lnTo>
                    <a:pt x="206679" y="621791"/>
                  </a:lnTo>
                  <a:lnTo>
                    <a:pt x="207982" y="641556"/>
                  </a:lnTo>
                  <a:lnTo>
                    <a:pt x="211889" y="662617"/>
                  </a:lnTo>
                  <a:lnTo>
                    <a:pt x="218402" y="684976"/>
                  </a:lnTo>
                  <a:lnTo>
                    <a:pt x="227520" y="708634"/>
                  </a:lnTo>
                  <a:lnTo>
                    <a:pt x="477634" y="708634"/>
                  </a:lnTo>
                  <a:lnTo>
                    <a:pt x="477634" y="686053"/>
                  </a:lnTo>
                  <a:lnTo>
                    <a:pt x="483059" y="663477"/>
                  </a:lnTo>
                  <a:lnTo>
                    <a:pt x="499338" y="637427"/>
                  </a:lnTo>
                  <a:lnTo>
                    <a:pt x="526476" y="607903"/>
                  </a:lnTo>
                  <a:lnTo>
                    <a:pt x="564476" y="574903"/>
                  </a:lnTo>
                  <a:lnTo>
                    <a:pt x="597471" y="547115"/>
                  </a:lnTo>
                  <a:lnTo>
                    <a:pt x="630463" y="517262"/>
                  </a:lnTo>
                  <a:lnTo>
                    <a:pt x="658250" y="488492"/>
                  </a:lnTo>
                  <a:lnTo>
                    <a:pt x="698207" y="434212"/>
                  </a:lnTo>
                  <a:lnTo>
                    <a:pt x="720348" y="377767"/>
                  </a:lnTo>
                  <a:lnTo>
                    <a:pt x="727735" y="312635"/>
                  </a:lnTo>
                  <a:lnTo>
                    <a:pt x="724757" y="274421"/>
                  </a:lnTo>
                  <a:close/>
                </a:path>
                <a:path w="728344" h="1188085">
                  <a:moveTo>
                    <a:pt x="362991" y="0"/>
                  </a:moveTo>
                  <a:lnTo>
                    <a:pt x="309806" y="2780"/>
                  </a:lnTo>
                  <a:lnTo>
                    <a:pt x="260027" y="11121"/>
                  </a:lnTo>
                  <a:lnTo>
                    <a:pt x="213654" y="25020"/>
                  </a:lnTo>
                  <a:lnTo>
                    <a:pt x="170687" y="44474"/>
                  </a:lnTo>
                  <a:lnTo>
                    <a:pt x="131127" y="69481"/>
                  </a:lnTo>
                  <a:lnTo>
                    <a:pt x="95586" y="99982"/>
                  </a:lnTo>
                  <a:lnTo>
                    <a:pt x="64703" y="135903"/>
                  </a:lnTo>
                  <a:lnTo>
                    <a:pt x="38479" y="177241"/>
                  </a:lnTo>
                  <a:lnTo>
                    <a:pt x="16912" y="223995"/>
                  </a:lnTo>
                  <a:lnTo>
                    <a:pt x="0" y="276161"/>
                  </a:lnTo>
                  <a:lnTo>
                    <a:pt x="243154" y="383844"/>
                  </a:lnTo>
                  <a:lnTo>
                    <a:pt x="256071" y="357139"/>
                  </a:lnTo>
                  <a:lnTo>
                    <a:pt x="268766" y="334343"/>
                  </a:lnTo>
                  <a:lnTo>
                    <a:pt x="293522" y="300481"/>
                  </a:lnTo>
                  <a:lnTo>
                    <a:pt x="335850" y="276050"/>
                  </a:lnTo>
                  <a:lnTo>
                    <a:pt x="352577" y="274421"/>
                  </a:lnTo>
                  <a:lnTo>
                    <a:pt x="724757" y="274421"/>
                  </a:lnTo>
                  <a:lnTo>
                    <a:pt x="723567" y="259146"/>
                  </a:lnTo>
                  <a:lnTo>
                    <a:pt x="711062" y="209822"/>
                  </a:lnTo>
                  <a:lnTo>
                    <a:pt x="690219" y="164664"/>
                  </a:lnTo>
                  <a:lnTo>
                    <a:pt x="661038" y="123671"/>
                  </a:lnTo>
                  <a:lnTo>
                    <a:pt x="623519" y="86842"/>
                  </a:lnTo>
                  <a:lnTo>
                    <a:pt x="587336" y="60310"/>
                  </a:lnTo>
                  <a:lnTo>
                    <a:pt x="548259" y="38600"/>
                  </a:lnTo>
                  <a:lnTo>
                    <a:pt x="506285" y="21713"/>
                  </a:lnTo>
                  <a:lnTo>
                    <a:pt x="461416" y="9651"/>
                  </a:lnTo>
                  <a:lnTo>
                    <a:pt x="413651" y="2412"/>
                  </a:lnTo>
                  <a:lnTo>
                    <a:pt x="362991" y="0"/>
                  </a:lnTo>
                  <a:close/>
                </a:path>
                <a:path w="728344" h="1188085">
                  <a:moveTo>
                    <a:pt x="359524" y="798944"/>
                  </a:moveTo>
                  <a:lnTo>
                    <a:pt x="318049" y="802420"/>
                  </a:lnTo>
                  <a:lnTo>
                    <a:pt x="280490" y="812846"/>
                  </a:lnTo>
                  <a:lnTo>
                    <a:pt x="217106" y="854532"/>
                  </a:lnTo>
                  <a:lnTo>
                    <a:pt x="192781" y="884065"/>
                  </a:lnTo>
                  <a:lnTo>
                    <a:pt x="164991" y="953528"/>
                  </a:lnTo>
                  <a:lnTo>
                    <a:pt x="161518" y="993470"/>
                  </a:lnTo>
                  <a:lnTo>
                    <a:pt x="164991" y="1033422"/>
                  </a:lnTo>
                  <a:lnTo>
                    <a:pt x="192781" y="1102898"/>
                  </a:lnTo>
                  <a:lnTo>
                    <a:pt x="217106" y="1132420"/>
                  </a:lnTo>
                  <a:lnTo>
                    <a:pt x="246844" y="1156735"/>
                  </a:lnTo>
                  <a:lnTo>
                    <a:pt x="318049" y="1184532"/>
                  </a:lnTo>
                  <a:lnTo>
                    <a:pt x="359524" y="1188008"/>
                  </a:lnTo>
                  <a:lnTo>
                    <a:pt x="399415" y="1184532"/>
                  </a:lnTo>
                  <a:lnTo>
                    <a:pt x="468452" y="1156735"/>
                  </a:lnTo>
                  <a:lnTo>
                    <a:pt x="521535" y="1102898"/>
                  </a:lnTo>
                  <a:lnTo>
                    <a:pt x="548890" y="1033422"/>
                  </a:lnTo>
                  <a:lnTo>
                    <a:pt x="552310" y="993470"/>
                  </a:lnTo>
                  <a:lnTo>
                    <a:pt x="548890" y="953528"/>
                  </a:lnTo>
                  <a:lnTo>
                    <a:pt x="521535" y="884065"/>
                  </a:lnTo>
                  <a:lnTo>
                    <a:pt x="468452" y="830217"/>
                  </a:lnTo>
                  <a:lnTo>
                    <a:pt x="399415" y="802420"/>
                  </a:lnTo>
                  <a:lnTo>
                    <a:pt x="359524" y="798944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B1C36967-694C-4C6C-9338-0FBC7AB3DD29}"/>
                </a:ext>
              </a:extLst>
            </p:cNvPr>
            <p:cNvSpPr txBox="1"/>
            <p:nvPr/>
          </p:nvSpPr>
          <p:spPr>
            <a:xfrm>
              <a:off x="863600" y="1706787"/>
              <a:ext cx="10972800" cy="116698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155065">
                <a:lnSpc>
                  <a:spcPct val="100000"/>
                </a:lnSpc>
                <a:spcBef>
                  <a:spcPts val="100"/>
                </a:spcBef>
              </a:pPr>
              <a:r>
                <a:rPr lang="uk-UA" sz="2500" b="1" spc="-5" dirty="0">
                  <a:solidFill>
                    <a:srgbClr val="522E91"/>
                  </a:solidFill>
                  <a:latin typeface="Myriad Pro" panose="020B0503030403020204" pitchFamily="34" charset="0"/>
                </a:rPr>
                <a:t>Дефіцит </a:t>
              </a:r>
              <a:r>
                <a:rPr lang="uk-UA" sz="2500" b="1" spc="-10" dirty="0">
                  <a:solidFill>
                    <a:srgbClr val="522E91"/>
                  </a:solidFill>
                  <a:latin typeface="Myriad Pro" panose="020B0503030403020204" pitchFamily="34" charset="0"/>
                </a:rPr>
                <a:t>вугілля </a:t>
              </a:r>
              <a:r>
                <a:rPr lang="uk-UA" sz="2500" b="1" spc="-5" dirty="0">
                  <a:solidFill>
                    <a:srgbClr val="522E91"/>
                  </a:solidFill>
                  <a:latin typeface="Myriad Pro" panose="020B0503030403020204" pitchFamily="34" charset="0"/>
                </a:rPr>
                <a:t>власного</a:t>
              </a:r>
              <a:r>
                <a:rPr lang="uk-UA" sz="2500" b="1" spc="10" dirty="0">
                  <a:solidFill>
                    <a:srgbClr val="522E91"/>
                  </a:solidFill>
                  <a:latin typeface="Myriad Pro" panose="020B0503030403020204" pitchFamily="34" charset="0"/>
                </a:rPr>
                <a:t> </a:t>
              </a:r>
              <a:r>
                <a:rPr lang="uk-UA" sz="2500" b="1" spc="-5" dirty="0">
                  <a:solidFill>
                    <a:srgbClr val="522E91"/>
                  </a:solidFill>
                  <a:latin typeface="Myriad Pro" panose="020B0503030403020204" pitchFamily="34" charset="0"/>
                </a:rPr>
                <a:t>видобутку:</a:t>
              </a:r>
            </a:p>
            <a:p>
              <a:pPr marL="1155065">
                <a:lnSpc>
                  <a:spcPct val="100000"/>
                </a:lnSpc>
              </a:pPr>
              <a:r>
                <a:rPr lang="uk-UA" sz="2500" b="1" dirty="0">
                  <a:latin typeface="Myriad Pro" panose="020B0503030403020204" pitchFamily="34" charset="0"/>
                </a:rPr>
                <a:t>необхідні кроки для забезпечення потреб економіки вугіллям власного видобутку та зміцнення енергетичної безпеки України</a:t>
              </a:r>
              <a:endParaRPr lang="uk-UA" sz="2500" b="1" spc="5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A84890A-035E-44D6-BEB9-CC3F27403D7D}"/>
              </a:ext>
            </a:extLst>
          </p:cNvPr>
          <p:cNvGrpSpPr/>
          <p:nvPr/>
        </p:nvGrpSpPr>
        <p:grpSpPr>
          <a:xfrm>
            <a:off x="815496" y="3280239"/>
            <a:ext cx="11478104" cy="1188085"/>
            <a:chOff x="815496" y="3280239"/>
            <a:chExt cx="11478104" cy="1188085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287F0978-5B2B-4746-9762-AE819DB22789}"/>
                </a:ext>
              </a:extLst>
            </p:cNvPr>
            <p:cNvSpPr/>
            <p:nvPr/>
          </p:nvSpPr>
          <p:spPr>
            <a:xfrm>
              <a:off x="815496" y="3280239"/>
              <a:ext cx="728345" cy="1188085"/>
            </a:xfrm>
            <a:custGeom>
              <a:avLst/>
              <a:gdLst/>
              <a:ahLst/>
              <a:cxnLst/>
              <a:rect l="l" t="t" r="r" b="b"/>
              <a:pathLst>
                <a:path w="728344" h="1188085">
                  <a:moveTo>
                    <a:pt x="724757" y="274421"/>
                  </a:moveTo>
                  <a:lnTo>
                    <a:pt x="352577" y="274421"/>
                  </a:lnTo>
                  <a:lnTo>
                    <a:pt x="366736" y="275509"/>
                  </a:lnTo>
                  <a:lnTo>
                    <a:pt x="379704" y="278769"/>
                  </a:lnTo>
                  <a:lnTo>
                    <a:pt x="410805" y="301022"/>
                  </a:lnTo>
                  <a:lnTo>
                    <a:pt x="422046" y="335216"/>
                  </a:lnTo>
                  <a:lnTo>
                    <a:pt x="421069" y="347862"/>
                  </a:lnTo>
                  <a:lnTo>
                    <a:pt x="396536" y="392262"/>
                  </a:lnTo>
                  <a:lnTo>
                    <a:pt x="364400" y="420485"/>
                  </a:lnTo>
                  <a:lnTo>
                    <a:pt x="342150" y="437692"/>
                  </a:lnTo>
                  <a:lnTo>
                    <a:pt x="293382" y="476738"/>
                  </a:lnTo>
                  <a:lnTo>
                    <a:pt x="255451" y="514673"/>
                  </a:lnTo>
                  <a:lnTo>
                    <a:pt x="228356" y="551495"/>
                  </a:lnTo>
                  <a:lnTo>
                    <a:pt x="212099" y="587202"/>
                  </a:lnTo>
                  <a:lnTo>
                    <a:pt x="206679" y="621791"/>
                  </a:lnTo>
                  <a:lnTo>
                    <a:pt x="207982" y="641556"/>
                  </a:lnTo>
                  <a:lnTo>
                    <a:pt x="211889" y="662617"/>
                  </a:lnTo>
                  <a:lnTo>
                    <a:pt x="218402" y="684976"/>
                  </a:lnTo>
                  <a:lnTo>
                    <a:pt x="227520" y="708634"/>
                  </a:lnTo>
                  <a:lnTo>
                    <a:pt x="477634" y="708634"/>
                  </a:lnTo>
                  <a:lnTo>
                    <a:pt x="477634" y="686053"/>
                  </a:lnTo>
                  <a:lnTo>
                    <a:pt x="483059" y="663477"/>
                  </a:lnTo>
                  <a:lnTo>
                    <a:pt x="499338" y="637427"/>
                  </a:lnTo>
                  <a:lnTo>
                    <a:pt x="526476" y="607903"/>
                  </a:lnTo>
                  <a:lnTo>
                    <a:pt x="564476" y="574903"/>
                  </a:lnTo>
                  <a:lnTo>
                    <a:pt x="597471" y="547115"/>
                  </a:lnTo>
                  <a:lnTo>
                    <a:pt x="630463" y="517262"/>
                  </a:lnTo>
                  <a:lnTo>
                    <a:pt x="658250" y="488492"/>
                  </a:lnTo>
                  <a:lnTo>
                    <a:pt x="698207" y="434212"/>
                  </a:lnTo>
                  <a:lnTo>
                    <a:pt x="720348" y="377767"/>
                  </a:lnTo>
                  <a:lnTo>
                    <a:pt x="727735" y="312635"/>
                  </a:lnTo>
                  <a:lnTo>
                    <a:pt x="724757" y="274421"/>
                  </a:lnTo>
                  <a:close/>
                </a:path>
                <a:path w="728344" h="1188085">
                  <a:moveTo>
                    <a:pt x="362991" y="0"/>
                  </a:moveTo>
                  <a:lnTo>
                    <a:pt x="309806" y="2780"/>
                  </a:lnTo>
                  <a:lnTo>
                    <a:pt x="260027" y="11121"/>
                  </a:lnTo>
                  <a:lnTo>
                    <a:pt x="213654" y="25020"/>
                  </a:lnTo>
                  <a:lnTo>
                    <a:pt x="170687" y="44474"/>
                  </a:lnTo>
                  <a:lnTo>
                    <a:pt x="131127" y="69481"/>
                  </a:lnTo>
                  <a:lnTo>
                    <a:pt x="95586" y="99982"/>
                  </a:lnTo>
                  <a:lnTo>
                    <a:pt x="64703" y="135903"/>
                  </a:lnTo>
                  <a:lnTo>
                    <a:pt x="38479" y="177241"/>
                  </a:lnTo>
                  <a:lnTo>
                    <a:pt x="16912" y="223995"/>
                  </a:lnTo>
                  <a:lnTo>
                    <a:pt x="0" y="276161"/>
                  </a:lnTo>
                  <a:lnTo>
                    <a:pt x="243154" y="383844"/>
                  </a:lnTo>
                  <a:lnTo>
                    <a:pt x="256071" y="357139"/>
                  </a:lnTo>
                  <a:lnTo>
                    <a:pt x="268766" y="334343"/>
                  </a:lnTo>
                  <a:lnTo>
                    <a:pt x="293522" y="300481"/>
                  </a:lnTo>
                  <a:lnTo>
                    <a:pt x="335850" y="276050"/>
                  </a:lnTo>
                  <a:lnTo>
                    <a:pt x="352577" y="274421"/>
                  </a:lnTo>
                  <a:lnTo>
                    <a:pt x="724757" y="274421"/>
                  </a:lnTo>
                  <a:lnTo>
                    <a:pt x="723567" y="259146"/>
                  </a:lnTo>
                  <a:lnTo>
                    <a:pt x="711062" y="209822"/>
                  </a:lnTo>
                  <a:lnTo>
                    <a:pt x="690219" y="164664"/>
                  </a:lnTo>
                  <a:lnTo>
                    <a:pt x="661038" y="123671"/>
                  </a:lnTo>
                  <a:lnTo>
                    <a:pt x="623519" y="86842"/>
                  </a:lnTo>
                  <a:lnTo>
                    <a:pt x="587336" y="60310"/>
                  </a:lnTo>
                  <a:lnTo>
                    <a:pt x="548259" y="38600"/>
                  </a:lnTo>
                  <a:lnTo>
                    <a:pt x="506285" y="21713"/>
                  </a:lnTo>
                  <a:lnTo>
                    <a:pt x="461416" y="9651"/>
                  </a:lnTo>
                  <a:lnTo>
                    <a:pt x="413651" y="2412"/>
                  </a:lnTo>
                  <a:lnTo>
                    <a:pt x="362991" y="0"/>
                  </a:lnTo>
                  <a:close/>
                </a:path>
                <a:path w="728344" h="1188085">
                  <a:moveTo>
                    <a:pt x="359524" y="798944"/>
                  </a:moveTo>
                  <a:lnTo>
                    <a:pt x="318049" y="802420"/>
                  </a:lnTo>
                  <a:lnTo>
                    <a:pt x="280490" y="812846"/>
                  </a:lnTo>
                  <a:lnTo>
                    <a:pt x="217106" y="854532"/>
                  </a:lnTo>
                  <a:lnTo>
                    <a:pt x="192781" y="884065"/>
                  </a:lnTo>
                  <a:lnTo>
                    <a:pt x="164991" y="953528"/>
                  </a:lnTo>
                  <a:lnTo>
                    <a:pt x="161518" y="993470"/>
                  </a:lnTo>
                  <a:lnTo>
                    <a:pt x="164991" y="1033422"/>
                  </a:lnTo>
                  <a:lnTo>
                    <a:pt x="192781" y="1102898"/>
                  </a:lnTo>
                  <a:lnTo>
                    <a:pt x="217106" y="1132420"/>
                  </a:lnTo>
                  <a:lnTo>
                    <a:pt x="246844" y="1156735"/>
                  </a:lnTo>
                  <a:lnTo>
                    <a:pt x="318049" y="1184532"/>
                  </a:lnTo>
                  <a:lnTo>
                    <a:pt x="359524" y="1188008"/>
                  </a:lnTo>
                  <a:lnTo>
                    <a:pt x="399415" y="1184532"/>
                  </a:lnTo>
                  <a:lnTo>
                    <a:pt x="468452" y="1156735"/>
                  </a:lnTo>
                  <a:lnTo>
                    <a:pt x="521535" y="1102898"/>
                  </a:lnTo>
                  <a:lnTo>
                    <a:pt x="548890" y="1033422"/>
                  </a:lnTo>
                  <a:lnTo>
                    <a:pt x="552310" y="993470"/>
                  </a:lnTo>
                  <a:lnTo>
                    <a:pt x="548890" y="953528"/>
                  </a:lnTo>
                  <a:lnTo>
                    <a:pt x="521535" y="884065"/>
                  </a:lnTo>
                  <a:lnTo>
                    <a:pt x="468452" y="830217"/>
                  </a:lnTo>
                  <a:lnTo>
                    <a:pt x="399415" y="802420"/>
                  </a:lnTo>
                  <a:lnTo>
                    <a:pt x="359524" y="798944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1AE4F044-BA52-4B29-9E91-9B690AB279C1}"/>
                </a:ext>
              </a:extLst>
            </p:cNvPr>
            <p:cNvSpPr txBox="1"/>
            <p:nvPr/>
          </p:nvSpPr>
          <p:spPr>
            <a:xfrm>
              <a:off x="863600" y="3290788"/>
              <a:ext cx="11430000" cy="116698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155065"/>
              <a:r>
                <a:rPr lang="uk-UA" sz="2500" b="1" kern="0" spc="-5" dirty="0">
                  <a:solidFill>
                    <a:srgbClr val="522E91"/>
                  </a:solidFill>
                  <a:latin typeface="Myriad Pro" panose="020B0503030403020204" pitchFamily="34" charset="0"/>
                </a:rPr>
                <a:t>Збитковість </a:t>
              </a:r>
              <a:r>
                <a:rPr lang="uk-UA" sz="2500" b="1" kern="0" spc="-15" dirty="0">
                  <a:solidFill>
                    <a:srgbClr val="522E91"/>
                  </a:solidFill>
                  <a:latin typeface="Myriad Pro" panose="020B0503030403020204" pitchFamily="34" charset="0"/>
                </a:rPr>
                <a:t>вугледобувної </a:t>
              </a:r>
              <a:r>
                <a:rPr lang="uk-UA" sz="2500" b="1" kern="0" spc="-5" dirty="0">
                  <a:solidFill>
                    <a:srgbClr val="522E91"/>
                  </a:solidFill>
                  <a:latin typeface="Myriad Pro" panose="020B0503030403020204" pitchFamily="34" charset="0"/>
                </a:rPr>
                <a:t>галузі</a:t>
              </a:r>
              <a:r>
                <a:rPr lang="uk-UA" sz="2500" b="1" kern="0" spc="20" dirty="0">
                  <a:solidFill>
                    <a:srgbClr val="522E91"/>
                  </a:solidFill>
                  <a:latin typeface="Myriad Pro" panose="020B0503030403020204" pitchFamily="34" charset="0"/>
                </a:rPr>
                <a:t> </a:t>
              </a:r>
              <a:r>
                <a:rPr lang="uk-UA" sz="2500" b="1" kern="0" spc="-15" dirty="0">
                  <a:solidFill>
                    <a:srgbClr val="522E91"/>
                  </a:solidFill>
                  <a:latin typeface="Myriad Pro" panose="020B0503030403020204" pitchFamily="34" charset="0"/>
                </a:rPr>
                <a:t>України:</a:t>
              </a:r>
            </a:p>
            <a:p>
              <a:pPr marL="1155065" marR="841375"/>
              <a:r>
                <a:rPr lang="uk-UA" sz="2500" b="1" kern="0" dirty="0">
                  <a:latin typeface="Myriad Pro" panose="020B0503030403020204" pitchFamily="34" charset="0"/>
                </a:rPr>
                <a:t>Як підвищити ефективність роботи державних вугледобувних підприємств і стимулювати їх до екологізації виробництва?</a:t>
              </a:r>
              <a:endParaRPr lang="uk-UA" sz="2500" b="1" kern="0" spc="5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C9A999A-B105-4700-81B2-17EB4F754AD5}"/>
              </a:ext>
            </a:extLst>
          </p:cNvPr>
          <p:cNvGrpSpPr/>
          <p:nvPr/>
        </p:nvGrpSpPr>
        <p:grpSpPr>
          <a:xfrm>
            <a:off x="815496" y="4864238"/>
            <a:ext cx="11478104" cy="1188085"/>
            <a:chOff x="815496" y="4864238"/>
            <a:chExt cx="11478104" cy="1188085"/>
          </a:xfrm>
        </p:grpSpPr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5F9D79B9-C970-48A6-AC03-9A859E89D43E}"/>
                </a:ext>
              </a:extLst>
            </p:cNvPr>
            <p:cNvSpPr/>
            <p:nvPr/>
          </p:nvSpPr>
          <p:spPr>
            <a:xfrm>
              <a:off x="815496" y="4864238"/>
              <a:ext cx="728345" cy="1188085"/>
            </a:xfrm>
            <a:custGeom>
              <a:avLst/>
              <a:gdLst/>
              <a:ahLst/>
              <a:cxnLst/>
              <a:rect l="l" t="t" r="r" b="b"/>
              <a:pathLst>
                <a:path w="728344" h="1188085">
                  <a:moveTo>
                    <a:pt x="724757" y="274421"/>
                  </a:moveTo>
                  <a:lnTo>
                    <a:pt x="352577" y="274421"/>
                  </a:lnTo>
                  <a:lnTo>
                    <a:pt x="366736" y="275509"/>
                  </a:lnTo>
                  <a:lnTo>
                    <a:pt x="379704" y="278769"/>
                  </a:lnTo>
                  <a:lnTo>
                    <a:pt x="410805" y="301022"/>
                  </a:lnTo>
                  <a:lnTo>
                    <a:pt x="422046" y="335216"/>
                  </a:lnTo>
                  <a:lnTo>
                    <a:pt x="421069" y="347862"/>
                  </a:lnTo>
                  <a:lnTo>
                    <a:pt x="396536" y="392262"/>
                  </a:lnTo>
                  <a:lnTo>
                    <a:pt x="364400" y="420485"/>
                  </a:lnTo>
                  <a:lnTo>
                    <a:pt x="342150" y="437692"/>
                  </a:lnTo>
                  <a:lnTo>
                    <a:pt x="293382" y="476738"/>
                  </a:lnTo>
                  <a:lnTo>
                    <a:pt x="255451" y="514673"/>
                  </a:lnTo>
                  <a:lnTo>
                    <a:pt x="228356" y="551495"/>
                  </a:lnTo>
                  <a:lnTo>
                    <a:pt x="212099" y="587202"/>
                  </a:lnTo>
                  <a:lnTo>
                    <a:pt x="206679" y="621792"/>
                  </a:lnTo>
                  <a:lnTo>
                    <a:pt x="207982" y="641556"/>
                  </a:lnTo>
                  <a:lnTo>
                    <a:pt x="211889" y="662617"/>
                  </a:lnTo>
                  <a:lnTo>
                    <a:pt x="218402" y="684976"/>
                  </a:lnTo>
                  <a:lnTo>
                    <a:pt x="227520" y="708634"/>
                  </a:lnTo>
                  <a:lnTo>
                    <a:pt x="477634" y="708634"/>
                  </a:lnTo>
                  <a:lnTo>
                    <a:pt x="477634" y="686054"/>
                  </a:lnTo>
                  <a:lnTo>
                    <a:pt x="483059" y="663477"/>
                  </a:lnTo>
                  <a:lnTo>
                    <a:pt x="499338" y="637427"/>
                  </a:lnTo>
                  <a:lnTo>
                    <a:pt x="526476" y="607903"/>
                  </a:lnTo>
                  <a:lnTo>
                    <a:pt x="564476" y="574903"/>
                  </a:lnTo>
                  <a:lnTo>
                    <a:pt x="597471" y="547116"/>
                  </a:lnTo>
                  <a:lnTo>
                    <a:pt x="630463" y="517262"/>
                  </a:lnTo>
                  <a:lnTo>
                    <a:pt x="658250" y="488492"/>
                  </a:lnTo>
                  <a:lnTo>
                    <a:pt x="698207" y="434213"/>
                  </a:lnTo>
                  <a:lnTo>
                    <a:pt x="720348" y="377767"/>
                  </a:lnTo>
                  <a:lnTo>
                    <a:pt x="727735" y="312635"/>
                  </a:lnTo>
                  <a:lnTo>
                    <a:pt x="724757" y="274421"/>
                  </a:lnTo>
                  <a:close/>
                </a:path>
                <a:path w="728344" h="1188085">
                  <a:moveTo>
                    <a:pt x="362991" y="0"/>
                  </a:moveTo>
                  <a:lnTo>
                    <a:pt x="309806" y="2780"/>
                  </a:lnTo>
                  <a:lnTo>
                    <a:pt x="260027" y="11121"/>
                  </a:lnTo>
                  <a:lnTo>
                    <a:pt x="213654" y="25020"/>
                  </a:lnTo>
                  <a:lnTo>
                    <a:pt x="170687" y="44474"/>
                  </a:lnTo>
                  <a:lnTo>
                    <a:pt x="131127" y="69481"/>
                  </a:lnTo>
                  <a:lnTo>
                    <a:pt x="95586" y="99982"/>
                  </a:lnTo>
                  <a:lnTo>
                    <a:pt x="64703" y="135903"/>
                  </a:lnTo>
                  <a:lnTo>
                    <a:pt x="38479" y="177241"/>
                  </a:lnTo>
                  <a:lnTo>
                    <a:pt x="16912" y="223995"/>
                  </a:lnTo>
                  <a:lnTo>
                    <a:pt x="0" y="276161"/>
                  </a:lnTo>
                  <a:lnTo>
                    <a:pt x="243154" y="383844"/>
                  </a:lnTo>
                  <a:lnTo>
                    <a:pt x="256071" y="357139"/>
                  </a:lnTo>
                  <a:lnTo>
                    <a:pt x="268766" y="334343"/>
                  </a:lnTo>
                  <a:lnTo>
                    <a:pt x="293522" y="300482"/>
                  </a:lnTo>
                  <a:lnTo>
                    <a:pt x="335850" y="276050"/>
                  </a:lnTo>
                  <a:lnTo>
                    <a:pt x="352577" y="274421"/>
                  </a:lnTo>
                  <a:lnTo>
                    <a:pt x="724757" y="274421"/>
                  </a:lnTo>
                  <a:lnTo>
                    <a:pt x="723567" y="259146"/>
                  </a:lnTo>
                  <a:lnTo>
                    <a:pt x="711062" y="209822"/>
                  </a:lnTo>
                  <a:lnTo>
                    <a:pt x="690219" y="164664"/>
                  </a:lnTo>
                  <a:lnTo>
                    <a:pt x="661038" y="123671"/>
                  </a:lnTo>
                  <a:lnTo>
                    <a:pt x="623519" y="86842"/>
                  </a:lnTo>
                  <a:lnTo>
                    <a:pt x="587336" y="60310"/>
                  </a:lnTo>
                  <a:lnTo>
                    <a:pt x="548259" y="38600"/>
                  </a:lnTo>
                  <a:lnTo>
                    <a:pt x="506285" y="21713"/>
                  </a:lnTo>
                  <a:lnTo>
                    <a:pt x="461416" y="9651"/>
                  </a:lnTo>
                  <a:lnTo>
                    <a:pt x="413651" y="2412"/>
                  </a:lnTo>
                  <a:lnTo>
                    <a:pt x="362991" y="0"/>
                  </a:lnTo>
                  <a:close/>
                </a:path>
                <a:path w="728344" h="1188085">
                  <a:moveTo>
                    <a:pt x="359524" y="798944"/>
                  </a:moveTo>
                  <a:lnTo>
                    <a:pt x="318049" y="802420"/>
                  </a:lnTo>
                  <a:lnTo>
                    <a:pt x="280490" y="812846"/>
                  </a:lnTo>
                  <a:lnTo>
                    <a:pt x="217106" y="854532"/>
                  </a:lnTo>
                  <a:lnTo>
                    <a:pt x="192781" y="884065"/>
                  </a:lnTo>
                  <a:lnTo>
                    <a:pt x="164991" y="953528"/>
                  </a:lnTo>
                  <a:lnTo>
                    <a:pt x="161518" y="993470"/>
                  </a:lnTo>
                  <a:lnTo>
                    <a:pt x="164991" y="1033422"/>
                  </a:lnTo>
                  <a:lnTo>
                    <a:pt x="192781" y="1102898"/>
                  </a:lnTo>
                  <a:lnTo>
                    <a:pt x="217106" y="1132420"/>
                  </a:lnTo>
                  <a:lnTo>
                    <a:pt x="246844" y="1156735"/>
                  </a:lnTo>
                  <a:lnTo>
                    <a:pt x="318049" y="1184532"/>
                  </a:lnTo>
                  <a:lnTo>
                    <a:pt x="359524" y="1188008"/>
                  </a:lnTo>
                  <a:lnTo>
                    <a:pt x="399415" y="1184532"/>
                  </a:lnTo>
                  <a:lnTo>
                    <a:pt x="468452" y="1156735"/>
                  </a:lnTo>
                  <a:lnTo>
                    <a:pt x="521535" y="1102898"/>
                  </a:lnTo>
                  <a:lnTo>
                    <a:pt x="548890" y="1033422"/>
                  </a:lnTo>
                  <a:lnTo>
                    <a:pt x="552310" y="993470"/>
                  </a:lnTo>
                  <a:lnTo>
                    <a:pt x="548890" y="953528"/>
                  </a:lnTo>
                  <a:lnTo>
                    <a:pt x="521535" y="884065"/>
                  </a:lnTo>
                  <a:lnTo>
                    <a:pt x="468452" y="830217"/>
                  </a:lnTo>
                  <a:lnTo>
                    <a:pt x="399415" y="802420"/>
                  </a:lnTo>
                  <a:lnTo>
                    <a:pt x="359524" y="798944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DEC6FB2B-4E6B-4D44-A4CB-DA4ABB1A1B07}"/>
                </a:ext>
              </a:extLst>
            </p:cNvPr>
            <p:cNvSpPr txBox="1"/>
            <p:nvPr/>
          </p:nvSpPr>
          <p:spPr>
            <a:xfrm>
              <a:off x="863600" y="4874787"/>
              <a:ext cx="11430000" cy="116698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155065">
                <a:spcBef>
                  <a:spcPts val="2750"/>
                </a:spcBef>
              </a:pPr>
              <a:r>
                <a:rPr lang="uk-UA" sz="2500" b="1" kern="0" dirty="0">
                  <a:solidFill>
                    <a:srgbClr val="522E91"/>
                  </a:solidFill>
                  <a:latin typeface="Myriad Pro" panose="020B0503030403020204" pitchFamily="34" charset="0"/>
                </a:rPr>
                <a:t>Стратегія низьковуглецевого розвитку: </a:t>
              </a:r>
              <a:br>
                <a:rPr lang="uk-UA" sz="2500" b="1" kern="0" dirty="0">
                  <a:solidFill>
                    <a:srgbClr val="522E91"/>
                  </a:solidFill>
                  <a:latin typeface="Myriad Pro" panose="020B0503030403020204" pitchFamily="34" charset="0"/>
                </a:rPr>
              </a:br>
              <a:r>
                <a:rPr lang="uk-UA" sz="2500" b="1" kern="0" dirty="0">
                  <a:latin typeface="Myriad Pro" panose="020B0503030403020204" pitchFamily="34" charset="0"/>
                </a:rPr>
                <a:t>як зменшити споживання вугілля і прийти до декарбонізації економіки, з урахуванням ризиків для вугледобувних регіонів?</a:t>
              </a:r>
              <a:endParaRPr lang="uk-UA" sz="2500" b="1" kern="0" spc="5" dirty="0"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69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6741" y="6597497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644"/>
                </a:lnTo>
              </a:path>
            </a:pathLst>
          </a:custGeom>
          <a:ln w="5905">
            <a:solidFill>
              <a:srgbClr val="D6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41171" y="6648706"/>
            <a:ext cx="515622" cy="28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70593" y="6617792"/>
            <a:ext cx="475674" cy="429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20066" y="6617796"/>
            <a:ext cx="848709" cy="317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16088" y="6498008"/>
            <a:ext cx="919165" cy="463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48992" y="6597497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644"/>
                </a:lnTo>
              </a:path>
            </a:pathLst>
          </a:custGeom>
          <a:ln w="5905">
            <a:solidFill>
              <a:srgbClr val="D6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18595" y="2674672"/>
            <a:ext cx="602767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 algn="ctr">
              <a:lnSpc>
                <a:spcPct val="100000"/>
              </a:lnSpc>
              <a:spcBef>
                <a:spcPts val="100"/>
              </a:spcBef>
            </a:pPr>
            <a:r>
              <a:rPr sz="7200" spc="-5" dirty="0"/>
              <a:t>ДЯК</a:t>
            </a:r>
            <a:r>
              <a:rPr sz="7200" spc="-80" dirty="0"/>
              <a:t>У</a:t>
            </a:r>
            <a:r>
              <a:rPr sz="7200" dirty="0"/>
              <a:t>ЄМО  </a:t>
            </a:r>
            <a:r>
              <a:rPr sz="7200" spc="-5" dirty="0"/>
              <a:t>ЗА</a:t>
            </a:r>
            <a:r>
              <a:rPr sz="7200" spc="-75" dirty="0"/>
              <a:t> </a:t>
            </a:r>
            <a:r>
              <a:rPr sz="7200" spc="-5" dirty="0"/>
              <a:t>УВАГУ</a:t>
            </a:r>
            <a:r>
              <a:rPr lang="ru-RU" sz="7200" spc="-5" dirty="0"/>
              <a:t>!</a:t>
            </a:r>
            <a:endParaRPr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">
            <a:extLst>
              <a:ext uri="{FF2B5EF4-FFF2-40B4-BE49-F238E27FC236}">
                <a16:creationId xmlns:a16="http://schemas.microsoft.com/office/drawing/2014/main" id="{27421868-1E91-41DF-8992-40493D84C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0761" y="830342"/>
            <a:ext cx="7362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АКТУАЛЬНІСТЬ </a:t>
            </a:r>
            <a:r>
              <a:rPr spc="-5" dirty="0"/>
              <a:t>ДОСЛІДЖЕННЯ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A8E5CFCA-FE95-425D-A44E-405B4DCDEB8E}"/>
              </a:ext>
            </a:extLst>
          </p:cNvPr>
          <p:cNvSpPr txBox="1"/>
          <p:nvPr/>
        </p:nvSpPr>
        <p:spPr>
          <a:xfrm>
            <a:off x="557618" y="2247455"/>
            <a:ext cx="2019300" cy="1926589"/>
          </a:xfrm>
          <a:prstGeom prst="rect">
            <a:avLst/>
          </a:prstGeom>
          <a:solidFill>
            <a:srgbClr val="0E63A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425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sz="2500" b="1" spc="5" dirty="0">
                <a:solidFill>
                  <a:srgbClr val="FFFFFF"/>
                </a:solidFill>
                <a:latin typeface="Roboto Slab"/>
                <a:cs typeface="Roboto Slab"/>
              </a:rPr>
              <a:t>26,8 </a:t>
            </a:r>
            <a:r>
              <a:rPr sz="2500" b="1" dirty="0">
                <a:solidFill>
                  <a:srgbClr val="FFFFFF"/>
                </a:solidFill>
                <a:latin typeface="Roboto Slab"/>
                <a:cs typeface="Roboto Slab"/>
              </a:rPr>
              <a:t>млн</a:t>
            </a:r>
            <a:r>
              <a:rPr sz="2500" b="1" spc="-4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Roboto Slab"/>
                <a:cs typeface="Roboto Slab"/>
              </a:rPr>
              <a:t>т</a:t>
            </a:r>
            <a:endParaRPr sz="2500">
              <a:latin typeface="Roboto Slab"/>
              <a:cs typeface="Roboto Slab"/>
            </a:endParaRPr>
          </a:p>
          <a:p>
            <a:pPr marL="247650">
              <a:lnSpc>
                <a:spcPct val="100000"/>
              </a:lnSpc>
              <a:spcBef>
                <a:spcPts val="10"/>
              </a:spcBef>
            </a:pPr>
            <a:r>
              <a:rPr sz="2500" spc="5" dirty="0">
                <a:solidFill>
                  <a:srgbClr val="FFFFFF"/>
                </a:solidFill>
                <a:latin typeface="Roboto Slab"/>
                <a:cs typeface="Roboto Slab"/>
              </a:rPr>
              <a:t>ТЕС </a:t>
            </a:r>
            <a:r>
              <a:rPr sz="2500" dirty="0">
                <a:solidFill>
                  <a:srgbClr val="FFFFFF"/>
                </a:solidFill>
                <a:latin typeface="Roboto Slab"/>
                <a:cs typeface="Roboto Slab"/>
              </a:rPr>
              <a:t>і</a:t>
            </a:r>
            <a:r>
              <a:rPr sz="2500" spc="-3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Roboto Slab"/>
                <a:cs typeface="Roboto Slab"/>
              </a:rPr>
              <a:t>ТЕЦ</a:t>
            </a:r>
            <a:endParaRPr sz="2500">
              <a:latin typeface="Roboto Slab"/>
              <a:cs typeface="Roboto Slab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9CAC5970-BCE9-49E3-8616-5346AC926414}"/>
              </a:ext>
            </a:extLst>
          </p:cNvPr>
          <p:cNvSpPr txBox="1"/>
          <p:nvPr/>
        </p:nvSpPr>
        <p:spPr>
          <a:xfrm>
            <a:off x="2576906" y="2366187"/>
            <a:ext cx="1770380" cy="1689100"/>
          </a:xfrm>
          <a:prstGeom prst="rect">
            <a:avLst/>
          </a:prstGeom>
          <a:solidFill>
            <a:srgbClr val="00B2E1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153670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Roboto Slab"/>
                <a:cs typeface="Roboto Slab"/>
              </a:rPr>
              <a:t>20,6 </a:t>
            </a:r>
            <a:r>
              <a:rPr sz="2200" b="1" spc="-5" dirty="0">
                <a:solidFill>
                  <a:srgbClr val="FFFFFF"/>
                </a:solidFill>
                <a:latin typeface="Roboto Slab"/>
                <a:cs typeface="Roboto Slab"/>
              </a:rPr>
              <a:t>млн</a:t>
            </a:r>
            <a:r>
              <a:rPr sz="2200" b="1" spc="-4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2200" b="1" dirty="0">
                <a:solidFill>
                  <a:srgbClr val="FFFFFF"/>
                </a:solidFill>
                <a:latin typeface="Roboto Slab"/>
                <a:cs typeface="Roboto Slab"/>
              </a:rPr>
              <a:t>т</a:t>
            </a:r>
            <a:endParaRPr sz="2200">
              <a:latin typeface="Roboto Slab"/>
              <a:cs typeface="Roboto Slab"/>
            </a:endParaRPr>
          </a:p>
          <a:p>
            <a:pPr marL="7366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FFFFFF"/>
                </a:solidFill>
                <a:latin typeface="Roboto Slab"/>
                <a:cs typeface="Roboto Slab"/>
              </a:rPr>
              <a:t>металургія</a:t>
            </a:r>
            <a:endParaRPr sz="2200">
              <a:latin typeface="Roboto Slab"/>
              <a:cs typeface="Roboto Slab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75EE7C58-F102-4AEF-B6B1-C679CB923260}"/>
              </a:ext>
            </a:extLst>
          </p:cNvPr>
          <p:cNvSpPr txBox="1"/>
          <p:nvPr/>
        </p:nvSpPr>
        <p:spPr>
          <a:xfrm>
            <a:off x="712699" y="1754155"/>
            <a:ext cx="347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Myriad Pro"/>
                <a:cs typeface="Myriad Pro"/>
              </a:rPr>
              <a:t>Споживання вугілля </a:t>
            </a:r>
            <a:r>
              <a:rPr sz="1800" b="1" dirty="0">
                <a:latin typeface="Myriad Pro"/>
                <a:cs typeface="Myriad Pro"/>
              </a:rPr>
              <a:t>у 2018</a:t>
            </a:r>
            <a:r>
              <a:rPr sz="1800" b="1" spc="-55" dirty="0">
                <a:latin typeface="Myriad Pro"/>
                <a:cs typeface="Myriad Pro"/>
              </a:rPr>
              <a:t> </a:t>
            </a:r>
            <a:r>
              <a:rPr sz="1800" b="1" dirty="0">
                <a:latin typeface="Myriad Pro"/>
                <a:cs typeface="Myriad Pro"/>
              </a:rPr>
              <a:t>році: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44" name="object 6">
            <a:extLst>
              <a:ext uri="{FF2B5EF4-FFF2-40B4-BE49-F238E27FC236}">
                <a16:creationId xmlns:a16="http://schemas.microsoft.com/office/drawing/2014/main" id="{ECAFAF52-9C5D-4558-B308-4F2E7AB99620}"/>
              </a:ext>
            </a:extLst>
          </p:cNvPr>
          <p:cNvSpPr txBox="1"/>
          <p:nvPr/>
        </p:nvSpPr>
        <p:spPr>
          <a:xfrm>
            <a:off x="4863618" y="1718258"/>
            <a:ext cx="7960995" cy="9906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3738245" algn="l"/>
              </a:tabLst>
            </a:pPr>
            <a:r>
              <a:rPr sz="1800" b="1" spc="-5" dirty="0">
                <a:latin typeface="Myriad Pro"/>
                <a:cs typeface="Myriad Pro"/>
              </a:rPr>
              <a:t>Державні </a:t>
            </a:r>
            <a:r>
              <a:rPr sz="1800" b="1" spc="-10" dirty="0">
                <a:latin typeface="Myriad Pro"/>
                <a:cs typeface="Myriad Pro"/>
              </a:rPr>
              <a:t>дотації </a:t>
            </a:r>
            <a:r>
              <a:rPr sz="1800" b="1" dirty="0">
                <a:latin typeface="Myriad Pro"/>
                <a:cs typeface="Myriad Pro"/>
              </a:rPr>
              <a:t>у</a:t>
            </a:r>
            <a:r>
              <a:rPr sz="1800" b="1" spc="25" dirty="0">
                <a:latin typeface="Myriad Pro"/>
                <a:cs typeface="Myriad Pro"/>
              </a:rPr>
              <a:t> </a:t>
            </a:r>
            <a:r>
              <a:rPr sz="1800" b="1" dirty="0">
                <a:latin typeface="Myriad Pro"/>
                <a:cs typeface="Myriad Pro"/>
              </a:rPr>
              <a:t>2018</a:t>
            </a:r>
            <a:r>
              <a:rPr sz="1800" b="1" spc="5" dirty="0">
                <a:latin typeface="Myriad Pro"/>
                <a:cs typeface="Myriad Pro"/>
              </a:rPr>
              <a:t> </a:t>
            </a:r>
            <a:r>
              <a:rPr sz="1800" b="1" dirty="0">
                <a:latin typeface="Myriad Pro"/>
                <a:cs typeface="Myriad Pro"/>
              </a:rPr>
              <a:t>році:	Обсяг </a:t>
            </a:r>
            <a:r>
              <a:rPr sz="1800" b="1" spc="-5" dirty="0">
                <a:latin typeface="Myriad Pro"/>
                <a:cs typeface="Myriad Pro"/>
              </a:rPr>
              <a:t>споживання, </a:t>
            </a:r>
            <a:r>
              <a:rPr sz="1800" b="1" dirty="0">
                <a:latin typeface="Myriad Pro"/>
                <a:cs typeface="Myriad Pro"/>
              </a:rPr>
              <a:t>млн </a:t>
            </a:r>
            <a:r>
              <a:rPr sz="1800" b="1" spc="-10" dirty="0">
                <a:latin typeface="Myriad Pro"/>
                <a:cs typeface="Myriad Pro"/>
              </a:rPr>
              <a:t>тон </a:t>
            </a:r>
            <a:r>
              <a:rPr sz="1800" b="1" dirty="0">
                <a:latin typeface="Myriad Pro"/>
                <a:cs typeface="Myriad Pro"/>
              </a:rPr>
              <a:t>у 2018</a:t>
            </a:r>
            <a:r>
              <a:rPr sz="1800" b="1" spc="-20" dirty="0">
                <a:latin typeface="Myriad Pro"/>
                <a:cs typeface="Myriad Pro"/>
              </a:rPr>
              <a:t> </a:t>
            </a:r>
            <a:r>
              <a:rPr sz="1800" b="1" dirty="0">
                <a:latin typeface="Myriad Pro"/>
                <a:cs typeface="Myriad Pro"/>
              </a:rPr>
              <a:t>році:</a:t>
            </a:r>
            <a:endParaRPr sz="1800">
              <a:latin typeface="Myriad Pro"/>
              <a:cs typeface="Myriad Pro"/>
            </a:endParaRPr>
          </a:p>
          <a:p>
            <a:pPr marL="52705">
              <a:lnSpc>
                <a:spcPct val="100000"/>
              </a:lnSpc>
              <a:spcBef>
                <a:spcPts val="600"/>
              </a:spcBef>
            </a:pPr>
            <a:r>
              <a:rPr sz="3800" b="1" dirty="0">
                <a:solidFill>
                  <a:srgbClr val="00ADA3"/>
                </a:solidFill>
                <a:latin typeface="Roboto Slab"/>
                <a:cs typeface="Roboto Slab"/>
              </a:rPr>
              <a:t>3,9 </a:t>
            </a:r>
            <a:r>
              <a:rPr sz="3800" b="1" spc="-15" dirty="0">
                <a:solidFill>
                  <a:srgbClr val="00ADA3"/>
                </a:solidFill>
                <a:latin typeface="Roboto Slab"/>
                <a:cs typeface="Roboto Slab"/>
              </a:rPr>
              <a:t>млрд </a:t>
            </a:r>
            <a:r>
              <a:rPr sz="3800" b="1" spc="-5" dirty="0">
                <a:solidFill>
                  <a:srgbClr val="00ADA3"/>
                </a:solidFill>
                <a:latin typeface="Roboto Slab"/>
                <a:cs typeface="Roboto Slab"/>
              </a:rPr>
              <a:t>грн</a:t>
            </a:r>
            <a:endParaRPr sz="3800">
              <a:latin typeface="Roboto Slab"/>
              <a:cs typeface="Roboto Slab"/>
            </a:endParaRPr>
          </a:p>
        </p:txBody>
      </p:sp>
      <p:sp>
        <p:nvSpPr>
          <p:cNvPr id="45" name="object 7">
            <a:extLst>
              <a:ext uri="{FF2B5EF4-FFF2-40B4-BE49-F238E27FC236}">
                <a16:creationId xmlns:a16="http://schemas.microsoft.com/office/drawing/2014/main" id="{C31C9247-445F-4047-A5A7-033F21D9D416}"/>
              </a:ext>
            </a:extLst>
          </p:cNvPr>
          <p:cNvSpPr/>
          <p:nvPr/>
        </p:nvSpPr>
        <p:spPr>
          <a:xfrm>
            <a:off x="9922542" y="2247455"/>
            <a:ext cx="1571625" cy="1913255"/>
          </a:xfrm>
          <a:custGeom>
            <a:avLst/>
            <a:gdLst/>
            <a:ahLst/>
            <a:cxnLst/>
            <a:rect l="l" t="t" r="r" b="b"/>
            <a:pathLst>
              <a:path w="1571625" h="1913254">
                <a:moveTo>
                  <a:pt x="956508" y="0"/>
                </a:moveTo>
                <a:lnTo>
                  <a:pt x="903359" y="1320"/>
                </a:lnTo>
                <a:lnTo>
                  <a:pt x="851203" y="5284"/>
                </a:lnTo>
                <a:lnTo>
                  <a:pt x="800034" y="11891"/>
                </a:lnTo>
                <a:lnTo>
                  <a:pt x="749849" y="21146"/>
                </a:lnTo>
                <a:lnTo>
                  <a:pt x="700642" y="33048"/>
                </a:lnTo>
                <a:lnTo>
                  <a:pt x="652408" y="47600"/>
                </a:lnTo>
                <a:lnTo>
                  <a:pt x="605142" y="64803"/>
                </a:lnTo>
                <a:lnTo>
                  <a:pt x="558839" y="84661"/>
                </a:lnTo>
                <a:lnTo>
                  <a:pt x="513493" y="107173"/>
                </a:lnTo>
                <a:lnTo>
                  <a:pt x="469100" y="132343"/>
                </a:lnTo>
                <a:lnTo>
                  <a:pt x="425655" y="160171"/>
                </a:lnTo>
                <a:lnTo>
                  <a:pt x="383152" y="190660"/>
                </a:lnTo>
                <a:lnTo>
                  <a:pt x="341587" y="223812"/>
                </a:lnTo>
                <a:lnTo>
                  <a:pt x="305765" y="255399"/>
                </a:lnTo>
                <a:lnTo>
                  <a:pt x="271888" y="288363"/>
                </a:lnTo>
                <a:lnTo>
                  <a:pt x="239964" y="322626"/>
                </a:lnTo>
                <a:lnTo>
                  <a:pt x="209999" y="358110"/>
                </a:lnTo>
                <a:lnTo>
                  <a:pt x="182000" y="394739"/>
                </a:lnTo>
                <a:lnTo>
                  <a:pt x="155974" y="432435"/>
                </a:lnTo>
                <a:lnTo>
                  <a:pt x="131928" y="471122"/>
                </a:lnTo>
                <a:lnTo>
                  <a:pt x="109867" y="510721"/>
                </a:lnTo>
                <a:lnTo>
                  <a:pt x="89800" y="551156"/>
                </a:lnTo>
                <a:lnTo>
                  <a:pt x="71733" y="592350"/>
                </a:lnTo>
                <a:lnTo>
                  <a:pt x="55672" y="634225"/>
                </a:lnTo>
                <a:lnTo>
                  <a:pt x="41625" y="676704"/>
                </a:lnTo>
                <a:lnTo>
                  <a:pt x="29598" y="719710"/>
                </a:lnTo>
                <a:lnTo>
                  <a:pt x="19597" y="763165"/>
                </a:lnTo>
                <a:lnTo>
                  <a:pt x="11631" y="806993"/>
                </a:lnTo>
                <a:lnTo>
                  <a:pt x="5704" y="851116"/>
                </a:lnTo>
                <a:lnTo>
                  <a:pt x="1825" y="895457"/>
                </a:lnTo>
                <a:lnTo>
                  <a:pt x="0" y="939939"/>
                </a:lnTo>
                <a:lnTo>
                  <a:pt x="235" y="984485"/>
                </a:lnTo>
                <a:lnTo>
                  <a:pt x="2537" y="1029017"/>
                </a:lnTo>
                <a:lnTo>
                  <a:pt x="6914" y="1073458"/>
                </a:lnTo>
                <a:lnTo>
                  <a:pt x="13372" y="1117731"/>
                </a:lnTo>
                <a:lnTo>
                  <a:pt x="21917" y="1161759"/>
                </a:lnTo>
                <a:lnTo>
                  <a:pt x="32557" y="1205464"/>
                </a:lnTo>
                <a:lnTo>
                  <a:pt x="45298" y="1248770"/>
                </a:lnTo>
                <a:lnTo>
                  <a:pt x="60147" y="1291598"/>
                </a:lnTo>
                <a:lnTo>
                  <a:pt x="77111" y="1333873"/>
                </a:lnTo>
                <a:lnTo>
                  <a:pt x="96196" y="1375516"/>
                </a:lnTo>
                <a:lnTo>
                  <a:pt x="117409" y="1416451"/>
                </a:lnTo>
                <a:lnTo>
                  <a:pt x="140758" y="1456600"/>
                </a:lnTo>
                <a:lnTo>
                  <a:pt x="166248" y="1495886"/>
                </a:lnTo>
                <a:lnTo>
                  <a:pt x="193886" y="1534232"/>
                </a:lnTo>
                <a:lnTo>
                  <a:pt x="223680" y="1571561"/>
                </a:lnTo>
                <a:lnTo>
                  <a:pt x="255268" y="1607383"/>
                </a:lnTo>
                <a:lnTo>
                  <a:pt x="288231" y="1641260"/>
                </a:lnTo>
                <a:lnTo>
                  <a:pt x="322494" y="1673184"/>
                </a:lnTo>
                <a:lnTo>
                  <a:pt x="357979" y="1703149"/>
                </a:lnTo>
                <a:lnTo>
                  <a:pt x="394608" y="1731148"/>
                </a:lnTo>
                <a:lnTo>
                  <a:pt x="432304" y="1757174"/>
                </a:lnTo>
                <a:lnTo>
                  <a:pt x="470990" y="1781220"/>
                </a:lnTo>
                <a:lnTo>
                  <a:pt x="510590" y="1803281"/>
                </a:lnTo>
                <a:lnTo>
                  <a:pt x="551025" y="1823348"/>
                </a:lnTo>
                <a:lnTo>
                  <a:pt x="592219" y="1841415"/>
                </a:lnTo>
                <a:lnTo>
                  <a:pt x="634093" y="1857476"/>
                </a:lnTo>
                <a:lnTo>
                  <a:pt x="676572" y="1871523"/>
                </a:lnTo>
                <a:lnTo>
                  <a:pt x="719578" y="1883550"/>
                </a:lnTo>
                <a:lnTo>
                  <a:pt x="763034" y="1893551"/>
                </a:lnTo>
                <a:lnTo>
                  <a:pt x="806862" y="1901517"/>
                </a:lnTo>
                <a:lnTo>
                  <a:pt x="850985" y="1907444"/>
                </a:lnTo>
                <a:lnTo>
                  <a:pt x="895326" y="1911323"/>
                </a:lnTo>
                <a:lnTo>
                  <a:pt x="939808" y="1913148"/>
                </a:lnTo>
                <a:lnTo>
                  <a:pt x="984353" y="1912913"/>
                </a:lnTo>
                <a:lnTo>
                  <a:pt x="1028885" y="1910611"/>
                </a:lnTo>
                <a:lnTo>
                  <a:pt x="1073326" y="1906234"/>
                </a:lnTo>
                <a:lnTo>
                  <a:pt x="1117599" y="1899776"/>
                </a:lnTo>
                <a:lnTo>
                  <a:pt x="1161627" y="1891231"/>
                </a:lnTo>
                <a:lnTo>
                  <a:pt x="1205332" y="1880591"/>
                </a:lnTo>
                <a:lnTo>
                  <a:pt x="1248638" y="1867850"/>
                </a:lnTo>
                <a:lnTo>
                  <a:pt x="1291467" y="1853001"/>
                </a:lnTo>
                <a:lnTo>
                  <a:pt x="1333742" y="1836037"/>
                </a:lnTo>
                <a:lnTo>
                  <a:pt x="1375385" y="1816952"/>
                </a:lnTo>
                <a:lnTo>
                  <a:pt x="1416320" y="1795739"/>
                </a:lnTo>
                <a:lnTo>
                  <a:pt x="1456469" y="1772390"/>
                </a:lnTo>
                <a:lnTo>
                  <a:pt x="1495755" y="1746900"/>
                </a:lnTo>
                <a:lnTo>
                  <a:pt x="1534101" y="1719262"/>
                </a:lnTo>
                <a:lnTo>
                  <a:pt x="1571430" y="1689468"/>
                </a:lnTo>
                <a:lnTo>
                  <a:pt x="956508" y="956640"/>
                </a:lnTo>
                <a:lnTo>
                  <a:pt x="95650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7689FFE3-ADB6-46BB-901F-6F38AB1A2754}"/>
              </a:ext>
            </a:extLst>
          </p:cNvPr>
          <p:cNvSpPr/>
          <p:nvPr/>
        </p:nvSpPr>
        <p:spPr>
          <a:xfrm>
            <a:off x="10879051" y="2247455"/>
            <a:ext cx="956944" cy="1689735"/>
          </a:xfrm>
          <a:custGeom>
            <a:avLst/>
            <a:gdLst/>
            <a:ahLst/>
            <a:cxnLst/>
            <a:rect l="l" t="t" r="r" b="b"/>
            <a:pathLst>
              <a:path w="956945" h="1689735">
                <a:moveTo>
                  <a:pt x="0" y="0"/>
                </a:moveTo>
                <a:lnTo>
                  <a:pt x="0" y="956640"/>
                </a:lnTo>
                <a:lnTo>
                  <a:pt x="614921" y="1689468"/>
                </a:lnTo>
                <a:lnTo>
                  <a:pt x="653758" y="1655320"/>
                </a:lnTo>
                <a:lnTo>
                  <a:pt x="690275" y="1620007"/>
                </a:lnTo>
                <a:lnTo>
                  <a:pt x="724466" y="1583537"/>
                </a:lnTo>
                <a:lnTo>
                  <a:pt x="756329" y="1545920"/>
                </a:lnTo>
                <a:lnTo>
                  <a:pt x="785858" y="1507164"/>
                </a:lnTo>
                <a:lnTo>
                  <a:pt x="813049" y="1467279"/>
                </a:lnTo>
                <a:lnTo>
                  <a:pt x="837898" y="1426274"/>
                </a:lnTo>
                <a:lnTo>
                  <a:pt x="860401" y="1384159"/>
                </a:lnTo>
                <a:lnTo>
                  <a:pt x="880554" y="1340941"/>
                </a:lnTo>
                <a:lnTo>
                  <a:pt x="898352" y="1296632"/>
                </a:lnTo>
                <a:lnTo>
                  <a:pt x="913790" y="1251238"/>
                </a:lnTo>
                <a:lnTo>
                  <a:pt x="926865" y="1204771"/>
                </a:lnTo>
                <a:lnTo>
                  <a:pt x="937573" y="1157238"/>
                </a:lnTo>
                <a:lnTo>
                  <a:pt x="945908" y="1108650"/>
                </a:lnTo>
                <a:lnTo>
                  <a:pt x="951867" y="1059014"/>
                </a:lnTo>
                <a:lnTo>
                  <a:pt x="955446" y="1008341"/>
                </a:lnTo>
                <a:lnTo>
                  <a:pt x="956640" y="956640"/>
                </a:lnTo>
                <a:lnTo>
                  <a:pt x="955469" y="908893"/>
                </a:lnTo>
                <a:lnTo>
                  <a:pt x="951993" y="861752"/>
                </a:lnTo>
                <a:lnTo>
                  <a:pt x="946267" y="815273"/>
                </a:lnTo>
                <a:lnTo>
                  <a:pt x="938346" y="769509"/>
                </a:lnTo>
                <a:lnTo>
                  <a:pt x="928284" y="724515"/>
                </a:lnTo>
                <a:lnTo>
                  <a:pt x="916136" y="680347"/>
                </a:lnTo>
                <a:lnTo>
                  <a:pt x="901957" y="637058"/>
                </a:lnTo>
                <a:lnTo>
                  <a:pt x="885803" y="594705"/>
                </a:lnTo>
                <a:lnTo>
                  <a:pt x="867726" y="553341"/>
                </a:lnTo>
                <a:lnTo>
                  <a:pt x="847784" y="513022"/>
                </a:lnTo>
                <a:lnTo>
                  <a:pt x="826029" y="473802"/>
                </a:lnTo>
                <a:lnTo>
                  <a:pt x="802518" y="435736"/>
                </a:lnTo>
                <a:lnTo>
                  <a:pt x="777304" y="398879"/>
                </a:lnTo>
                <a:lnTo>
                  <a:pt x="750444" y="363285"/>
                </a:lnTo>
                <a:lnTo>
                  <a:pt x="721990" y="329010"/>
                </a:lnTo>
                <a:lnTo>
                  <a:pt x="691999" y="296109"/>
                </a:lnTo>
                <a:lnTo>
                  <a:pt x="660526" y="264635"/>
                </a:lnTo>
                <a:lnTo>
                  <a:pt x="627624" y="234645"/>
                </a:lnTo>
                <a:lnTo>
                  <a:pt x="593349" y="206192"/>
                </a:lnTo>
                <a:lnTo>
                  <a:pt x="557755" y="179331"/>
                </a:lnTo>
                <a:lnTo>
                  <a:pt x="520898" y="154118"/>
                </a:lnTo>
                <a:lnTo>
                  <a:pt x="482832" y="130607"/>
                </a:lnTo>
                <a:lnTo>
                  <a:pt x="443612" y="108853"/>
                </a:lnTo>
                <a:lnTo>
                  <a:pt x="403293" y="88911"/>
                </a:lnTo>
                <a:lnTo>
                  <a:pt x="361929" y="70835"/>
                </a:lnTo>
                <a:lnTo>
                  <a:pt x="319576" y="54680"/>
                </a:lnTo>
                <a:lnTo>
                  <a:pt x="276288" y="40502"/>
                </a:lnTo>
                <a:lnTo>
                  <a:pt x="232120" y="28355"/>
                </a:lnTo>
                <a:lnTo>
                  <a:pt x="187127" y="18293"/>
                </a:lnTo>
                <a:lnTo>
                  <a:pt x="141364" y="10372"/>
                </a:lnTo>
                <a:lnTo>
                  <a:pt x="94885" y="4646"/>
                </a:lnTo>
                <a:lnTo>
                  <a:pt x="47745" y="1170"/>
                </a:lnTo>
                <a:lnTo>
                  <a:pt x="0" y="0"/>
                </a:lnTo>
                <a:close/>
              </a:path>
            </a:pathLst>
          </a:custGeom>
          <a:solidFill>
            <a:srgbClr val="912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9">
            <a:extLst>
              <a:ext uri="{FF2B5EF4-FFF2-40B4-BE49-F238E27FC236}">
                <a16:creationId xmlns:a16="http://schemas.microsoft.com/office/drawing/2014/main" id="{1347F701-7F1F-474D-B9E1-85293029261B}"/>
              </a:ext>
            </a:extLst>
          </p:cNvPr>
          <p:cNvSpPr txBox="1"/>
          <p:nvPr/>
        </p:nvSpPr>
        <p:spPr>
          <a:xfrm>
            <a:off x="10038850" y="2904277"/>
            <a:ext cx="779145" cy="557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0" b="1" spc="-10" dirty="0">
                <a:latin typeface="Roboto Slab"/>
                <a:cs typeface="Roboto Slab"/>
              </a:rPr>
              <a:t>61%</a:t>
            </a:r>
            <a:endParaRPr sz="3500">
              <a:latin typeface="Roboto Slab"/>
              <a:cs typeface="Roboto Slab"/>
            </a:endParaRPr>
          </a:p>
        </p:txBody>
      </p:sp>
      <p:sp>
        <p:nvSpPr>
          <p:cNvPr id="48" name="object 10">
            <a:extLst>
              <a:ext uri="{FF2B5EF4-FFF2-40B4-BE49-F238E27FC236}">
                <a16:creationId xmlns:a16="http://schemas.microsoft.com/office/drawing/2014/main" id="{D25F2ECC-B728-4F74-84B0-2E5B633373AD}"/>
              </a:ext>
            </a:extLst>
          </p:cNvPr>
          <p:cNvSpPr txBox="1"/>
          <p:nvPr/>
        </p:nvSpPr>
        <p:spPr>
          <a:xfrm>
            <a:off x="11086007" y="2960767"/>
            <a:ext cx="60960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dirty="0">
                <a:solidFill>
                  <a:srgbClr val="FFFFFF"/>
                </a:solidFill>
                <a:latin typeface="Roboto Slab"/>
                <a:cs typeface="Roboto Slab"/>
              </a:rPr>
              <a:t>39%</a:t>
            </a:r>
            <a:endParaRPr sz="2550">
              <a:latin typeface="Roboto Slab"/>
              <a:cs typeface="Roboto Slab"/>
            </a:endParaRPr>
          </a:p>
        </p:txBody>
      </p:sp>
      <p:sp>
        <p:nvSpPr>
          <p:cNvPr id="49" name="object 11">
            <a:extLst>
              <a:ext uri="{FF2B5EF4-FFF2-40B4-BE49-F238E27FC236}">
                <a16:creationId xmlns:a16="http://schemas.microsoft.com/office/drawing/2014/main" id="{DB3BB9F6-378B-4D07-9D95-173E3C0FB5E7}"/>
              </a:ext>
            </a:extLst>
          </p:cNvPr>
          <p:cNvSpPr txBox="1"/>
          <p:nvPr/>
        </p:nvSpPr>
        <p:spPr>
          <a:xfrm>
            <a:off x="8578008" y="2732153"/>
            <a:ext cx="12547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4629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Roboto Slab"/>
                <a:cs typeface="Roboto Slab"/>
              </a:rPr>
              <a:t>Власний  видобу</a:t>
            </a:r>
            <a:r>
              <a:rPr sz="1800" spc="-40" dirty="0">
                <a:latin typeface="Roboto Slab"/>
                <a:cs typeface="Roboto Slab"/>
              </a:rPr>
              <a:t>т</a:t>
            </a:r>
            <a:r>
              <a:rPr sz="1800" spc="-5" dirty="0">
                <a:latin typeface="Roboto Slab"/>
                <a:cs typeface="Roboto Slab"/>
              </a:rPr>
              <a:t>ок</a:t>
            </a:r>
            <a:endParaRPr sz="1800">
              <a:latin typeface="Roboto Slab"/>
              <a:cs typeface="Roboto Slab"/>
            </a:endParaRPr>
          </a:p>
          <a:p>
            <a:pPr marR="5715" algn="r">
              <a:lnSpc>
                <a:spcPct val="100000"/>
              </a:lnSpc>
            </a:pPr>
            <a:r>
              <a:rPr sz="1800" spc="-5" dirty="0">
                <a:latin typeface="Roboto Slab"/>
                <a:cs typeface="Roboto Slab"/>
              </a:rPr>
              <a:t>33,4</a:t>
            </a:r>
            <a:endParaRPr sz="1800">
              <a:latin typeface="Roboto Slab"/>
              <a:cs typeface="Roboto Slab"/>
            </a:endParaRPr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id="{3DA5518E-D1F8-4681-8973-A0D6A07FA70D}"/>
              </a:ext>
            </a:extLst>
          </p:cNvPr>
          <p:cNvSpPr txBox="1"/>
          <p:nvPr/>
        </p:nvSpPr>
        <p:spPr>
          <a:xfrm>
            <a:off x="11926312" y="2869313"/>
            <a:ext cx="837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Roboto Slab"/>
                <a:cs typeface="Roboto Slab"/>
              </a:rPr>
              <a:t>Імпорт</a:t>
            </a:r>
            <a:endParaRPr sz="1800">
              <a:latin typeface="Roboto Slab"/>
              <a:cs typeface="Roboto Slab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Roboto Slab"/>
                <a:cs typeface="Roboto Slab"/>
              </a:rPr>
              <a:t>21,4</a:t>
            </a:r>
            <a:endParaRPr sz="1800">
              <a:latin typeface="Roboto Slab"/>
              <a:cs typeface="Roboto Slab"/>
            </a:endParaRPr>
          </a:p>
        </p:txBody>
      </p:sp>
      <p:sp>
        <p:nvSpPr>
          <p:cNvPr id="51" name="object 13">
            <a:extLst>
              <a:ext uri="{FF2B5EF4-FFF2-40B4-BE49-F238E27FC236}">
                <a16:creationId xmlns:a16="http://schemas.microsoft.com/office/drawing/2014/main" id="{1CFB15DA-AD87-4942-BB07-3F5CC63256FA}"/>
              </a:ext>
            </a:extLst>
          </p:cNvPr>
          <p:cNvSpPr txBox="1"/>
          <p:nvPr/>
        </p:nvSpPr>
        <p:spPr>
          <a:xfrm>
            <a:off x="5331659" y="5086733"/>
            <a:ext cx="2512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Myriad Pro"/>
                <a:cs typeface="Myriad Pro"/>
              </a:rPr>
              <a:t>Імпорт вугілля</a:t>
            </a:r>
            <a:r>
              <a:rPr sz="1800" b="1" spc="-55" dirty="0">
                <a:latin typeface="Myriad Pro"/>
                <a:cs typeface="Myriad Pro"/>
              </a:rPr>
              <a:t> </a:t>
            </a:r>
            <a:r>
              <a:rPr sz="1800" b="1" spc="-5" dirty="0">
                <a:latin typeface="Myriad Pro"/>
                <a:cs typeface="Myriad Pro"/>
              </a:rPr>
              <a:t>(сальдо)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52" name="object 14">
            <a:extLst>
              <a:ext uri="{FF2B5EF4-FFF2-40B4-BE49-F238E27FC236}">
                <a16:creationId xmlns:a16="http://schemas.microsoft.com/office/drawing/2014/main" id="{726A2BB8-8032-4C06-8345-DAEC7564ADF9}"/>
              </a:ext>
            </a:extLst>
          </p:cNvPr>
          <p:cNvSpPr/>
          <p:nvPr/>
        </p:nvSpPr>
        <p:spPr>
          <a:xfrm>
            <a:off x="567006" y="5536977"/>
            <a:ext cx="12298045" cy="224154"/>
          </a:xfrm>
          <a:custGeom>
            <a:avLst/>
            <a:gdLst/>
            <a:ahLst/>
            <a:cxnLst/>
            <a:rect l="l" t="t" r="r" b="b"/>
            <a:pathLst>
              <a:path w="12298045" h="224154">
                <a:moveTo>
                  <a:pt x="12232957" y="0"/>
                </a:moveTo>
                <a:lnTo>
                  <a:pt x="0" y="0"/>
                </a:lnTo>
                <a:lnTo>
                  <a:pt x="65036" y="112661"/>
                </a:lnTo>
                <a:lnTo>
                  <a:pt x="723" y="224053"/>
                </a:lnTo>
                <a:lnTo>
                  <a:pt x="12233694" y="224053"/>
                </a:lnTo>
                <a:lnTo>
                  <a:pt x="12297727" y="113131"/>
                </a:lnTo>
                <a:lnTo>
                  <a:pt x="12297727" y="112179"/>
                </a:lnTo>
                <a:lnTo>
                  <a:pt x="12232957" y="0"/>
                </a:lnTo>
                <a:close/>
              </a:path>
            </a:pathLst>
          </a:custGeom>
          <a:solidFill>
            <a:srgbClr val="C2D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5">
            <a:extLst>
              <a:ext uri="{FF2B5EF4-FFF2-40B4-BE49-F238E27FC236}">
                <a16:creationId xmlns:a16="http://schemas.microsoft.com/office/drawing/2014/main" id="{40F4E6AC-371E-499C-8E40-FDC5C114D921}"/>
              </a:ext>
            </a:extLst>
          </p:cNvPr>
          <p:cNvSpPr/>
          <p:nvPr/>
        </p:nvSpPr>
        <p:spPr>
          <a:xfrm>
            <a:off x="9131463" y="5132101"/>
            <a:ext cx="1034415" cy="1034415"/>
          </a:xfrm>
          <a:custGeom>
            <a:avLst/>
            <a:gdLst/>
            <a:ahLst/>
            <a:cxnLst/>
            <a:rect l="l" t="t" r="r" b="b"/>
            <a:pathLst>
              <a:path w="1034415" h="1034414">
                <a:moveTo>
                  <a:pt x="516902" y="0"/>
                </a:moveTo>
                <a:lnTo>
                  <a:pt x="469855" y="2112"/>
                </a:lnTo>
                <a:lnTo>
                  <a:pt x="423990" y="8328"/>
                </a:lnTo>
                <a:lnTo>
                  <a:pt x="379491" y="18464"/>
                </a:lnTo>
                <a:lnTo>
                  <a:pt x="336541" y="32339"/>
                </a:lnTo>
                <a:lnTo>
                  <a:pt x="295321" y="49770"/>
                </a:lnTo>
                <a:lnTo>
                  <a:pt x="256015" y="70573"/>
                </a:lnTo>
                <a:lnTo>
                  <a:pt x="218804" y="94568"/>
                </a:lnTo>
                <a:lnTo>
                  <a:pt x="183871" y="121571"/>
                </a:lnTo>
                <a:lnTo>
                  <a:pt x="151399" y="151399"/>
                </a:lnTo>
                <a:lnTo>
                  <a:pt x="121571" y="183871"/>
                </a:lnTo>
                <a:lnTo>
                  <a:pt x="94568" y="218804"/>
                </a:lnTo>
                <a:lnTo>
                  <a:pt x="70573" y="256015"/>
                </a:lnTo>
                <a:lnTo>
                  <a:pt x="49770" y="295321"/>
                </a:lnTo>
                <a:lnTo>
                  <a:pt x="32339" y="336541"/>
                </a:lnTo>
                <a:lnTo>
                  <a:pt x="18464" y="379491"/>
                </a:lnTo>
                <a:lnTo>
                  <a:pt x="8328" y="423990"/>
                </a:lnTo>
                <a:lnTo>
                  <a:pt x="2112" y="469855"/>
                </a:lnTo>
                <a:lnTo>
                  <a:pt x="0" y="516902"/>
                </a:lnTo>
                <a:lnTo>
                  <a:pt x="2112" y="563952"/>
                </a:lnTo>
                <a:lnTo>
                  <a:pt x="8328" y="609818"/>
                </a:lnTo>
                <a:lnTo>
                  <a:pt x="18464" y="654317"/>
                </a:lnTo>
                <a:lnTo>
                  <a:pt x="32339" y="697269"/>
                </a:lnTo>
                <a:lnTo>
                  <a:pt x="49770" y="738489"/>
                </a:lnTo>
                <a:lnTo>
                  <a:pt x="70573" y="777795"/>
                </a:lnTo>
                <a:lnTo>
                  <a:pt x="94568" y="815006"/>
                </a:lnTo>
                <a:lnTo>
                  <a:pt x="121571" y="849938"/>
                </a:lnTo>
                <a:lnTo>
                  <a:pt x="151399" y="882410"/>
                </a:lnTo>
                <a:lnTo>
                  <a:pt x="183871" y="912238"/>
                </a:lnTo>
                <a:lnTo>
                  <a:pt x="218804" y="939240"/>
                </a:lnTo>
                <a:lnTo>
                  <a:pt x="256015" y="963234"/>
                </a:lnTo>
                <a:lnTo>
                  <a:pt x="295321" y="984037"/>
                </a:lnTo>
                <a:lnTo>
                  <a:pt x="336541" y="1001467"/>
                </a:lnTo>
                <a:lnTo>
                  <a:pt x="379491" y="1015341"/>
                </a:lnTo>
                <a:lnTo>
                  <a:pt x="423990" y="1025477"/>
                </a:lnTo>
                <a:lnTo>
                  <a:pt x="469855" y="1031693"/>
                </a:lnTo>
                <a:lnTo>
                  <a:pt x="516902" y="1033805"/>
                </a:lnTo>
                <a:lnTo>
                  <a:pt x="563950" y="1031693"/>
                </a:lnTo>
                <a:lnTo>
                  <a:pt x="609814" y="1025477"/>
                </a:lnTo>
                <a:lnTo>
                  <a:pt x="654313" y="1015341"/>
                </a:lnTo>
                <a:lnTo>
                  <a:pt x="697264" y="1001467"/>
                </a:lnTo>
                <a:lnTo>
                  <a:pt x="738483" y="984037"/>
                </a:lnTo>
                <a:lnTo>
                  <a:pt x="777790" y="963234"/>
                </a:lnTo>
                <a:lnTo>
                  <a:pt x="815001" y="939240"/>
                </a:lnTo>
                <a:lnTo>
                  <a:pt x="849933" y="912238"/>
                </a:lnTo>
                <a:lnTo>
                  <a:pt x="882405" y="882410"/>
                </a:lnTo>
                <a:lnTo>
                  <a:pt x="912234" y="849938"/>
                </a:lnTo>
                <a:lnTo>
                  <a:pt x="939236" y="815006"/>
                </a:lnTo>
                <a:lnTo>
                  <a:pt x="963231" y="777795"/>
                </a:lnTo>
                <a:lnTo>
                  <a:pt x="984035" y="738489"/>
                </a:lnTo>
                <a:lnTo>
                  <a:pt x="1001465" y="697269"/>
                </a:lnTo>
                <a:lnTo>
                  <a:pt x="1015340" y="654317"/>
                </a:lnTo>
                <a:lnTo>
                  <a:pt x="1025477" y="609818"/>
                </a:lnTo>
                <a:lnTo>
                  <a:pt x="1031692" y="563952"/>
                </a:lnTo>
                <a:lnTo>
                  <a:pt x="1033805" y="516902"/>
                </a:lnTo>
                <a:lnTo>
                  <a:pt x="1031692" y="469855"/>
                </a:lnTo>
                <a:lnTo>
                  <a:pt x="1025477" y="423990"/>
                </a:lnTo>
                <a:lnTo>
                  <a:pt x="1015340" y="379491"/>
                </a:lnTo>
                <a:lnTo>
                  <a:pt x="1001465" y="336541"/>
                </a:lnTo>
                <a:lnTo>
                  <a:pt x="984035" y="295321"/>
                </a:lnTo>
                <a:lnTo>
                  <a:pt x="963231" y="256015"/>
                </a:lnTo>
                <a:lnTo>
                  <a:pt x="939236" y="218804"/>
                </a:lnTo>
                <a:lnTo>
                  <a:pt x="912234" y="183871"/>
                </a:lnTo>
                <a:lnTo>
                  <a:pt x="882405" y="151399"/>
                </a:lnTo>
                <a:lnTo>
                  <a:pt x="849933" y="121571"/>
                </a:lnTo>
                <a:lnTo>
                  <a:pt x="815001" y="94568"/>
                </a:lnTo>
                <a:lnTo>
                  <a:pt x="777790" y="70573"/>
                </a:lnTo>
                <a:lnTo>
                  <a:pt x="738483" y="49770"/>
                </a:lnTo>
                <a:lnTo>
                  <a:pt x="697264" y="32339"/>
                </a:lnTo>
                <a:lnTo>
                  <a:pt x="654313" y="18464"/>
                </a:lnTo>
                <a:lnTo>
                  <a:pt x="609814" y="8328"/>
                </a:lnTo>
                <a:lnTo>
                  <a:pt x="563950" y="2112"/>
                </a:lnTo>
                <a:lnTo>
                  <a:pt x="516902" y="0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63272CEF-CEAF-43A6-A8BE-BF5FFABF7F01}"/>
              </a:ext>
            </a:extLst>
          </p:cNvPr>
          <p:cNvSpPr txBox="1"/>
          <p:nvPr/>
        </p:nvSpPr>
        <p:spPr>
          <a:xfrm>
            <a:off x="9405304" y="5416682"/>
            <a:ext cx="4819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Roboto Slab"/>
                <a:cs typeface="Roboto Slab"/>
              </a:rPr>
              <a:t>2018</a:t>
            </a:r>
            <a:endParaRPr sz="1700">
              <a:latin typeface="Roboto Slab"/>
              <a:cs typeface="Roboto Slab"/>
            </a:endParaRPr>
          </a:p>
          <a:p>
            <a:pPr marL="69850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Roboto Slab"/>
                <a:cs typeface="Roboto Slab"/>
              </a:rPr>
              <a:t>рік</a:t>
            </a:r>
            <a:endParaRPr sz="1700">
              <a:latin typeface="Roboto Slab"/>
              <a:cs typeface="Roboto Slab"/>
            </a:endParaRPr>
          </a:p>
        </p:txBody>
      </p:sp>
      <p:sp>
        <p:nvSpPr>
          <p:cNvPr id="55" name="object 17">
            <a:extLst>
              <a:ext uri="{FF2B5EF4-FFF2-40B4-BE49-F238E27FC236}">
                <a16:creationId xmlns:a16="http://schemas.microsoft.com/office/drawing/2014/main" id="{F0A0BB46-5349-4DDD-B89F-CAA41EDB212C}"/>
              </a:ext>
            </a:extLst>
          </p:cNvPr>
          <p:cNvSpPr/>
          <p:nvPr/>
        </p:nvSpPr>
        <p:spPr>
          <a:xfrm>
            <a:off x="9131463" y="5132101"/>
            <a:ext cx="1034415" cy="1034415"/>
          </a:xfrm>
          <a:custGeom>
            <a:avLst/>
            <a:gdLst/>
            <a:ahLst/>
            <a:cxnLst/>
            <a:rect l="l" t="t" r="r" b="b"/>
            <a:pathLst>
              <a:path w="1034415" h="1034414">
                <a:moveTo>
                  <a:pt x="516902" y="1033805"/>
                </a:moveTo>
                <a:lnTo>
                  <a:pt x="563950" y="1031693"/>
                </a:lnTo>
                <a:lnTo>
                  <a:pt x="609814" y="1025477"/>
                </a:lnTo>
                <a:lnTo>
                  <a:pt x="654313" y="1015341"/>
                </a:lnTo>
                <a:lnTo>
                  <a:pt x="697264" y="1001467"/>
                </a:lnTo>
                <a:lnTo>
                  <a:pt x="738483" y="984037"/>
                </a:lnTo>
                <a:lnTo>
                  <a:pt x="777790" y="963234"/>
                </a:lnTo>
                <a:lnTo>
                  <a:pt x="815001" y="939240"/>
                </a:lnTo>
                <a:lnTo>
                  <a:pt x="849933" y="912238"/>
                </a:lnTo>
                <a:lnTo>
                  <a:pt x="882405" y="882410"/>
                </a:lnTo>
                <a:lnTo>
                  <a:pt x="912234" y="849938"/>
                </a:lnTo>
                <a:lnTo>
                  <a:pt x="939236" y="815006"/>
                </a:lnTo>
                <a:lnTo>
                  <a:pt x="963231" y="777795"/>
                </a:lnTo>
                <a:lnTo>
                  <a:pt x="984035" y="738489"/>
                </a:lnTo>
                <a:lnTo>
                  <a:pt x="1001465" y="697269"/>
                </a:lnTo>
                <a:lnTo>
                  <a:pt x="1015340" y="654317"/>
                </a:lnTo>
                <a:lnTo>
                  <a:pt x="1025477" y="609818"/>
                </a:lnTo>
                <a:lnTo>
                  <a:pt x="1031692" y="563952"/>
                </a:lnTo>
                <a:lnTo>
                  <a:pt x="1033805" y="516902"/>
                </a:lnTo>
                <a:lnTo>
                  <a:pt x="1031692" y="469855"/>
                </a:lnTo>
                <a:lnTo>
                  <a:pt x="1025477" y="423990"/>
                </a:lnTo>
                <a:lnTo>
                  <a:pt x="1015340" y="379491"/>
                </a:lnTo>
                <a:lnTo>
                  <a:pt x="1001465" y="336541"/>
                </a:lnTo>
                <a:lnTo>
                  <a:pt x="984035" y="295321"/>
                </a:lnTo>
                <a:lnTo>
                  <a:pt x="963231" y="256015"/>
                </a:lnTo>
                <a:lnTo>
                  <a:pt x="939236" y="218804"/>
                </a:lnTo>
                <a:lnTo>
                  <a:pt x="912234" y="183871"/>
                </a:lnTo>
                <a:lnTo>
                  <a:pt x="882405" y="151399"/>
                </a:lnTo>
                <a:lnTo>
                  <a:pt x="849933" y="121571"/>
                </a:lnTo>
                <a:lnTo>
                  <a:pt x="815001" y="94568"/>
                </a:lnTo>
                <a:lnTo>
                  <a:pt x="777790" y="70573"/>
                </a:lnTo>
                <a:lnTo>
                  <a:pt x="738483" y="49770"/>
                </a:lnTo>
                <a:lnTo>
                  <a:pt x="697264" y="32339"/>
                </a:lnTo>
                <a:lnTo>
                  <a:pt x="654313" y="18464"/>
                </a:lnTo>
                <a:lnTo>
                  <a:pt x="609814" y="8328"/>
                </a:lnTo>
                <a:lnTo>
                  <a:pt x="563950" y="2112"/>
                </a:lnTo>
                <a:lnTo>
                  <a:pt x="516902" y="0"/>
                </a:lnTo>
                <a:lnTo>
                  <a:pt x="469855" y="2112"/>
                </a:lnTo>
                <a:lnTo>
                  <a:pt x="423990" y="8328"/>
                </a:lnTo>
                <a:lnTo>
                  <a:pt x="379491" y="18464"/>
                </a:lnTo>
                <a:lnTo>
                  <a:pt x="336541" y="32339"/>
                </a:lnTo>
                <a:lnTo>
                  <a:pt x="295321" y="49770"/>
                </a:lnTo>
                <a:lnTo>
                  <a:pt x="256015" y="70573"/>
                </a:lnTo>
                <a:lnTo>
                  <a:pt x="218804" y="94568"/>
                </a:lnTo>
                <a:lnTo>
                  <a:pt x="183871" y="121571"/>
                </a:lnTo>
                <a:lnTo>
                  <a:pt x="151399" y="151399"/>
                </a:lnTo>
                <a:lnTo>
                  <a:pt x="121571" y="183871"/>
                </a:lnTo>
                <a:lnTo>
                  <a:pt x="94568" y="218804"/>
                </a:lnTo>
                <a:lnTo>
                  <a:pt x="70573" y="256015"/>
                </a:lnTo>
                <a:lnTo>
                  <a:pt x="49770" y="295321"/>
                </a:lnTo>
                <a:lnTo>
                  <a:pt x="32339" y="336541"/>
                </a:lnTo>
                <a:lnTo>
                  <a:pt x="18464" y="379491"/>
                </a:lnTo>
                <a:lnTo>
                  <a:pt x="8328" y="423990"/>
                </a:lnTo>
                <a:lnTo>
                  <a:pt x="2112" y="469855"/>
                </a:lnTo>
                <a:lnTo>
                  <a:pt x="0" y="516902"/>
                </a:lnTo>
                <a:lnTo>
                  <a:pt x="2112" y="563952"/>
                </a:lnTo>
                <a:lnTo>
                  <a:pt x="8328" y="609818"/>
                </a:lnTo>
                <a:lnTo>
                  <a:pt x="18464" y="654317"/>
                </a:lnTo>
                <a:lnTo>
                  <a:pt x="32339" y="697269"/>
                </a:lnTo>
                <a:lnTo>
                  <a:pt x="49770" y="738489"/>
                </a:lnTo>
                <a:lnTo>
                  <a:pt x="70573" y="777795"/>
                </a:lnTo>
                <a:lnTo>
                  <a:pt x="94568" y="815006"/>
                </a:lnTo>
                <a:lnTo>
                  <a:pt x="121571" y="849938"/>
                </a:lnTo>
                <a:lnTo>
                  <a:pt x="151399" y="882410"/>
                </a:lnTo>
                <a:lnTo>
                  <a:pt x="183871" y="912238"/>
                </a:lnTo>
                <a:lnTo>
                  <a:pt x="218804" y="939240"/>
                </a:lnTo>
                <a:lnTo>
                  <a:pt x="256015" y="963234"/>
                </a:lnTo>
                <a:lnTo>
                  <a:pt x="295321" y="984037"/>
                </a:lnTo>
                <a:lnTo>
                  <a:pt x="336541" y="1001467"/>
                </a:lnTo>
                <a:lnTo>
                  <a:pt x="379491" y="1015341"/>
                </a:lnTo>
                <a:lnTo>
                  <a:pt x="423990" y="1025477"/>
                </a:lnTo>
                <a:lnTo>
                  <a:pt x="469855" y="1031693"/>
                </a:lnTo>
                <a:lnTo>
                  <a:pt x="516902" y="1033805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8">
            <a:extLst>
              <a:ext uri="{FF2B5EF4-FFF2-40B4-BE49-F238E27FC236}">
                <a16:creationId xmlns:a16="http://schemas.microsoft.com/office/drawing/2014/main" id="{5EDDDDF6-3128-463A-87A3-BA12E543E0F2}"/>
              </a:ext>
            </a:extLst>
          </p:cNvPr>
          <p:cNvSpPr/>
          <p:nvPr/>
        </p:nvSpPr>
        <p:spPr>
          <a:xfrm>
            <a:off x="2933465" y="5132101"/>
            <a:ext cx="1034415" cy="1034415"/>
          </a:xfrm>
          <a:custGeom>
            <a:avLst/>
            <a:gdLst/>
            <a:ahLst/>
            <a:cxnLst/>
            <a:rect l="l" t="t" r="r" b="b"/>
            <a:pathLst>
              <a:path w="1034414" h="1034414">
                <a:moveTo>
                  <a:pt x="516902" y="0"/>
                </a:moveTo>
                <a:lnTo>
                  <a:pt x="469855" y="2112"/>
                </a:lnTo>
                <a:lnTo>
                  <a:pt x="423990" y="8328"/>
                </a:lnTo>
                <a:lnTo>
                  <a:pt x="379491" y="18464"/>
                </a:lnTo>
                <a:lnTo>
                  <a:pt x="336541" y="32339"/>
                </a:lnTo>
                <a:lnTo>
                  <a:pt x="295321" y="49770"/>
                </a:lnTo>
                <a:lnTo>
                  <a:pt x="256015" y="70573"/>
                </a:lnTo>
                <a:lnTo>
                  <a:pt x="218804" y="94568"/>
                </a:lnTo>
                <a:lnTo>
                  <a:pt x="183871" y="121571"/>
                </a:lnTo>
                <a:lnTo>
                  <a:pt x="151399" y="151399"/>
                </a:lnTo>
                <a:lnTo>
                  <a:pt x="121571" y="183871"/>
                </a:lnTo>
                <a:lnTo>
                  <a:pt x="94568" y="218804"/>
                </a:lnTo>
                <a:lnTo>
                  <a:pt x="70573" y="256015"/>
                </a:lnTo>
                <a:lnTo>
                  <a:pt x="49770" y="295321"/>
                </a:lnTo>
                <a:lnTo>
                  <a:pt x="32339" y="336541"/>
                </a:lnTo>
                <a:lnTo>
                  <a:pt x="18464" y="379491"/>
                </a:lnTo>
                <a:lnTo>
                  <a:pt x="8328" y="423990"/>
                </a:lnTo>
                <a:lnTo>
                  <a:pt x="2112" y="469855"/>
                </a:lnTo>
                <a:lnTo>
                  <a:pt x="0" y="516902"/>
                </a:lnTo>
                <a:lnTo>
                  <a:pt x="2112" y="563952"/>
                </a:lnTo>
                <a:lnTo>
                  <a:pt x="8328" y="609818"/>
                </a:lnTo>
                <a:lnTo>
                  <a:pt x="18464" y="654317"/>
                </a:lnTo>
                <a:lnTo>
                  <a:pt x="32339" y="697269"/>
                </a:lnTo>
                <a:lnTo>
                  <a:pt x="49770" y="738489"/>
                </a:lnTo>
                <a:lnTo>
                  <a:pt x="70573" y="777795"/>
                </a:lnTo>
                <a:lnTo>
                  <a:pt x="94568" y="815006"/>
                </a:lnTo>
                <a:lnTo>
                  <a:pt x="121571" y="849938"/>
                </a:lnTo>
                <a:lnTo>
                  <a:pt x="151399" y="882410"/>
                </a:lnTo>
                <a:lnTo>
                  <a:pt x="183871" y="912238"/>
                </a:lnTo>
                <a:lnTo>
                  <a:pt x="218804" y="939240"/>
                </a:lnTo>
                <a:lnTo>
                  <a:pt x="256015" y="963234"/>
                </a:lnTo>
                <a:lnTo>
                  <a:pt x="295321" y="984037"/>
                </a:lnTo>
                <a:lnTo>
                  <a:pt x="336541" y="1001467"/>
                </a:lnTo>
                <a:lnTo>
                  <a:pt x="379491" y="1015341"/>
                </a:lnTo>
                <a:lnTo>
                  <a:pt x="423990" y="1025477"/>
                </a:lnTo>
                <a:lnTo>
                  <a:pt x="469855" y="1031693"/>
                </a:lnTo>
                <a:lnTo>
                  <a:pt x="516902" y="1033805"/>
                </a:lnTo>
                <a:lnTo>
                  <a:pt x="563950" y="1031693"/>
                </a:lnTo>
                <a:lnTo>
                  <a:pt x="609814" y="1025477"/>
                </a:lnTo>
                <a:lnTo>
                  <a:pt x="654313" y="1015341"/>
                </a:lnTo>
                <a:lnTo>
                  <a:pt x="697264" y="1001467"/>
                </a:lnTo>
                <a:lnTo>
                  <a:pt x="738483" y="984037"/>
                </a:lnTo>
                <a:lnTo>
                  <a:pt x="777790" y="963234"/>
                </a:lnTo>
                <a:lnTo>
                  <a:pt x="815001" y="939240"/>
                </a:lnTo>
                <a:lnTo>
                  <a:pt x="849933" y="912238"/>
                </a:lnTo>
                <a:lnTo>
                  <a:pt x="882405" y="882410"/>
                </a:lnTo>
                <a:lnTo>
                  <a:pt x="912234" y="849938"/>
                </a:lnTo>
                <a:lnTo>
                  <a:pt x="939236" y="815006"/>
                </a:lnTo>
                <a:lnTo>
                  <a:pt x="963231" y="777795"/>
                </a:lnTo>
                <a:lnTo>
                  <a:pt x="984035" y="738489"/>
                </a:lnTo>
                <a:lnTo>
                  <a:pt x="1001465" y="697269"/>
                </a:lnTo>
                <a:lnTo>
                  <a:pt x="1015340" y="654317"/>
                </a:lnTo>
                <a:lnTo>
                  <a:pt x="1025477" y="609818"/>
                </a:lnTo>
                <a:lnTo>
                  <a:pt x="1031692" y="563952"/>
                </a:lnTo>
                <a:lnTo>
                  <a:pt x="1033805" y="516902"/>
                </a:lnTo>
                <a:lnTo>
                  <a:pt x="1031692" y="469855"/>
                </a:lnTo>
                <a:lnTo>
                  <a:pt x="1025477" y="423990"/>
                </a:lnTo>
                <a:lnTo>
                  <a:pt x="1015340" y="379491"/>
                </a:lnTo>
                <a:lnTo>
                  <a:pt x="1001465" y="336541"/>
                </a:lnTo>
                <a:lnTo>
                  <a:pt x="984035" y="295321"/>
                </a:lnTo>
                <a:lnTo>
                  <a:pt x="963231" y="256015"/>
                </a:lnTo>
                <a:lnTo>
                  <a:pt x="939236" y="218804"/>
                </a:lnTo>
                <a:lnTo>
                  <a:pt x="912234" y="183871"/>
                </a:lnTo>
                <a:lnTo>
                  <a:pt x="882405" y="151399"/>
                </a:lnTo>
                <a:lnTo>
                  <a:pt x="849933" y="121571"/>
                </a:lnTo>
                <a:lnTo>
                  <a:pt x="815001" y="94568"/>
                </a:lnTo>
                <a:lnTo>
                  <a:pt x="777790" y="70573"/>
                </a:lnTo>
                <a:lnTo>
                  <a:pt x="738483" y="49770"/>
                </a:lnTo>
                <a:lnTo>
                  <a:pt x="697264" y="32339"/>
                </a:lnTo>
                <a:lnTo>
                  <a:pt x="654313" y="18464"/>
                </a:lnTo>
                <a:lnTo>
                  <a:pt x="609814" y="8328"/>
                </a:lnTo>
                <a:lnTo>
                  <a:pt x="563950" y="2112"/>
                </a:lnTo>
                <a:lnTo>
                  <a:pt x="516902" y="0"/>
                </a:lnTo>
                <a:close/>
              </a:path>
            </a:pathLst>
          </a:custGeom>
          <a:solidFill>
            <a:srgbClr val="CB4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F7005EC5-2A58-4C11-B8CE-E425AD2ECE45}"/>
              </a:ext>
            </a:extLst>
          </p:cNvPr>
          <p:cNvSpPr txBox="1"/>
          <p:nvPr/>
        </p:nvSpPr>
        <p:spPr>
          <a:xfrm>
            <a:off x="3191808" y="5416682"/>
            <a:ext cx="5130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Roboto Slab"/>
                <a:cs typeface="Roboto Slab"/>
              </a:rPr>
              <a:t>2006</a:t>
            </a:r>
            <a:endParaRPr sz="1700">
              <a:latin typeface="Roboto Slab"/>
              <a:cs typeface="Roboto Slab"/>
            </a:endParaRPr>
          </a:p>
          <a:p>
            <a:pPr marL="85090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Roboto Slab"/>
                <a:cs typeface="Roboto Slab"/>
              </a:rPr>
              <a:t>рік</a:t>
            </a:r>
            <a:endParaRPr sz="1700">
              <a:latin typeface="Roboto Slab"/>
              <a:cs typeface="Roboto Slab"/>
            </a:endParaRPr>
          </a:p>
        </p:txBody>
      </p:sp>
      <p:sp>
        <p:nvSpPr>
          <p:cNvPr id="58" name="object 20">
            <a:extLst>
              <a:ext uri="{FF2B5EF4-FFF2-40B4-BE49-F238E27FC236}">
                <a16:creationId xmlns:a16="http://schemas.microsoft.com/office/drawing/2014/main" id="{A270C788-C0DC-4B84-AC44-F20FFF061C89}"/>
              </a:ext>
            </a:extLst>
          </p:cNvPr>
          <p:cNvSpPr/>
          <p:nvPr/>
        </p:nvSpPr>
        <p:spPr>
          <a:xfrm>
            <a:off x="2933465" y="5132101"/>
            <a:ext cx="1034415" cy="1034415"/>
          </a:xfrm>
          <a:custGeom>
            <a:avLst/>
            <a:gdLst/>
            <a:ahLst/>
            <a:cxnLst/>
            <a:rect l="l" t="t" r="r" b="b"/>
            <a:pathLst>
              <a:path w="1034414" h="1034414">
                <a:moveTo>
                  <a:pt x="516902" y="1033805"/>
                </a:moveTo>
                <a:lnTo>
                  <a:pt x="563950" y="1031693"/>
                </a:lnTo>
                <a:lnTo>
                  <a:pt x="609814" y="1025477"/>
                </a:lnTo>
                <a:lnTo>
                  <a:pt x="654313" y="1015341"/>
                </a:lnTo>
                <a:lnTo>
                  <a:pt x="697264" y="1001467"/>
                </a:lnTo>
                <a:lnTo>
                  <a:pt x="738483" y="984037"/>
                </a:lnTo>
                <a:lnTo>
                  <a:pt x="777790" y="963234"/>
                </a:lnTo>
                <a:lnTo>
                  <a:pt x="815001" y="939240"/>
                </a:lnTo>
                <a:lnTo>
                  <a:pt x="849933" y="912238"/>
                </a:lnTo>
                <a:lnTo>
                  <a:pt x="882405" y="882410"/>
                </a:lnTo>
                <a:lnTo>
                  <a:pt x="912234" y="849938"/>
                </a:lnTo>
                <a:lnTo>
                  <a:pt x="939236" y="815006"/>
                </a:lnTo>
                <a:lnTo>
                  <a:pt x="963231" y="777795"/>
                </a:lnTo>
                <a:lnTo>
                  <a:pt x="984035" y="738489"/>
                </a:lnTo>
                <a:lnTo>
                  <a:pt x="1001465" y="697269"/>
                </a:lnTo>
                <a:lnTo>
                  <a:pt x="1015340" y="654317"/>
                </a:lnTo>
                <a:lnTo>
                  <a:pt x="1025477" y="609818"/>
                </a:lnTo>
                <a:lnTo>
                  <a:pt x="1031692" y="563952"/>
                </a:lnTo>
                <a:lnTo>
                  <a:pt x="1033805" y="516902"/>
                </a:lnTo>
                <a:lnTo>
                  <a:pt x="1031692" y="469855"/>
                </a:lnTo>
                <a:lnTo>
                  <a:pt x="1025477" y="423990"/>
                </a:lnTo>
                <a:lnTo>
                  <a:pt x="1015340" y="379491"/>
                </a:lnTo>
                <a:lnTo>
                  <a:pt x="1001465" y="336541"/>
                </a:lnTo>
                <a:lnTo>
                  <a:pt x="984035" y="295321"/>
                </a:lnTo>
                <a:lnTo>
                  <a:pt x="963231" y="256015"/>
                </a:lnTo>
                <a:lnTo>
                  <a:pt x="939236" y="218804"/>
                </a:lnTo>
                <a:lnTo>
                  <a:pt x="912234" y="183871"/>
                </a:lnTo>
                <a:lnTo>
                  <a:pt x="882405" y="151399"/>
                </a:lnTo>
                <a:lnTo>
                  <a:pt x="849933" y="121571"/>
                </a:lnTo>
                <a:lnTo>
                  <a:pt x="815001" y="94568"/>
                </a:lnTo>
                <a:lnTo>
                  <a:pt x="777790" y="70573"/>
                </a:lnTo>
                <a:lnTo>
                  <a:pt x="738483" y="49770"/>
                </a:lnTo>
                <a:lnTo>
                  <a:pt x="697264" y="32339"/>
                </a:lnTo>
                <a:lnTo>
                  <a:pt x="654313" y="18464"/>
                </a:lnTo>
                <a:lnTo>
                  <a:pt x="609814" y="8328"/>
                </a:lnTo>
                <a:lnTo>
                  <a:pt x="563950" y="2112"/>
                </a:lnTo>
                <a:lnTo>
                  <a:pt x="516902" y="0"/>
                </a:lnTo>
                <a:lnTo>
                  <a:pt x="469855" y="2112"/>
                </a:lnTo>
                <a:lnTo>
                  <a:pt x="423990" y="8328"/>
                </a:lnTo>
                <a:lnTo>
                  <a:pt x="379491" y="18464"/>
                </a:lnTo>
                <a:lnTo>
                  <a:pt x="336541" y="32339"/>
                </a:lnTo>
                <a:lnTo>
                  <a:pt x="295321" y="49770"/>
                </a:lnTo>
                <a:lnTo>
                  <a:pt x="256015" y="70573"/>
                </a:lnTo>
                <a:lnTo>
                  <a:pt x="218804" y="94568"/>
                </a:lnTo>
                <a:lnTo>
                  <a:pt x="183871" y="121571"/>
                </a:lnTo>
                <a:lnTo>
                  <a:pt x="151399" y="151399"/>
                </a:lnTo>
                <a:lnTo>
                  <a:pt x="121571" y="183871"/>
                </a:lnTo>
                <a:lnTo>
                  <a:pt x="94568" y="218804"/>
                </a:lnTo>
                <a:lnTo>
                  <a:pt x="70573" y="256015"/>
                </a:lnTo>
                <a:lnTo>
                  <a:pt x="49770" y="295321"/>
                </a:lnTo>
                <a:lnTo>
                  <a:pt x="32339" y="336541"/>
                </a:lnTo>
                <a:lnTo>
                  <a:pt x="18464" y="379491"/>
                </a:lnTo>
                <a:lnTo>
                  <a:pt x="8328" y="423990"/>
                </a:lnTo>
                <a:lnTo>
                  <a:pt x="2112" y="469855"/>
                </a:lnTo>
                <a:lnTo>
                  <a:pt x="0" y="516902"/>
                </a:lnTo>
                <a:lnTo>
                  <a:pt x="2112" y="563952"/>
                </a:lnTo>
                <a:lnTo>
                  <a:pt x="8328" y="609818"/>
                </a:lnTo>
                <a:lnTo>
                  <a:pt x="18464" y="654317"/>
                </a:lnTo>
                <a:lnTo>
                  <a:pt x="32339" y="697269"/>
                </a:lnTo>
                <a:lnTo>
                  <a:pt x="49770" y="738489"/>
                </a:lnTo>
                <a:lnTo>
                  <a:pt x="70573" y="777795"/>
                </a:lnTo>
                <a:lnTo>
                  <a:pt x="94568" y="815006"/>
                </a:lnTo>
                <a:lnTo>
                  <a:pt x="121571" y="849938"/>
                </a:lnTo>
                <a:lnTo>
                  <a:pt x="151399" y="882410"/>
                </a:lnTo>
                <a:lnTo>
                  <a:pt x="183871" y="912238"/>
                </a:lnTo>
                <a:lnTo>
                  <a:pt x="218804" y="939240"/>
                </a:lnTo>
                <a:lnTo>
                  <a:pt x="256015" y="963234"/>
                </a:lnTo>
                <a:lnTo>
                  <a:pt x="295321" y="984037"/>
                </a:lnTo>
                <a:lnTo>
                  <a:pt x="336541" y="1001467"/>
                </a:lnTo>
                <a:lnTo>
                  <a:pt x="379491" y="1015341"/>
                </a:lnTo>
                <a:lnTo>
                  <a:pt x="423990" y="1025477"/>
                </a:lnTo>
                <a:lnTo>
                  <a:pt x="469855" y="1031693"/>
                </a:lnTo>
                <a:lnTo>
                  <a:pt x="516902" y="1033805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1">
            <a:extLst>
              <a:ext uri="{FF2B5EF4-FFF2-40B4-BE49-F238E27FC236}">
                <a16:creationId xmlns:a16="http://schemas.microsoft.com/office/drawing/2014/main" id="{3B7DA127-F059-4DAE-A122-7785F41751B8}"/>
              </a:ext>
            </a:extLst>
          </p:cNvPr>
          <p:cNvSpPr txBox="1"/>
          <p:nvPr/>
        </p:nvSpPr>
        <p:spPr>
          <a:xfrm>
            <a:off x="3947299" y="5798305"/>
            <a:ext cx="1870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B4D5D"/>
                </a:solidFill>
                <a:latin typeface="Roboto Slab"/>
                <a:cs typeface="Roboto Slab"/>
              </a:rPr>
              <a:t>553 млн</a:t>
            </a:r>
            <a:r>
              <a:rPr sz="3000" b="1" spc="-90" dirty="0">
                <a:solidFill>
                  <a:srgbClr val="CB4D5D"/>
                </a:solidFill>
                <a:latin typeface="Roboto Slab"/>
                <a:cs typeface="Roboto Slab"/>
              </a:rPr>
              <a:t> </a:t>
            </a:r>
            <a:r>
              <a:rPr sz="3000" b="1" dirty="0">
                <a:solidFill>
                  <a:srgbClr val="CB4D5D"/>
                </a:solidFill>
                <a:latin typeface="Roboto Slab"/>
                <a:cs typeface="Roboto Slab"/>
              </a:rPr>
              <a:t>$</a:t>
            </a:r>
            <a:endParaRPr sz="3000">
              <a:latin typeface="Roboto Slab"/>
              <a:cs typeface="Roboto Slab"/>
            </a:endParaRPr>
          </a:p>
        </p:txBody>
      </p:sp>
      <p:sp>
        <p:nvSpPr>
          <p:cNvPr id="60" name="object 22">
            <a:extLst>
              <a:ext uri="{FF2B5EF4-FFF2-40B4-BE49-F238E27FC236}">
                <a16:creationId xmlns:a16="http://schemas.microsoft.com/office/drawing/2014/main" id="{580D9411-1B6A-419F-AA9C-DBC9D92526C0}"/>
              </a:ext>
            </a:extLst>
          </p:cNvPr>
          <p:cNvSpPr txBox="1"/>
          <p:nvPr/>
        </p:nvSpPr>
        <p:spPr>
          <a:xfrm>
            <a:off x="10184300" y="5722105"/>
            <a:ext cx="2010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22E91"/>
                </a:solidFill>
                <a:latin typeface="Roboto Slab"/>
                <a:cs typeface="Roboto Slab"/>
              </a:rPr>
              <a:t>3 </a:t>
            </a:r>
            <a:r>
              <a:rPr sz="3600" b="1" spc="-10" dirty="0">
                <a:solidFill>
                  <a:srgbClr val="522E91"/>
                </a:solidFill>
                <a:latin typeface="Roboto Slab"/>
                <a:cs typeface="Roboto Slab"/>
              </a:rPr>
              <a:t>млрд</a:t>
            </a:r>
            <a:r>
              <a:rPr sz="3600" b="1" spc="-105" dirty="0">
                <a:solidFill>
                  <a:srgbClr val="522E91"/>
                </a:solidFill>
                <a:latin typeface="Roboto Slab"/>
                <a:cs typeface="Roboto Slab"/>
              </a:rPr>
              <a:t> </a:t>
            </a:r>
            <a:r>
              <a:rPr sz="3600" b="1" dirty="0">
                <a:solidFill>
                  <a:srgbClr val="522E91"/>
                </a:solidFill>
                <a:latin typeface="Roboto Slab"/>
                <a:cs typeface="Roboto Slab"/>
              </a:rPr>
              <a:t>$</a:t>
            </a:r>
            <a:endParaRPr sz="3600">
              <a:latin typeface="Roboto Slab"/>
              <a:cs typeface="Roboto Slab"/>
            </a:endParaRPr>
          </a:p>
        </p:txBody>
      </p:sp>
      <p:sp>
        <p:nvSpPr>
          <p:cNvPr id="61" name="object 23">
            <a:extLst>
              <a:ext uri="{FF2B5EF4-FFF2-40B4-BE49-F238E27FC236}">
                <a16:creationId xmlns:a16="http://schemas.microsoft.com/office/drawing/2014/main" id="{D444B417-BA53-4F76-A94D-154280E4089C}"/>
              </a:ext>
            </a:extLst>
          </p:cNvPr>
          <p:cNvSpPr txBox="1"/>
          <p:nvPr/>
        </p:nvSpPr>
        <p:spPr>
          <a:xfrm>
            <a:off x="4954586" y="3221150"/>
            <a:ext cx="3287395" cy="14109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830"/>
              </a:spcBef>
            </a:pPr>
            <a:r>
              <a:rPr sz="1800" b="1" dirty="0">
                <a:latin typeface="Myriad Pro"/>
                <a:cs typeface="Myriad Pro"/>
              </a:rPr>
              <a:t>Аналіз </a:t>
            </a:r>
            <a:r>
              <a:rPr sz="1800" b="1" spc="-5" dirty="0">
                <a:latin typeface="Myriad Pro"/>
                <a:cs typeface="Myriad Pro"/>
              </a:rPr>
              <a:t>регуляторного</a:t>
            </a:r>
            <a:r>
              <a:rPr sz="1800" b="1" spc="-25" dirty="0">
                <a:latin typeface="Myriad Pro"/>
                <a:cs typeface="Myriad Pro"/>
              </a:rPr>
              <a:t> </a:t>
            </a:r>
            <a:r>
              <a:rPr sz="1800" b="1" dirty="0">
                <a:latin typeface="Myriad Pro"/>
                <a:cs typeface="Myriad Pro"/>
              </a:rPr>
              <a:t>поля:</a:t>
            </a:r>
            <a:endParaRPr sz="1800">
              <a:latin typeface="Myriad Pro"/>
              <a:cs typeface="Myriad Pro"/>
            </a:endParaRPr>
          </a:p>
          <a:p>
            <a:pPr marL="635" algn="ctr">
              <a:lnSpc>
                <a:spcPct val="100000"/>
              </a:lnSpc>
              <a:spcBef>
                <a:spcPts val="815"/>
              </a:spcBef>
            </a:pPr>
            <a:r>
              <a:rPr sz="2000" b="1" spc="-15" dirty="0">
                <a:solidFill>
                  <a:srgbClr val="D2232A"/>
                </a:solidFill>
                <a:latin typeface="Roboto Slab"/>
                <a:cs typeface="Roboto Slab"/>
              </a:rPr>
              <a:t>Кожен </a:t>
            </a:r>
            <a:r>
              <a:rPr sz="2000" b="1" spc="-5" dirty="0">
                <a:solidFill>
                  <a:srgbClr val="D2232A"/>
                </a:solidFill>
                <a:latin typeface="Roboto Slab"/>
                <a:cs typeface="Roboto Slab"/>
              </a:rPr>
              <a:t>5-ий</a:t>
            </a:r>
            <a:r>
              <a:rPr sz="2000" b="1" spc="-10" dirty="0">
                <a:solidFill>
                  <a:srgbClr val="D2232A"/>
                </a:solidFill>
                <a:latin typeface="Roboto Slab"/>
                <a:cs typeface="Roboto Slab"/>
              </a:rPr>
              <a:t> </a:t>
            </a:r>
            <a:r>
              <a:rPr sz="2000" b="1" dirty="0">
                <a:solidFill>
                  <a:srgbClr val="D2232A"/>
                </a:solidFill>
                <a:latin typeface="Roboto Slab"/>
                <a:cs typeface="Roboto Slab"/>
              </a:rPr>
              <a:t>НПА</a:t>
            </a:r>
            <a:endParaRPr sz="2000">
              <a:latin typeface="Roboto Slab"/>
              <a:cs typeface="Roboto Slab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dirty="0">
                <a:solidFill>
                  <a:srgbClr val="D2232A"/>
                </a:solidFill>
                <a:latin typeface="Roboto Slab"/>
                <a:cs typeface="Roboto Slab"/>
              </a:rPr>
              <a:t>має </a:t>
            </a:r>
            <a:r>
              <a:rPr sz="2000" spc="-5" dirty="0">
                <a:solidFill>
                  <a:srgbClr val="D2232A"/>
                </a:solidFill>
                <a:latin typeface="Roboto Slab"/>
                <a:cs typeface="Roboto Slab"/>
              </a:rPr>
              <a:t>ознаки</a:t>
            </a:r>
            <a:r>
              <a:rPr sz="2000" spc="-90" dirty="0">
                <a:solidFill>
                  <a:srgbClr val="D2232A"/>
                </a:solidFill>
                <a:latin typeface="Roboto Slab"/>
                <a:cs typeface="Roboto Slab"/>
              </a:rPr>
              <a:t> </a:t>
            </a:r>
            <a:r>
              <a:rPr sz="2000" spc="-10" dirty="0">
                <a:solidFill>
                  <a:srgbClr val="D2232A"/>
                </a:solidFill>
                <a:latin typeface="Roboto Slab"/>
                <a:cs typeface="Roboto Slab"/>
              </a:rPr>
              <a:t>незаконності  </a:t>
            </a:r>
            <a:r>
              <a:rPr sz="2000" dirty="0">
                <a:solidFill>
                  <a:srgbClr val="D2232A"/>
                </a:solidFill>
                <a:latin typeface="Roboto Slab"/>
                <a:cs typeface="Roboto Slab"/>
              </a:rPr>
              <a:t>або</a:t>
            </a:r>
            <a:r>
              <a:rPr sz="2000" spc="-10" dirty="0">
                <a:solidFill>
                  <a:srgbClr val="D2232A"/>
                </a:solidFill>
                <a:latin typeface="Roboto Slab"/>
                <a:cs typeface="Roboto Slab"/>
              </a:rPr>
              <a:t> </a:t>
            </a:r>
            <a:r>
              <a:rPr sz="2000" spc="-5" dirty="0">
                <a:solidFill>
                  <a:srgbClr val="D2232A"/>
                </a:solidFill>
                <a:latin typeface="Roboto Slab"/>
                <a:cs typeface="Roboto Slab"/>
              </a:rPr>
              <a:t>неактуальності</a:t>
            </a:r>
            <a:endParaRPr sz="2000">
              <a:latin typeface="Roboto Slab"/>
              <a:cs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">
            <a:extLst>
              <a:ext uri="{FF2B5EF4-FFF2-40B4-BE49-F238E27FC236}">
                <a16:creationId xmlns:a16="http://schemas.microsoft.com/office/drawing/2014/main" id="{C69B6FE9-0F67-4459-A88F-855DEF5EB3C9}"/>
              </a:ext>
            </a:extLst>
          </p:cNvPr>
          <p:cNvSpPr txBox="1"/>
          <p:nvPr/>
        </p:nvSpPr>
        <p:spPr>
          <a:xfrm>
            <a:off x="3104997" y="2221725"/>
            <a:ext cx="2988310" cy="1158875"/>
          </a:xfrm>
          <a:prstGeom prst="rect">
            <a:avLst/>
          </a:prstGeom>
          <a:solidFill>
            <a:srgbClr val="FFDD00"/>
          </a:solidFill>
        </p:spPr>
        <p:txBody>
          <a:bodyPr vert="horz" wrap="square" lIns="0" tIns="252730" rIns="0" bIns="0" rtlCol="0">
            <a:spAutoFit/>
          </a:bodyPr>
          <a:lstStyle/>
          <a:p>
            <a:pPr marL="314325" marR="172085" indent="506730">
              <a:lnSpc>
                <a:spcPct val="100000"/>
              </a:lnSpc>
              <a:spcBef>
                <a:spcPts val="1990"/>
              </a:spcBef>
            </a:pPr>
            <a:r>
              <a:rPr sz="2100" b="1" spc="-5" dirty="0">
                <a:latin typeface="Myriad Pro"/>
                <a:cs typeface="Myriad Pro"/>
              </a:rPr>
              <a:t>Дефіцит</a:t>
            </a:r>
            <a:r>
              <a:rPr sz="2100" b="1" spc="-55" dirty="0">
                <a:latin typeface="Myriad Pro"/>
                <a:cs typeface="Myriad Pro"/>
              </a:rPr>
              <a:t> </a:t>
            </a:r>
            <a:r>
              <a:rPr sz="2100" b="1" spc="-10" dirty="0">
                <a:latin typeface="Myriad Pro"/>
                <a:cs typeface="Myriad Pro"/>
              </a:rPr>
              <a:t>вугілля  </a:t>
            </a:r>
            <a:r>
              <a:rPr sz="2100" b="1" spc="-5" dirty="0">
                <a:latin typeface="Myriad Pro"/>
                <a:cs typeface="Myriad Pro"/>
              </a:rPr>
              <a:t>власного</a:t>
            </a:r>
            <a:r>
              <a:rPr sz="2100" b="1" spc="-55" dirty="0">
                <a:latin typeface="Myriad Pro"/>
                <a:cs typeface="Myriad Pro"/>
              </a:rPr>
              <a:t> </a:t>
            </a:r>
            <a:r>
              <a:rPr sz="2100" b="1" spc="-5" dirty="0">
                <a:latin typeface="Myriad Pro"/>
                <a:cs typeface="Myriad Pro"/>
              </a:rPr>
              <a:t>видобутку</a:t>
            </a:r>
            <a:endParaRPr sz="2100">
              <a:latin typeface="Myriad Pro"/>
              <a:cs typeface="Myriad Pro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1D4EEE7B-772E-45FF-81FF-D208E49A2E3F}"/>
              </a:ext>
            </a:extLst>
          </p:cNvPr>
          <p:cNvSpPr txBox="1"/>
          <p:nvPr/>
        </p:nvSpPr>
        <p:spPr>
          <a:xfrm>
            <a:off x="6093002" y="2221725"/>
            <a:ext cx="6336030" cy="1158875"/>
          </a:xfrm>
          <a:prstGeom prst="rect">
            <a:avLst/>
          </a:prstGeom>
          <a:solidFill>
            <a:srgbClr val="FFFABE"/>
          </a:solidFill>
        </p:spPr>
        <p:txBody>
          <a:bodyPr vert="horz" wrap="square" lIns="0" tIns="252730" rIns="0" bIns="0" rtlCol="0">
            <a:spAutoFit/>
          </a:bodyPr>
          <a:lstStyle/>
          <a:p>
            <a:pPr marL="179705" marR="360045">
              <a:lnSpc>
                <a:spcPct val="100000"/>
              </a:lnSpc>
              <a:spcBef>
                <a:spcPts val="1990"/>
              </a:spcBef>
            </a:pPr>
            <a:r>
              <a:rPr sz="2100" b="1" spc="-10" dirty="0">
                <a:latin typeface="Myriad Pro"/>
                <a:cs typeface="Myriad Pro"/>
              </a:rPr>
              <a:t>Недостатні </a:t>
            </a:r>
            <a:r>
              <a:rPr sz="2100" b="1" dirty="0">
                <a:latin typeface="Myriad Pro"/>
                <a:cs typeface="Myriad Pro"/>
              </a:rPr>
              <a:t>обсяги капіталовкладень в нове  </a:t>
            </a:r>
            <a:r>
              <a:rPr sz="2100" b="1" spc="-15" dirty="0">
                <a:latin typeface="Myriad Pro"/>
                <a:cs typeface="Myriad Pro"/>
              </a:rPr>
              <a:t>будівництво та </a:t>
            </a:r>
            <a:r>
              <a:rPr sz="2100" b="1" dirty="0">
                <a:latin typeface="Myriad Pro"/>
                <a:cs typeface="Myriad Pro"/>
              </a:rPr>
              <a:t>на оновлення основних</a:t>
            </a:r>
            <a:r>
              <a:rPr sz="2100" b="1" spc="-3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фондів</a:t>
            </a:r>
            <a:endParaRPr sz="2100">
              <a:latin typeface="Myriad Pro"/>
              <a:cs typeface="Myriad Pro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09B98A85-E042-42B0-952C-04971FC222B7}"/>
              </a:ext>
            </a:extLst>
          </p:cNvPr>
          <p:cNvSpPr txBox="1"/>
          <p:nvPr/>
        </p:nvSpPr>
        <p:spPr>
          <a:xfrm>
            <a:off x="1034999" y="4539437"/>
            <a:ext cx="5058410" cy="1158875"/>
          </a:xfrm>
          <a:prstGeom prst="rect">
            <a:avLst/>
          </a:prstGeom>
          <a:solidFill>
            <a:srgbClr val="FFE352"/>
          </a:solidFill>
        </p:spPr>
        <p:txBody>
          <a:bodyPr vert="horz" wrap="square" lIns="0" tIns="252730" rIns="0" bIns="0" rtlCol="0">
            <a:spAutoFit/>
          </a:bodyPr>
          <a:lstStyle/>
          <a:p>
            <a:pPr marL="786765" marR="172085" indent="-506095">
              <a:lnSpc>
                <a:spcPct val="100000"/>
              </a:lnSpc>
              <a:spcBef>
                <a:spcPts val="1990"/>
              </a:spcBef>
            </a:pPr>
            <a:r>
              <a:rPr sz="2100" b="1" spc="-5" dirty="0">
                <a:latin typeface="Myriad Pro"/>
                <a:cs typeface="Myriad Pro"/>
              </a:rPr>
              <a:t>Хронічна збитковість галузі, </a:t>
            </a:r>
            <a:r>
              <a:rPr sz="2100" b="1" dirty="0">
                <a:latin typeface="Myriad Pro"/>
                <a:cs typeface="Myriad Pro"/>
              </a:rPr>
              <a:t>в першу  </a:t>
            </a:r>
            <a:r>
              <a:rPr sz="2100" b="1" spc="5" dirty="0">
                <a:latin typeface="Myriad Pro"/>
                <a:cs typeface="Myriad Pro"/>
              </a:rPr>
              <a:t>чергу </a:t>
            </a:r>
            <a:r>
              <a:rPr sz="2100" b="1" dirty="0">
                <a:latin typeface="Myriad Pro"/>
                <a:cs typeface="Myriad Pro"/>
              </a:rPr>
              <a:t>— </a:t>
            </a:r>
            <a:r>
              <a:rPr sz="2100" b="1" spc="-5" dirty="0">
                <a:latin typeface="Myriad Pro"/>
                <a:cs typeface="Myriad Pro"/>
              </a:rPr>
              <a:t>державних</a:t>
            </a:r>
            <a:r>
              <a:rPr sz="2100" b="1" spc="-70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підприємств</a:t>
            </a:r>
            <a:endParaRPr sz="2100">
              <a:latin typeface="Myriad Pro"/>
              <a:cs typeface="Myriad Pro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5BE47811-7FDD-40C3-8795-C346063899F5}"/>
              </a:ext>
            </a:extLst>
          </p:cNvPr>
          <p:cNvSpPr txBox="1"/>
          <p:nvPr/>
        </p:nvSpPr>
        <p:spPr>
          <a:xfrm>
            <a:off x="6093002" y="4539437"/>
            <a:ext cx="2988310" cy="1158875"/>
          </a:xfrm>
          <a:prstGeom prst="rect">
            <a:avLst/>
          </a:prstGeom>
          <a:solidFill>
            <a:srgbClr val="FFCD56"/>
          </a:solidFill>
        </p:spPr>
        <p:txBody>
          <a:bodyPr vert="horz" wrap="square" lIns="0" tIns="252730" rIns="0" bIns="0" rtlCol="0">
            <a:spAutoFit/>
          </a:bodyPr>
          <a:lstStyle/>
          <a:p>
            <a:pPr marL="179705" marR="365125">
              <a:lnSpc>
                <a:spcPct val="100000"/>
              </a:lnSpc>
              <a:spcBef>
                <a:spcPts val="1990"/>
              </a:spcBef>
            </a:pPr>
            <a:r>
              <a:rPr sz="2100" b="1" spc="-5" dirty="0">
                <a:latin typeface="Myriad Pro"/>
                <a:cs typeface="Myriad Pro"/>
              </a:rPr>
              <a:t>Високий </a:t>
            </a:r>
            <a:r>
              <a:rPr sz="2100" b="1" dirty="0">
                <a:latin typeface="Myriad Pro"/>
                <a:cs typeface="Myriad Pro"/>
              </a:rPr>
              <a:t>рівень  </a:t>
            </a:r>
            <a:r>
              <a:rPr sz="2100" b="1" spc="-5" dirty="0">
                <a:latin typeface="Myriad Pro"/>
                <a:cs typeface="Myriad Pro"/>
              </a:rPr>
              <a:t>концентрації</a:t>
            </a:r>
            <a:r>
              <a:rPr sz="2100" b="1" spc="-85" dirty="0">
                <a:latin typeface="Myriad Pro"/>
                <a:cs typeface="Myriad Pro"/>
              </a:rPr>
              <a:t> </a:t>
            </a:r>
            <a:r>
              <a:rPr sz="2100" b="1" spc="5" dirty="0">
                <a:latin typeface="Myriad Pro"/>
                <a:cs typeface="Myriad Pro"/>
              </a:rPr>
              <a:t>ринку</a:t>
            </a:r>
            <a:endParaRPr sz="2100">
              <a:latin typeface="Myriad Pro"/>
              <a:cs typeface="Myriad Pro"/>
            </a:endParaRPr>
          </a:p>
        </p:txBody>
      </p:sp>
      <p:sp>
        <p:nvSpPr>
          <p:cNvPr id="44" name="object 6">
            <a:extLst>
              <a:ext uri="{FF2B5EF4-FFF2-40B4-BE49-F238E27FC236}">
                <a16:creationId xmlns:a16="http://schemas.microsoft.com/office/drawing/2014/main" id="{2CF41E28-3DF0-49AC-9F14-9B7EE142842A}"/>
              </a:ext>
            </a:extLst>
          </p:cNvPr>
          <p:cNvSpPr txBox="1"/>
          <p:nvPr/>
        </p:nvSpPr>
        <p:spPr>
          <a:xfrm>
            <a:off x="2258999" y="3380587"/>
            <a:ext cx="3834129" cy="1158875"/>
          </a:xfrm>
          <a:prstGeom prst="rect">
            <a:avLst/>
          </a:prstGeom>
          <a:solidFill>
            <a:srgbClr val="FFF3C2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313055">
              <a:lnSpc>
                <a:spcPct val="100000"/>
              </a:lnSpc>
            </a:pPr>
            <a:r>
              <a:rPr sz="2100" b="1" dirty="0">
                <a:latin typeface="Myriad Pro"/>
                <a:cs typeface="Myriad Pro"/>
              </a:rPr>
              <a:t>Криза </a:t>
            </a:r>
            <a:r>
              <a:rPr sz="2100" b="1" spc="-10" dirty="0">
                <a:latin typeface="Myriad Pro"/>
                <a:cs typeface="Myriad Pro"/>
              </a:rPr>
              <a:t>буровугільної</a:t>
            </a:r>
            <a:r>
              <a:rPr sz="2100" b="1" spc="-15" dirty="0">
                <a:latin typeface="Myriad Pro"/>
                <a:cs typeface="Myriad Pro"/>
              </a:rPr>
              <a:t> </a:t>
            </a:r>
            <a:r>
              <a:rPr sz="2100" b="1" spc="-5" dirty="0">
                <a:latin typeface="Myriad Pro"/>
                <a:cs typeface="Myriad Pro"/>
              </a:rPr>
              <a:t>галузі</a:t>
            </a:r>
            <a:endParaRPr sz="2100">
              <a:latin typeface="Myriad Pro"/>
              <a:cs typeface="Myriad Pro"/>
            </a:endParaRPr>
          </a:p>
        </p:txBody>
      </p:sp>
      <p:sp>
        <p:nvSpPr>
          <p:cNvPr id="45" name="object 7">
            <a:extLst>
              <a:ext uri="{FF2B5EF4-FFF2-40B4-BE49-F238E27FC236}">
                <a16:creationId xmlns:a16="http://schemas.microsoft.com/office/drawing/2014/main" id="{26093448-CAB5-4608-9382-6E834C2717FD}"/>
              </a:ext>
            </a:extLst>
          </p:cNvPr>
          <p:cNvSpPr txBox="1"/>
          <p:nvPr/>
        </p:nvSpPr>
        <p:spPr>
          <a:xfrm>
            <a:off x="6093002" y="3380587"/>
            <a:ext cx="4315460" cy="1158875"/>
          </a:xfrm>
          <a:prstGeom prst="rect">
            <a:avLst/>
          </a:prstGeom>
          <a:solidFill>
            <a:srgbClr val="FFF346"/>
          </a:solidFill>
        </p:spPr>
        <p:txBody>
          <a:bodyPr vert="horz" wrap="square" lIns="0" tIns="252730" rIns="0" bIns="0" rtlCol="0">
            <a:spAutoFit/>
          </a:bodyPr>
          <a:lstStyle/>
          <a:p>
            <a:pPr marL="179705" marR="259079">
              <a:lnSpc>
                <a:spcPct val="100000"/>
              </a:lnSpc>
              <a:spcBef>
                <a:spcPts val="1990"/>
              </a:spcBef>
            </a:pPr>
            <a:r>
              <a:rPr sz="2100" b="1" spc="-10" dirty="0">
                <a:latin typeface="Myriad Pro"/>
                <a:cs typeface="Myriad Pro"/>
              </a:rPr>
              <a:t>Негативний </a:t>
            </a:r>
            <a:r>
              <a:rPr sz="2100" b="1" spc="-5" dirty="0">
                <a:latin typeface="Myriad Pro"/>
                <a:cs typeface="Myriad Pro"/>
              </a:rPr>
              <a:t>екологічний</a:t>
            </a:r>
            <a:r>
              <a:rPr sz="2100" b="1" spc="-50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вплив  </a:t>
            </a:r>
            <a:r>
              <a:rPr sz="2100" b="1" spc="-10" dirty="0">
                <a:latin typeface="Myriad Pro"/>
                <a:cs typeface="Myriad Pro"/>
              </a:rPr>
              <a:t>вугледобувних</a:t>
            </a:r>
            <a:r>
              <a:rPr sz="2100" b="1" spc="-1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підприємств</a:t>
            </a:r>
            <a:endParaRPr sz="2100">
              <a:latin typeface="Myriad Pro"/>
              <a:cs typeface="Myriad Pro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B55A057-4D84-49B2-AA58-85F92FCE48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6133" y="830342"/>
            <a:ext cx="7489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ОСНОВНІ ВИЯВЛЕНІ</a:t>
            </a:r>
            <a:r>
              <a:rPr spc="-90" dirty="0"/>
              <a:t> </a:t>
            </a:r>
            <a:r>
              <a:rPr spc="-5" dirty="0"/>
              <a:t>ПРОБЛЕМИ</a:t>
            </a:r>
          </a:p>
        </p:txBody>
      </p:sp>
    </p:spTree>
    <p:extLst>
      <p:ext uri="{BB962C8B-B14F-4D97-AF65-F5344CB8AC3E}">
        <p14:creationId xmlns:p14="http://schemas.microsoft.com/office/powerpoint/2010/main" val="405614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object 2">
            <a:extLst>
              <a:ext uri="{FF2B5EF4-FFF2-40B4-BE49-F238E27FC236}">
                <a16:creationId xmlns:a16="http://schemas.microsoft.com/office/drawing/2014/main" id="{60144C93-1213-4D4C-A150-E40B8273CC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2120" y="830342"/>
            <a:ext cx="100241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522E91"/>
                </a:solidFill>
              </a:rPr>
              <a:t>ПРОБЛЕМИ </a:t>
            </a:r>
            <a:r>
              <a:rPr spc="-60" dirty="0">
                <a:solidFill>
                  <a:srgbClr val="522E91"/>
                </a:solidFill>
              </a:rPr>
              <a:t>ГАЛУЗІ</a:t>
            </a:r>
            <a:r>
              <a:rPr spc="-15" dirty="0">
                <a:solidFill>
                  <a:srgbClr val="522E91"/>
                </a:solidFill>
              </a:rPr>
              <a:t> </a:t>
            </a:r>
            <a:r>
              <a:rPr spc="-5" dirty="0">
                <a:solidFill>
                  <a:srgbClr val="522E91"/>
                </a:solidFill>
              </a:rPr>
              <a:t>(1)</a:t>
            </a:r>
          </a:p>
          <a:p>
            <a:pPr algn="ctr">
              <a:lnSpc>
                <a:spcPct val="100000"/>
              </a:lnSpc>
            </a:pPr>
            <a:r>
              <a:rPr spc="-5" dirty="0">
                <a:solidFill>
                  <a:srgbClr val="0E63AF"/>
                </a:solidFill>
              </a:rPr>
              <a:t>ДЕФІЦИТ </a:t>
            </a:r>
            <a:r>
              <a:rPr dirty="0">
                <a:solidFill>
                  <a:srgbClr val="0E63AF"/>
                </a:solidFill>
              </a:rPr>
              <a:t>ВУГІЛЛЯ </a:t>
            </a:r>
            <a:r>
              <a:rPr spc="-30" dirty="0">
                <a:solidFill>
                  <a:srgbClr val="0E63AF"/>
                </a:solidFill>
              </a:rPr>
              <a:t>ВЛАСНОГО</a:t>
            </a:r>
            <a:r>
              <a:rPr spc="-70" dirty="0">
                <a:solidFill>
                  <a:srgbClr val="0E63AF"/>
                </a:solidFill>
              </a:rPr>
              <a:t> </a:t>
            </a:r>
            <a:r>
              <a:rPr spc="-5" dirty="0">
                <a:solidFill>
                  <a:srgbClr val="0E63AF"/>
                </a:solidFill>
              </a:rPr>
              <a:t>ВИДОБУТКУ</a:t>
            </a:r>
          </a:p>
        </p:txBody>
      </p:sp>
      <p:sp>
        <p:nvSpPr>
          <p:cNvPr id="444" name="object 138">
            <a:extLst>
              <a:ext uri="{FF2B5EF4-FFF2-40B4-BE49-F238E27FC236}">
                <a16:creationId xmlns:a16="http://schemas.microsoft.com/office/drawing/2014/main" id="{559B4073-B74F-425E-AFC4-D5590F7F1AB8}"/>
              </a:ext>
            </a:extLst>
          </p:cNvPr>
          <p:cNvSpPr txBox="1"/>
          <p:nvPr/>
        </p:nvSpPr>
        <p:spPr>
          <a:xfrm>
            <a:off x="1147648" y="4563795"/>
            <a:ext cx="2902585" cy="1488440"/>
          </a:xfrm>
          <a:prstGeom prst="rect">
            <a:avLst/>
          </a:prstGeom>
          <a:solidFill>
            <a:srgbClr val="FFF2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07950" marR="115570">
              <a:lnSpc>
                <a:spcPct val="100000"/>
              </a:lnSpc>
            </a:pPr>
            <a:r>
              <a:rPr sz="1400" b="1" dirty="0">
                <a:latin typeface="Myriad Pro"/>
                <a:cs typeface="Myriad Pro"/>
              </a:rPr>
              <a:t>За рахунок </a:t>
            </a:r>
            <a:r>
              <a:rPr sz="1400" b="1" spc="-5" dirty="0">
                <a:latin typeface="Myriad Pro"/>
                <a:cs typeface="Myriad Pro"/>
              </a:rPr>
              <a:t>імпорту </a:t>
            </a:r>
            <a:r>
              <a:rPr sz="1400" b="1" dirty="0">
                <a:latin typeface="Myriad Pro"/>
                <a:cs typeface="Myriad Pro"/>
              </a:rPr>
              <a:t>повністю  </a:t>
            </a:r>
            <a:r>
              <a:rPr sz="1400" b="1" spc="-5" dirty="0">
                <a:latin typeface="Myriad Pro"/>
                <a:cs typeface="Myriad Pro"/>
              </a:rPr>
              <a:t>задовольняються потреби  </a:t>
            </a:r>
            <a:r>
              <a:rPr sz="1400" b="1" spc="-10" dirty="0">
                <a:latin typeface="Myriad Pro"/>
                <a:cs typeface="Myriad Pro"/>
              </a:rPr>
              <a:t>України </a:t>
            </a:r>
            <a:r>
              <a:rPr sz="1400" b="1" dirty="0">
                <a:latin typeface="Myriad Pro"/>
                <a:cs typeface="Myriad Pro"/>
              </a:rPr>
              <a:t>у </a:t>
            </a:r>
            <a:r>
              <a:rPr sz="1400" b="1" spc="-5" dirty="0">
                <a:latin typeface="Myriad Pro"/>
                <a:cs typeface="Myriad Pro"/>
              </a:rPr>
              <a:t>вугіллі антрацитової  </a:t>
            </a:r>
            <a:r>
              <a:rPr sz="1400" b="1" spc="-10" dirty="0">
                <a:latin typeface="Myriad Pro"/>
                <a:cs typeface="Myriad Pro"/>
              </a:rPr>
              <a:t>групи, та </a:t>
            </a:r>
            <a:r>
              <a:rPr sz="1400" b="1" spc="-5" dirty="0">
                <a:latin typeface="Myriad Pro"/>
                <a:cs typeface="Myriad Pro"/>
              </a:rPr>
              <a:t>частково </a:t>
            </a:r>
            <a:r>
              <a:rPr sz="1400" b="1" dirty="0">
                <a:latin typeface="Myriad Pro"/>
                <a:cs typeface="Myriad Pro"/>
              </a:rPr>
              <a:t>у </a:t>
            </a:r>
            <a:r>
              <a:rPr sz="1400" b="1" spc="-5" dirty="0">
                <a:latin typeface="Myriad Pro"/>
                <a:cs typeface="Myriad Pro"/>
              </a:rPr>
              <a:t>газовому </a:t>
            </a:r>
            <a:r>
              <a:rPr sz="1400" b="1" spc="-10" dirty="0">
                <a:latin typeface="Myriad Pro"/>
                <a:cs typeface="Myriad Pro"/>
              </a:rPr>
              <a:t>та  </a:t>
            </a:r>
            <a:r>
              <a:rPr sz="1400" b="1" spc="-5" dirty="0">
                <a:latin typeface="Myriad Pro"/>
                <a:cs typeface="Myriad Pro"/>
              </a:rPr>
              <a:t>коксівному вугіллі</a:t>
            </a:r>
            <a:endParaRPr sz="1400">
              <a:latin typeface="Myriad Pro"/>
              <a:cs typeface="Myriad Pro"/>
            </a:endParaRPr>
          </a:p>
        </p:txBody>
      </p:sp>
      <p:sp>
        <p:nvSpPr>
          <p:cNvPr id="445" name="object 139">
            <a:extLst>
              <a:ext uri="{FF2B5EF4-FFF2-40B4-BE49-F238E27FC236}">
                <a16:creationId xmlns:a16="http://schemas.microsoft.com/office/drawing/2014/main" id="{FDFF249D-18E4-4905-BB5F-BA08A8BEBD78}"/>
              </a:ext>
            </a:extLst>
          </p:cNvPr>
          <p:cNvSpPr txBox="1"/>
          <p:nvPr/>
        </p:nvSpPr>
        <p:spPr>
          <a:xfrm>
            <a:off x="1147648" y="6051943"/>
            <a:ext cx="2902585" cy="848360"/>
          </a:xfrm>
          <a:prstGeom prst="rect">
            <a:avLst/>
          </a:prstGeom>
          <a:solidFill>
            <a:srgbClr val="00B2E1"/>
          </a:solidFill>
        </p:spPr>
        <p:txBody>
          <a:bodyPr vert="horz" wrap="square" lIns="0" tIns="99060" rIns="0" bIns="0" rtlCol="0">
            <a:spAutoFit/>
          </a:bodyPr>
          <a:lstStyle/>
          <a:p>
            <a:pPr marL="107950" marR="325120">
              <a:lnSpc>
                <a:spcPct val="100000"/>
              </a:lnSpc>
              <a:spcBef>
                <a:spcPts val="780"/>
              </a:spcBef>
            </a:pP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Сукупний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обсяг </a:t>
            </a: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імпорту  кам’яного вугілля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у </a:t>
            </a:r>
            <a:r>
              <a:rPr sz="1400" b="1" dirty="0">
                <a:solidFill>
                  <a:srgbClr val="FFF200"/>
                </a:solidFill>
                <a:latin typeface="Myriad Pro Black"/>
                <a:cs typeface="Myriad Pro Black"/>
              </a:rPr>
              <a:t>2018</a:t>
            </a:r>
            <a:r>
              <a:rPr sz="1400" b="1" spc="-55" dirty="0">
                <a:solidFill>
                  <a:srgbClr val="FFF200"/>
                </a:solidFill>
                <a:latin typeface="Myriad Pro Black"/>
                <a:cs typeface="Myriad Pro Black"/>
              </a:rPr>
              <a:t> </a:t>
            </a:r>
            <a:r>
              <a:rPr sz="1400" b="1" dirty="0">
                <a:solidFill>
                  <a:srgbClr val="FFF200"/>
                </a:solidFill>
                <a:latin typeface="Myriad Pro Black"/>
                <a:cs typeface="Myriad Pro Black"/>
              </a:rPr>
              <a:t>році  </a:t>
            </a: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становив </a:t>
            </a:r>
            <a:r>
              <a:rPr sz="1400" b="1" dirty="0">
                <a:solidFill>
                  <a:srgbClr val="FFF200"/>
                </a:solidFill>
                <a:latin typeface="Myriad Pro Black"/>
                <a:cs typeface="Myriad Pro Black"/>
              </a:rPr>
              <a:t>21,3 млн</a:t>
            </a:r>
            <a:r>
              <a:rPr sz="1400" b="1" spc="-5" dirty="0">
                <a:solidFill>
                  <a:srgbClr val="FFF200"/>
                </a:solidFill>
                <a:latin typeface="Myriad Pro Black"/>
                <a:cs typeface="Myriad Pro Black"/>
              </a:rPr>
              <a:t> </a:t>
            </a:r>
            <a:r>
              <a:rPr sz="1400" b="1" dirty="0">
                <a:solidFill>
                  <a:srgbClr val="FFF200"/>
                </a:solidFill>
                <a:latin typeface="Myriad Pro Black"/>
                <a:cs typeface="Myriad Pro Black"/>
              </a:rPr>
              <a:t>т</a:t>
            </a:r>
            <a:endParaRPr sz="1400">
              <a:latin typeface="Myriad Pro Black"/>
              <a:cs typeface="Myriad Pro Black"/>
            </a:endParaRPr>
          </a:p>
        </p:txBody>
      </p:sp>
      <p:sp>
        <p:nvSpPr>
          <p:cNvPr id="446" name="object 140">
            <a:extLst>
              <a:ext uri="{FF2B5EF4-FFF2-40B4-BE49-F238E27FC236}">
                <a16:creationId xmlns:a16="http://schemas.microsoft.com/office/drawing/2014/main" id="{0BA3052A-0F3B-486F-B5A5-97AEB4F7F1AD}"/>
              </a:ext>
            </a:extLst>
          </p:cNvPr>
          <p:cNvSpPr/>
          <p:nvPr/>
        </p:nvSpPr>
        <p:spPr>
          <a:xfrm>
            <a:off x="1147648" y="2196007"/>
            <a:ext cx="2902585" cy="2367915"/>
          </a:xfrm>
          <a:custGeom>
            <a:avLst/>
            <a:gdLst/>
            <a:ahLst/>
            <a:cxnLst/>
            <a:rect l="l" t="t" r="r" b="b"/>
            <a:pathLst>
              <a:path w="2902585" h="2367915">
                <a:moveTo>
                  <a:pt x="0" y="2367787"/>
                </a:moveTo>
                <a:lnTo>
                  <a:pt x="2902343" y="2367787"/>
                </a:lnTo>
                <a:lnTo>
                  <a:pt x="2902343" y="0"/>
                </a:lnTo>
                <a:lnTo>
                  <a:pt x="0" y="0"/>
                </a:lnTo>
                <a:lnTo>
                  <a:pt x="0" y="2367787"/>
                </a:lnTo>
                <a:close/>
              </a:path>
            </a:pathLst>
          </a:custGeom>
          <a:solidFill>
            <a:srgbClr val="932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141">
            <a:extLst>
              <a:ext uri="{FF2B5EF4-FFF2-40B4-BE49-F238E27FC236}">
                <a16:creationId xmlns:a16="http://schemas.microsoft.com/office/drawing/2014/main" id="{C0F0BBCD-D065-4834-8AC3-1046052841B3}"/>
              </a:ext>
            </a:extLst>
          </p:cNvPr>
          <p:cNvSpPr/>
          <p:nvPr/>
        </p:nvSpPr>
        <p:spPr>
          <a:xfrm>
            <a:off x="1255650" y="2776553"/>
            <a:ext cx="187185" cy="25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142">
            <a:extLst>
              <a:ext uri="{FF2B5EF4-FFF2-40B4-BE49-F238E27FC236}">
                <a16:creationId xmlns:a16="http://schemas.microsoft.com/office/drawing/2014/main" id="{2B2D69E6-4553-4767-8966-0DA48FAEE741}"/>
              </a:ext>
            </a:extLst>
          </p:cNvPr>
          <p:cNvSpPr/>
          <p:nvPr/>
        </p:nvSpPr>
        <p:spPr>
          <a:xfrm>
            <a:off x="1255650" y="3241474"/>
            <a:ext cx="187185" cy="25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143">
            <a:extLst>
              <a:ext uri="{FF2B5EF4-FFF2-40B4-BE49-F238E27FC236}">
                <a16:creationId xmlns:a16="http://schemas.microsoft.com/office/drawing/2014/main" id="{B39A245D-9B6A-46D1-94CF-C1747F3C1FC5}"/>
              </a:ext>
            </a:extLst>
          </p:cNvPr>
          <p:cNvSpPr/>
          <p:nvPr/>
        </p:nvSpPr>
        <p:spPr>
          <a:xfrm>
            <a:off x="1255650" y="3919754"/>
            <a:ext cx="187185" cy="25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144">
            <a:extLst>
              <a:ext uri="{FF2B5EF4-FFF2-40B4-BE49-F238E27FC236}">
                <a16:creationId xmlns:a16="http://schemas.microsoft.com/office/drawing/2014/main" id="{BD5F232A-592A-4D21-9E3E-7059774DFB1F}"/>
              </a:ext>
            </a:extLst>
          </p:cNvPr>
          <p:cNvSpPr txBox="1"/>
          <p:nvPr/>
        </p:nvSpPr>
        <p:spPr>
          <a:xfrm>
            <a:off x="1147648" y="2332292"/>
            <a:ext cx="2902585" cy="202946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965"/>
              </a:spcBef>
            </a:pPr>
            <a:r>
              <a:rPr sz="1400" b="1" spc="-5" dirty="0">
                <a:solidFill>
                  <a:srgbClr val="FFFFFF"/>
                </a:solidFill>
                <a:latin typeface="Roboto Slab"/>
                <a:cs typeface="Roboto Slab"/>
              </a:rPr>
              <a:t>Основні</a:t>
            </a:r>
            <a:r>
              <a:rPr sz="1400" b="1" spc="-10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400" b="1" dirty="0">
                <a:solidFill>
                  <a:srgbClr val="FFFFFF"/>
                </a:solidFill>
                <a:latin typeface="Roboto Slab"/>
                <a:cs typeface="Roboto Slab"/>
              </a:rPr>
              <a:t>причини:</a:t>
            </a:r>
            <a:endParaRPr sz="1400">
              <a:latin typeface="Roboto Slab"/>
              <a:cs typeface="Roboto Slab"/>
            </a:endParaRPr>
          </a:p>
          <a:p>
            <a:pPr marL="395605" marR="307975">
              <a:lnSpc>
                <a:spcPct val="109000"/>
              </a:lnSpc>
              <a:spcBef>
                <a:spcPts val="720"/>
              </a:spcBef>
            </a:pP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агресія РФ </a:t>
            </a:r>
            <a:r>
              <a:rPr sz="1400" b="1" spc="-10" dirty="0">
                <a:solidFill>
                  <a:srgbClr val="FFFFFF"/>
                </a:solidFill>
                <a:latin typeface="Myriad Pro"/>
                <a:cs typeface="Myriad Pro"/>
              </a:rPr>
              <a:t>та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окупація  </a:t>
            </a:r>
            <a:r>
              <a:rPr sz="1400" b="1" spc="-10" dirty="0">
                <a:solidFill>
                  <a:srgbClr val="FFFFFF"/>
                </a:solidFill>
                <a:latin typeface="Myriad Pro"/>
                <a:cs typeface="Myriad Pro"/>
              </a:rPr>
              <a:t>територій</a:t>
            </a:r>
            <a:r>
              <a:rPr sz="1400" b="1" spc="-5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вуглевидобутку  недостатні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обсяги</a:t>
            </a:r>
            <a:r>
              <a:rPr sz="1400" b="1" spc="-10" dirty="0">
                <a:solidFill>
                  <a:srgbClr val="FFFFFF"/>
                </a:solidFill>
                <a:latin typeface="Myriad Pro"/>
                <a:cs typeface="Myriad Pro"/>
              </a:rPr>
              <a:t> та</a:t>
            </a:r>
            <a:endParaRPr sz="1400">
              <a:latin typeface="Myriad Pro"/>
              <a:cs typeface="Myriad Pro"/>
            </a:endParaRPr>
          </a:p>
          <a:p>
            <a:pPr marL="395605" marR="19812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неефективне</a:t>
            </a:r>
            <a:r>
              <a:rPr sz="1400" b="1" spc="-4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використання 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інвестицій у</a:t>
            </a:r>
            <a:r>
              <a:rPr sz="1400" b="1" spc="-1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галузь</a:t>
            </a:r>
            <a:endParaRPr sz="1400">
              <a:latin typeface="Myriad Pro"/>
              <a:cs typeface="Myriad Pro"/>
            </a:endParaRPr>
          </a:p>
          <a:p>
            <a:pPr marL="395605" marR="467359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складні </a:t>
            </a: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умови</a:t>
            </a:r>
            <a:r>
              <a:rPr sz="1400" b="1" spc="-6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розробки  пластів</a:t>
            </a:r>
            <a:endParaRPr sz="1400">
              <a:latin typeface="Myriad Pro"/>
              <a:cs typeface="Myriad Pro"/>
            </a:endParaRPr>
          </a:p>
        </p:txBody>
      </p:sp>
      <p:sp>
        <p:nvSpPr>
          <p:cNvPr id="451" name="object 145">
            <a:extLst>
              <a:ext uri="{FF2B5EF4-FFF2-40B4-BE49-F238E27FC236}">
                <a16:creationId xmlns:a16="http://schemas.microsoft.com/office/drawing/2014/main" id="{C0E50A3A-8BB2-4C24-B520-2A3239B15D9F}"/>
              </a:ext>
            </a:extLst>
          </p:cNvPr>
          <p:cNvSpPr/>
          <p:nvPr/>
        </p:nvSpPr>
        <p:spPr>
          <a:xfrm>
            <a:off x="0" y="4563790"/>
            <a:ext cx="1148080" cy="1488440"/>
          </a:xfrm>
          <a:custGeom>
            <a:avLst/>
            <a:gdLst/>
            <a:ahLst/>
            <a:cxnLst/>
            <a:rect l="l" t="t" r="r" b="b"/>
            <a:pathLst>
              <a:path w="1148080" h="1488439">
                <a:moveTo>
                  <a:pt x="1147648" y="0"/>
                </a:moveTo>
                <a:lnTo>
                  <a:pt x="0" y="0"/>
                </a:lnTo>
                <a:lnTo>
                  <a:pt x="0" y="961390"/>
                </a:lnTo>
                <a:lnTo>
                  <a:pt x="1147648" y="1488147"/>
                </a:lnTo>
                <a:lnTo>
                  <a:pt x="1147648" y="0"/>
                </a:lnTo>
                <a:close/>
              </a:path>
            </a:pathLst>
          </a:custGeom>
          <a:solidFill>
            <a:srgbClr val="FCD5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146">
            <a:extLst>
              <a:ext uri="{FF2B5EF4-FFF2-40B4-BE49-F238E27FC236}">
                <a16:creationId xmlns:a16="http://schemas.microsoft.com/office/drawing/2014/main" id="{E785852C-422B-40CF-A2F4-9DF6FE750212}"/>
              </a:ext>
            </a:extLst>
          </p:cNvPr>
          <p:cNvSpPr/>
          <p:nvPr/>
        </p:nvSpPr>
        <p:spPr>
          <a:xfrm>
            <a:off x="0" y="5525178"/>
            <a:ext cx="1148080" cy="1375410"/>
          </a:xfrm>
          <a:custGeom>
            <a:avLst/>
            <a:gdLst/>
            <a:ahLst/>
            <a:cxnLst/>
            <a:rect l="l" t="t" r="r" b="b"/>
            <a:pathLst>
              <a:path w="1148080" h="1375409">
                <a:moveTo>
                  <a:pt x="0" y="0"/>
                </a:moveTo>
                <a:lnTo>
                  <a:pt x="0" y="555853"/>
                </a:lnTo>
                <a:lnTo>
                  <a:pt x="1147648" y="1374838"/>
                </a:lnTo>
                <a:lnTo>
                  <a:pt x="1147648" y="526770"/>
                </a:lnTo>
                <a:lnTo>
                  <a:pt x="0" y="0"/>
                </a:lnTo>
                <a:close/>
              </a:path>
            </a:pathLst>
          </a:custGeom>
          <a:solidFill>
            <a:srgbClr val="007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147">
            <a:extLst>
              <a:ext uri="{FF2B5EF4-FFF2-40B4-BE49-F238E27FC236}">
                <a16:creationId xmlns:a16="http://schemas.microsoft.com/office/drawing/2014/main" id="{7E7DEAE2-AE49-41F6-A75E-71CDE214125C}"/>
              </a:ext>
            </a:extLst>
          </p:cNvPr>
          <p:cNvSpPr/>
          <p:nvPr/>
        </p:nvSpPr>
        <p:spPr>
          <a:xfrm>
            <a:off x="0" y="2196006"/>
            <a:ext cx="1148080" cy="2367915"/>
          </a:xfrm>
          <a:custGeom>
            <a:avLst/>
            <a:gdLst/>
            <a:ahLst/>
            <a:cxnLst/>
            <a:rect l="l" t="t" r="r" b="b"/>
            <a:pathLst>
              <a:path w="1148080" h="2367915">
                <a:moveTo>
                  <a:pt x="1147648" y="0"/>
                </a:moveTo>
                <a:lnTo>
                  <a:pt x="0" y="818984"/>
                </a:lnTo>
                <a:lnTo>
                  <a:pt x="0" y="2367787"/>
                </a:lnTo>
                <a:lnTo>
                  <a:pt x="1147648" y="2367787"/>
                </a:lnTo>
                <a:lnTo>
                  <a:pt x="1147648" y="0"/>
                </a:lnTo>
                <a:close/>
              </a:path>
            </a:pathLst>
          </a:custGeom>
          <a:solidFill>
            <a:srgbClr val="762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48">
            <a:extLst>
              <a:ext uri="{FF2B5EF4-FFF2-40B4-BE49-F238E27FC236}">
                <a16:creationId xmlns:a16="http://schemas.microsoft.com/office/drawing/2014/main" id="{795730AC-276E-489F-A986-5F7D25949E62}"/>
              </a:ext>
            </a:extLst>
          </p:cNvPr>
          <p:cNvSpPr/>
          <p:nvPr/>
        </p:nvSpPr>
        <p:spPr>
          <a:xfrm>
            <a:off x="5246370" y="5689131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0" y="189014"/>
                </a:moveTo>
                <a:lnTo>
                  <a:pt x="189001" y="189014"/>
                </a:lnTo>
                <a:lnTo>
                  <a:pt x="189001" y="0"/>
                </a:lnTo>
                <a:lnTo>
                  <a:pt x="0" y="0"/>
                </a:lnTo>
                <a:lnTo>
                  <a:pt x="0" y="189014"/>
                </a:lnTo>
                <a:close/>
              </a:path>
            </a:pathLst>
          </a:custGeom>
          <a:solidFill>
            <a:srgbClr val="70A4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49">
            <a:extLst>
              <a:ext uri="{FF2B5EF4-FFF2-40B4-BE49-F238E27FC236}">
                <a16:creationId xmlns:a16="http://schemas.microsoft.com/office/drawing/2014/main" id="{1D185F52-7250-416C-8A5D-0FCA64ABB949}"/>
              </a:ext>
            </a:extLst>
          </p:cNvPr>
          <p:cNvSpPr/>
          <p:nvPr/>
        </p:nvSpPr>
        <p:spPr>
          <a:xfrm>
            <a:off x="5246370" y="5957418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0" y="189014"/>
                </a:moveTo>
                <a:lnTo>
                  <a:pt x="189001" y="189014"/>
                </a:lnTo>
                <a:lnTo>
                  <a:pt x="189001" y="0"/>
                </a:lnTo>
                <a:lnTo>
                  <a:pt x="0" y="0"/>
                </a:lnTo>
                <a:lnTo>
                  <a:pt x="0" y="189014"/>
                </a:lnTo>
                <a:close/>
              </a:path>
            </a:pathLst>
          </a:custGeom>
          <a:solidFill>
            <a:srgbClr val="ED7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0">
            <a:extLst>
              <a:ext uri="{FF2B5EF4-FFF2-40B4-BE49-F238E27FC236}">
                <a16:creationId xmlns:a16="http://schemas.microsoft.com/office/drawing/2014/main" id="{6790AA5A-0B0D-462E-A41A-102E8B81E309}"/>
              </a:ext>
            </a:extLst>
          </p:cNvPr>
          <p:cNvSpPr/>
          <p:nvPr/>
        </p:nvSpPr>
        <p:spPr>
          <a:xfrm>
            <a:off x="5246370" y="629602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001" y="0"/>
                </a:lnTo>
              </a:path>
            </a:pathLst>
          </a:custGeom>
          <a:ln w="3810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1">
            <a:extLst>
              <a:ext uri="{FF2B5EF4-FFF2-40B4-BE49-F238E27FC236}">
                <a16:creationId xmlns:a16="http://schemas.microsoft.com/office/drawing/2014/main" id="{9FBB99A0-870C-4F03-A553-D80D99594347}"/>
              </a:ext>
            </a:extLst>
          </p:cNvPr>
          <p:cNvSpPr txBox="1"/>
          <p:nvPr/>
        </p:nvSpPr>
        <p:spPr>
          <a:xfrm>
            <a:off x="5296558" y="5314038"/>
            <a:ext cx="3751579" cy="1400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0575" algn="l"/>
                <a:tab pos="1569085" algn="l"/>
                <a:tab pos="2346960" algn="l"/>
                <a:tab pos="3125470" algn="l"/>
              </a:tabLst>
            </a:pPr>
            <a:r>
              <a:rPr sz="1450" i="1" spc="-5" dirty="0">
                <a:latin typeface="Myriad Pro"/>
                <a:cs typeface="Myriad Pro"/>
              </a:rPr>
              <a:t>2010	2011	2012	2013	2014</a:t>
            </a:r>
            <a:endParaRPr sz="1450" dirty="0">
              <a:latin typeface="Myriad Pro"/>
              <a:cs typeface="Myriad Pro"/>
            </a:endParaRPr>
          </a:p>
          <a:p>
            <a:pPr marL="231140">
              <a:lnSpc>
                <a:spcPct val="100000"/>
              </a:lnSpc>
              <a:spcBef>
                <a:spcPts val="1345"/>
              </a:spcBef>
            </a:pPr>
            <a:r>
              <a:rPr sz="1350" b="1" spc="-5" dirty="0">
                <a:latin typeface="Myriad Pro Light"/>
                <a:cs typeface="Myriad Pro Light"/>
              </a:rPr>
              <a:t>Видобуток вугілля, </a:t>
            </a:r>
            <a:r>
              <a:rPr sz="1350" b="1" dirty="0">
                <a:latin typeface="Myriad Pro Light"/>
                <a:cs typeface="Myriad Pro Light"/>
              </a:rPr>
              <a:t>млн</a:t>
            </a:r>
            <a:r>
              <a:rPr sz="1350" b="1" spc="5" dirty="0">
                <a:latin typeface="Myriad Pro Light"/>
                <a:cs typeface="Myriad Pro Light"/>
              </a:rPr>
              <a:t> </a:t>
            </a:r>
            <a:r>
              <a:rPr sz="1350" b="1" dirty="0">
                <a:latin typeface="Myriad Pro Light"/>
                <a:cs typeface="Myriad Pro Light"/>
              </a:rPr>
              <a:t>т</a:t>
            </a:r>
            <a:endParaRPr sz="1350" dirty="0">
              <a:latin typeface="Myriad Pro Light"/>
              <a:cs typeface="Myriad Pro Light"/>
            </a:endParaRPr>
          </a:p>
          <a:p>
            <a:pPr marL="231140" marR="5080">
              <a:lnSpc>
                <a:spcPct val="126200"/>
              </a:lnSpc>
              <a:spcBef>
                <a:spcPts val="65"/>
              </a:spcBef>
            </a:pPr>
            <a:r>
              <a:rPr sz="1350" b="1" dirty="0">
                <a:latin typeface="Myriad Pro Light"/>
                <a:cs typeface="Myriad Pro Light"/>
              </a:rPr>
              <a:t>В </a:t>
            </a:r>
            <a:r>
              <a:rPr sz="1350" b="1" spc="-20" dirty="0">
                <a:latin typeface="Myriad Pro Light"/>
                <a:cs typeface="Myriad Pro Light"/>
              </a:rPr>
              <a:t>т.ч., </a:t>
            </a:r>
            <a:r>
              <a:rPr sz="1350" b="1" spc="-5" dirty="0">
                <a:latin typeface="Myriad Pro Light"/>
                <a:cs typeface="Myriad Pro Light"/>
              </a:rPr>
              <a:t>видобуток державними шахтами, </a:t>
            </a:r>
            <a:r>
              <a:rPr sz="1350" b="1" dirty="0">
                <a:latin typeface="Myriad Pro Light"/>
                <a:cs typeface="Myriad Pro Light"/>
              </a:rPr>
              <a:t>млн т  Частка </a:t>
            </a:r>
            <a:r>
              <a:rPr sz="1350" b="1" spc="-5" dirty="0" err="1">
                <a:latin typeface="Myriad Pro Light"/>
                <a:cs typeface="Myriad Pro Light"/>
              </a:rPr>
              <a:t>державних</a:t>
            </a:r>
            <a:r>
              <a:rPr sz="1350" b="1" spc="-5" dirty="0">
                <a:latin typeface="Myriad Pro Light"/>
                <a:cs typeface="Myriad Pro Light"/>
              </a:rPr>
              <a:t> </a:t>
            </a:r>
            <a:r>
              <a:rPr sz="1350" b="1" dirty="0" err="1">
                <a:latin typeface="Myriad Pro Light"/>
                <a:cs typeface="Myriad Pro Light"/>
              </a:rPr>
              <a:t>шахт</a:t>
            </a:r>
            <a:endParaRPr lang="uk-UA" sz="1350" b="1" dirty="0">
              <a:latin typeface="Myriad Pro Light"/>
              <a:cs typeface="Myriad Pro Light"/>
            </a:endParaRPr>
          </a:p>
          <a:p>
            <a:pPr marL="231140" marR="5080">
              <a:lnSpc>
                <a:spcPct val="126200"/>
              </a:lnSpc>
              <a:spcBef>
                <a:spcPts val="65"/>
              </a:spcBef>
            </a:pPr>
            <a:r>
              <a:rPr lang="uk-UA" sz="1350" b="1" dirty="0">
                <a:latin typeface="Myriad Pro Light"/>
                <a:cs typeface="Myriad Pro Light"/>
              </a:rPr>
              <a:t>Імпорт, млн т</a:t>
            </a:r>
            <a:endParaRPr sz="1350" dirty="0">
              <a:latin typeface="Myriad Pro Light"/>
              <a:cs typeface="Myriad Pro Light"/>
            </a:endParaRPr>
          </a:p>
        </p:txBody>
      </p:sp>
      <p:sp>
        <p:nvSpPr>
          <p:cNvPr id="158" name="object 150">
            <a:extLst>
              <a:ext uri="{FF2B5EF4-FFF2-40B4-BE49-F238E27FC236}">
                <a16:creationId xmlns:a16="http://schemas.microsoft.com/office/drawing/2014/main" id="{98427D50-DE40-445F-A0CE-8EBCBDAA028C}"/>
              </a:ext>
            </a:extLst>
          </p:cNvPr>
          <p:cNvSpPr/>
          <p:nvPr/>
        </p:nvSpPr>
        <p:spPr>
          <a:xfrm>
            <a:off x="5246370" y="6586043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001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6ECC523A-FF15-4655-A28B-37F2D0A91305}"/>
              </a:ext>
            </a:extLst>
          </p:cNvPr>
          <p:cNvGrpSpPr/>
          <p:nvPr/>
        </p:nvGrpSpPr>
        <p:grpSpPr>
          <a:xfrm>
            <a:off x="4567830" y="2181225"/>
            <a:ext cx="7863401" cy="3358986"/>
            <a:chOff x="4567830" y="2196007"/>
            <a:chExt cx="7863401" cy="3358986"/>
          </a:xfrm>
        </p:grpSpPr>
        <p:sp>
          <p:nvSpPr>
            <p:cNvPr id="160" name="object 3">
              <a:extLst>
                <a:ext uri="{FF2B5EF4-FFF2-40B4-BE49-F238E27FC236}">
                  <a16:creationId xmlns:a16="http://schemas.microsoft.com/office/drawing/2014/main" id="{00084FBB-0B6B-47C1-8CBD-E09208837738}"/>
                </a:ext>
              </a:extLst>
            </p:cNvPr>
            <p:cNvSpPr/>
            <p:nvPr/>
          </p:nvSpPr>
          <p:spPr>
            <a:xfrm>
              <a:off x="11601831" y="5022500"/>
              <a:ext cx="422909" cy="0"/>
            </a:xfrm>
            <a:custGeom>
              <a:avLst/>
              <a:gdLst/>
              <a:ahLst/>
              <a:cxnLst/>
              <a:rect l="l" t="t" r="r" b="b"/>
              <a:pathLst>
                <a:path w="422909">
                  <a:moveTo>
                    <a:pt x="0" y="0"/>
                  </a:moveTo>
                  <a:lnTo>
                    <a:pt x="422622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4">
              <a:extLst>
                <a:ext uri="{FF2B5EF4-FFF2-40B4-BE49-F238E27FC236}">
                  <a16:creationId xmlns:a16="http://schemas.microsoft.com/office/drawing/2014/main" id="{7A61E0EC-CAC6-404F-A098-B5732C84D4CD}"/>
                </a:ext>
              </a:extLst>
            </p:cNvPr>
            <p:cNvSpPr/>
            <p:nvPr/>
          </p:nvSpPr>
          <p:spPr>
            <a:xfrm>
              <a:off x="10827981" y="5022500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36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5">
              <a:extLst>
                <a:ext uri="{FF2B5EF4-FFF2-40B4-BE49-F238E27FC236}">
                  <a16:creationId xmlns:a16="http://schemas.microsoft.com/office/drawing/2014/main" id="{0204C593-B786-4DFD-8B4A-A8E296408FFA}"/>
                </a:ext>
              </a:extLst>
            </p:cNvPr>
            <p:cNvSpPr/>
            <p:nvPr/>
          </p:nvSpPr>
          <p:spPr>
            <a:xfrm>
              <a:off x="10054145" y="5022500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6">
              <a:extLst>
                <a:ext uri="{FF2B5EF4-FFF2-40B4-BE49-F238E27FC236}">
                  <a16:creationId xmlns:a16="http://schemas.microsoft.com/office/drawing/2014/main" id="{9ED01F98-6983-4563-B493-706B1A588CAC}"/>
                </a:ext>
              </a:extLst>
            </p:cNvPr>
            <p:cNvSpPr/>
            <p:nvPr/>
          </p:nvSpPr>
          <p:spPr>
            <a:xfrm>
              <a:off x="9280308" y="5022500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7">
              <a:extLst>
                <a:ext uri="{FF2B5EF4-FFF2-40B4-BE49-F238E27FC236}">
                  <a16:creationId xmlns:a16="http://schemas.microsoft.com/office/drawing/2014/main" id="{419E053D-B730-49C3-A643-4538BDEA97DB}"/>
                </a:ext>
              </a:extLst>
            </p:cNvPr>
            <p:cNvSpPr/>
            <p:nvPr/>
          </p:nvSpPr>
          <p:spPr>
            <a:xfrm>
              <a:off x="8816009" y="5022500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87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8">
              <a:extLst>
                <a:ext uri="{FF2B5EF4-FFF2-40B4-BE49-F238E27FC236}">
                  <a16:creationId xmlns:a16="http://schemas.microsoft.com/office/drawing/2014/main" id="{7D88081B-2012-401C-8424-58D12BC41219}"/>
                </a:ext>
              </a:extLst>
            </p:cNvPr>
            <p:cNvSpPr/>
            <p:nvPr/>
          </p:nvSpPr>
          <p:spPr>
            <a:xfrm>
              <a:off x="8506473" y="502250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5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9">
              <a:extLst>
                <a:ext uri="{FF2B5EF4-FFF2-40B4-BE49-F238E27FC236}">
                  <a16:creationId xmlns:a16="http://schemas.microsoft.com/office/drawing/2014/main" id="{0D1A9F18-35C9-4A3C-AC92-C71C6FD1A0EE}"/>
                </a:ext>
              </a:extLst>
            </p:cNvPr>
            <p:cNvSpPr/>
            <p:nvPr/>
          </p:nvSpPr>
          <p:spPr>
            <a:xfrm>
              <a:off x="8042173" y="5022500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87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0">
              <a:extLst>
                <a:ext uri="{FF2B5EF4-FFF2-40B4-BE49-F238E27FC236}">
                  <a16:creationId xmlns:a16="http://schemas.microsoft.com/office/drawing/2014/main" id="{8DAA2BD3-0B3E-48DE-890A-C1C536F4D1E6}"/>
                </a:ext>
              </a:extLst>
            </p:cNvPr>
            <p:cNvSpPr/>
            <p:nvPr/>
          </p:nvSpPr>
          <p:spPr>
            <a:xfrm>
              <a:off x="7720724" y="5022500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37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1">
              <a:extLst>
                <a:ext uri="{FF2B5EF4-FFF2-40B4-BE49-F238E27FC236}">
                  <a16:creationId xmlns:a16="http://schemas.microsoft.com/office/drawing/2014/main" id="{A2A05533-2B16-4FC0-A19D-46F4A981AB85}"/>
                </a:ext>
              </a:extLst>
            </p:cNvPr>
            <p:cNvSpPr/>
            <p:nvPr/>
          </p:nvSpPr>
          <p:spPr>
            <a:xfrm>
              <a:off x="7268336" y="5022500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87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2">
              <a:extLst>
                <a:ext uri="{FF2B5EF4-FFF2-40B4-BE49-F238E27FC236}">
                  <a16:creationId xmlns:a16="http://schemas.microsoft.com/office/drawing/2014/main" id="{DE5B8EC5-16A4-476D-9853-DAD56A22696F}"/>
                </a:ext>
              </a:extLst>
            </p:cNvPr>
            <p:cNvSpPr/>
            <p:nvPr/>
          </p:nvSpPr>
          <p:spPr>
            <a:xfrm>
              <a:off x="6946900" y="5022500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3">
              <a:extLst>
                <a:ext uri="{FF2B5EF4-FFF2-40B4-BE49-F238E27FC236}">
                  <a16:creationId xmlns:a16="http://schemas.microsoft.com/office/drawing/2014/main" id="{8A042521-CF46-4AB0-BB3A-8CD62C2BB637}"/>
                </a:ext>
              </a:extLst>
            </p:cNvPr>
            <p:cNvSpPr/>
            <p:nvPr/>
          </p:nvSpPr>
          <p:spPr>
            <a:xfrm>
              <a:off x="6482588" y="5022500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99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4">
              <a:extLst>
                <a:ext uri="{FF2B5EF4-FFF2-40B4-BE49-F238E27FC236}">
                  <a16:creationId xmlns:a16="http://schemas.microsoft.com/office/drawing/2014/main" id="{6B0E197D-6A2F-43BB-9AC9-FEA6D2243218}"/>
                </a:ext>
              </a:extLst>
            </p:cNvPr>
            <p:cNvSpPr/>
            <p:nvPr/>
          </p:nvSpPr>
          <p:spPr>
            <a:xfrm>
              <a:off x="6173063" y="5022500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5">
              <a:extLst>
                <a:ext uri="{FF2B5EF4-FFF2-40B4-BE49-F238E27FC236}">
                  <a16:creationId xmlns:a16="http://schemas.microsoft.com/office/drawing/2014/main" id="{CCE28BD9-4EE2-4C83-A625-E395FA44F753}"/>
                </a:ext>
              </a:extLst>
            </p:cNvPr>
            <p:cNvSpPr/>
            <p:nvPr/>
          </p:nvSpPr>
          <p:spPr>
            <a:xfrm>
              <a:off x="5708751" y="5022500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99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6">
              <a:extLst>
                <a:ext uri="{FF2B5EF4-FFF2-40B4-BE49-F238E27FC236}">
                  <a16:creationId xmlns:a16="http://schemas.microsoft.com/office/drawing/2014/main" id="{50D55846-F0ED-4476-A680-63BCB24B16E0}"/>
                </a:ext>
              </a:extLst>
            </p:cNvPr>
            <p:cNvSpPr/>
            <p:nvPr/>
          </p:nvSpPr>
          <p:spPr>
            <a:xfrm>
              <a:off x="5399214" y="5022500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37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">
              <a:extLst>
                <a:ext uri="{FF2B5EF4-FFF2-40B4-BE49-F238E27FC236}">
                  <a16:creationId xmlns:a16="http://schemas.microsoft.com/office/drawing/2014/main" id="{DF622AB8-5C1A-4552-B853-CBC7DDDC77F1}"/>
                </a:ext>
              </a:extLst>
            </p:cNvPr>
            <p:cNvSpPr/>
            <p:nvPr/>
          </p:nvSpPr>
          <p:spPr>
            <a:xfrm>
              <a:off x="5048013" y="502250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188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8">
              <a:extLst>
                <a:ext uri="{FF2B5EF4-FFF2-40B4-BE49-F238E27FC236}">
                  <a16:creationId xmlns:a16="http://schemas.microsoft.com/office/drawing/2014/main" id="{E9981DC4-AD76-469E-9D4A-BCB36602E55E}"/>
                </a:ext>
              </a:extLst>
            </p:cNvPr>
            <p:cNvSpPr/>
            <p:nvPr/>
          </p:nvSpPr>
          <p:spPr>
            <a:xfrm>
              <a:off x="11601831" y="4760448"/>
              <a:ext cx="422909" cy="0"/>
            </a:xfrm>
            <a:custGeom>
              <a:avLst/>
              <a:gdLst/>
              <a:ahLst/>
              <a:cxnLst/>
              <a:rect l="l" t="t" r="r" b="b"/>
              <a:pathLst>
                <a:path w="422909">
                  <a:moveTo>
                    <a:pt x="0" y="0"/>
                  </a:moveTo>
                  <a:lnTo>
                    <a:pt x="422622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9">
              <a:extLst>
                <a:ext uri="{FF2B5EF4-FFF2-40B4-BE49-F238E27FC236}">
                  <a16:creationId xmlns:a16="http://schemas.microsoft.com/office/drawing/2014/main" id="{48ED5E91-3106-494D-96E3-30D4CED321F3}"/>
                </a:ext>
              </a:extLst>
            </p:cNvPr>
            <p:cNvSpPr/>
            <p:nvPr/>
          </p:nvSpPr>
          <p:spPr>
            <a:xfrm>
              <a:off x="10827981" y="4760448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36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20">
              <a:extLst>
                <a:ext uri="{FF2B5EF4-FFF2-40B4-BE49-F238E27FC236}">
                  <a16:creationId xmlns:a16="http://schemas.microsoft.com/office/drawing/2014/main" id="{0727B63A-491B-429D-B303-0B09416F70AC}"/>
                </a:ext>
              </a:extLst>
            </p:cNvPr>
            <p:cNvSpPr/>
            <p:nvPr/>
          </p:nvSpPr>
          <p:spPr>
            <a:xfrm>
              <a:off x="10054145" y="4760448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21">
              <a:extLst>
                <a:ext uri="{FF2B5EF4-FFF2-40B4-BE49-F238E27FC236}">
                  <a16:creationId xmlns:a16="http://schemas.microsoft.com/office/drawing/2014/main" id="{6CE05DAA-8E5C-426A-94C4-03D5C516DB2B}"/>
                </a:ext>
              </a:extLst>
            </p:cNvPr>
            <p:cNvSpPr/>
            <p:nvPr/>
          </p:nvSpPr>
          <p:spPr>
            <a:xfrm>
              <a:off x="9280308" y="4760448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22">
              <a:extLst>
                <a:ext uri="{FF2B5EF4-FFF2-40B4-BE49-F238E27FC236}">
                  <a16:creationId xmlns:a16="http://schemas.microsoft.com/office/drawing/2014/main" id="{EA5902D9-29A0-49CD-8761-30B020AFC0BA}"/>
                </a:ext>
              </a:extLst>
            </p:cNvPr>
            <p:cNvSpPr/>
            <p:nvPr/>
          </p:nvSpPr>
          <p:spPr>
            <a:xfrm>
              <a:off x="8506473" y="4760448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23">
              <a:extLst>
                <a:ext uri="{FF2B5EF4-FFF2-40B4-BE49-F238E27FC236}">
                  <a16:creationId xmlns:a16="http://schemas.microsoft.com/office/drawing/2014/main" id="{03D57DE8-266F-4762-B9EA-7E0D32BD956F}"/>
                </a:ext>
              </a:extLst>
            </p:cNvPr>
            <p:cNvSpPr/>
            <p:nvPr/>
          </p:nvSpPr>
          <p:spPr>
            <a:xfrm>
              <a:off x="8042173" y="4760448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87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24">
              <a:extLst>
                <a:ext uri="{FF2B5EF4-FFF2-40B4-BE49-F238E27FC236}">
                  <a16:creationId xmlns:a16="http://schemas.microsoft.com/office/drawing/2014/main" id="{5E5A875A-DD38-4454-9490-03FDF666B82A}"/>
                </a:ext>
              </a:extLst>
            </p:cNvPr>
            <p:cNvSpPr/>
            <p:nvPr/>
          </p:nvSpPr>
          <p:spPr>
            <a:xfrm>
              <a:off x="7720724" y="476044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37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25">
              <a:extLst>
                <a:ext uri="{FF2B5EF4-FFF2-40B4-BE49-F238E27FC236}">
                  <a16:creationId xmlns:a16="http://schemas.microsoft.com/office/drawing/2014/main" id="{1B0C5885-CBBF-4741-82D2-0E3B6D139B3C}"/>
                </a:ext>
              </a:extLst>
            </p:cNvPr>
            <p:cNvSpPr/>
            <p:nvPr/>
          </p:nvSpPr>
          <p:spPr>
            <a:xfrm>
              <a:off x="7268336" y="4760448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87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26">
              <a:extLst>
                <a:ext uri="{FF2B5EF4-FFF2-40B4-BE49-F238E27FC236}">
                  <a16:creationId xmlns:a16="http://schemas.microsoft.com/office/drawing/2014/main" id="{FF3C57A8-7E34-48E5-BD8D-1B9A919ECBCF}"/>
                </a:ext>
              </a:extLst>
            </p:cNvPr>
            <p:cNvSpPr/>
            <p:nvPr/>
          </p:nvSpPr>
          <p:spPr>
            <a:xfrm>
              <a:off x="6946900" y="476044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27">
              <a:extLst>
                <a:ext uri="{FF2B5EF4-FFF2-40B4-BE49-F238E27FC236}">
                  <a16:creationId xmlns:a16="http://schemas.microsoft.com/office/drawing/2014/main" id="{03C48172-72FA-450C-8D08-36C84C1A7525}"/>
                </a:ext>
              </a:extLst>
            </p:cNvPr>
            <p:cNvSpPr/>
            <p:nvPr/>
          </p:nvSpPr>
          <p:spPr>
            <a:xfrm>
              <a:off x="6482588" y="4760448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99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28">
              <a:extLst>
                <a:ext uri="{FF2B5EF4-FFF2-40B4-BE49-F238E27FC236}">
                  <a16:creationId xmlns:a16="http://schemas.microsoft.com/office/drawing/2014/main" id="{FA824CE7-0C54-4432-884B-84898ADB895E}"/>
                </a:ext>
              </a:extLst>
            </p:cNvPr>
            <p:cNvSpPr/>
            <p:nvPr/>
          </p:nvSpPr>
          <p:spPr>
            <a:xfrm>
              <a:off x="6173063" y="476044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29">
              <a:extLst>
                <a:ext uri="{FF2B5EF4-FFF2-40B4-BE49-F238E27FC236}">
                  <a16:creationId xmlns:a16="http://schemas.microsoft.com/office/drawing/2014/main" id="{63BA1C72-4CF9-4B39-A0E1-75967A83472C}"/>
                </a:ext>
              </a:extLst>
            </p:cNvPr>
            <p:cNvSpPr/>
            <p:nvPr/>
          </p:nvSpPr>
          <p:spPr>
            <a:xfrm>
              <a:off x="5708751" y="4760448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99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30">
              <a:extLst>
                <a:ext uri="{FF2B5EF4-FFF2-40B4-BE49-F238E27FC236}">
                  <a16:creationId xmlns:a16="http://schemas.microsoft.com/office/drawing/2014/main" id="{CB4055BF-777E-4C1E-962F-5C83E9913A70}"/>
                </a:ext>
              </a:extLst>
            </p:cNvPr>
            <p:cNvSpPr/>
            <p:nvPr/>
          </p:nvSpPr>
          <p:spPr>
            <a:xfrm>
              <a:off x="5399214" y="476044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37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31">
              <a:extLst>
                <a:ext uri="{FF2B5EF4-FFF2-40B4-BE49-F238E27FC236}">
                  <a16:creationId xmlns:a16="http://schemas.microsoft.com/office/drawing/2014/main" id="{2D0CB728-36AA-4D6A-90AD-3B80FF3BE078}"/>
                </a:ext>
              </a:extLst>
            </p:cNvPr>
            <p:cNvSpPr/>
            <p:nvPr/>
          </p:nvSpPr>
          <p:spPr>
            <a:xfrm>
              <a:off x="5048013" y="476044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188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32">
              <a:extLst>
                <a:ext uri="{FF2B5EF4-FFF2-40B4-BE49-F238E27FC236}">
                  <a16:creationId xmlns:a16="http://schemas.microsoft.com/office/drawing/2014/main" id="{9C79B772-226C-4248-9C0F-CBDC44752E5B}"/>
                </a:ext>
              </a:extLst>
            </p:cNvPr>
            <p:cNvSpPr/>
            <p:nvPr/>
          </p:nvSpPr>
          <p:spPr>
            <a:xfrm>
              <a:off x="11601831" y="4486497"/>
              <a:ext cx="422909" cy="0"/>
            </a:xfrm>
            <a:custGeom>
              <a:avLst/>
              <a:gdLst/>
              <a:ahLst/>
              <a:cxnLst/>
              <a:rect l="l" t="t" r="r" b="b"/>
              <a:pathLst>
                <a:path w="422909">
                  <a:moveTo>
                    <a:pt x="0" y="0"/>
                  </a:moveTo>
                  <a:lnTo>
                    <a:pt x="422622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33">
              <a:extLst>
                <a:ext uri="{FF2B5EF4-FFF2-40B4-BE49-F238E27FC236}">
                  <a16:creationId xmlns:a16="http://schemas.microsoft.com/office/drawing/2014/main" id="{B48A6B33-48FB-4EE2-A512-A997A934E593}"/>
                </a:ext>
              </a:extLst>
            </p:cNvPr>
            <p:cNvSpPr/>
            <p:nvPr/>
          </p:nvSpPr>
          <p:spPr>
            <a:xfrm>
              <a:off x="10917453" y="4486497"/>
              <a:ext cx="434975" cy="0"/>
            </a:xfrm>
            <a:custGeom>
              <a:avLst/>
              <a:gdLst/>
              <a:ahLst/>
              <a:cxnLst/>
              <a:rect l="l" t="t" r="r" b="b"/>
              <a:pathLst>
                <a:path w="434975">
                  <a:moveTo>
                    <a:pt x="0" y="0"/>
                  </a:moveTo>
                  <a:lnTo>
                    <a:pt x="434365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34">
              <a:extLst>
                <a:ext uri="{FF2B5EF4-FFF2-40B4-BE49-F238E27FC236}">
                  <a16:creationId xmlns:a16="http://schemas.microsoft.com/office/drawing/2014/main" id="{FA99F734-141C-4096-B223-0939A0114FD4}"/>
                </a:ext>
              </a:extLst>
            </p:cNvPr>
            <p:cNvSpPr/>
            <p:nvPr/>
          </p:nvSpPr>
          <p:spPr>
            <a:xfrm>
              <a:off x="10153053" y="4486497"/>
              <a:ext cx="425450" cy="0"/>
            </a:xfrm>
            <a:custGeom>
              <a:avLst/>
              <a:gdLst/>
              <a:ahLst/>
              <a:cxnLst/>
              <a:rect l="l" t="t" r="r" b="b"/>
              <a:pathLst>
                <a:path w="425450">
                  <a:moveTo>
                    <a:pt x="0" y="0"/>
                  </a:moveTo>
                  <a:lnTo>
                    <a:pt x="424916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35">
              <a:extLst>
                <a:ext uri="{FF2B5EF4-FFF2-40B4-BE49-F238E27FC236}">
                  <a16:creationId xmlns:a16="http://schemas.microsoft.com/office/drawing/2014/main" id="{C3624CEB-B53C-4F6E-AAE1-0AD4445A3A2E}"/>
                </a:ext>
              </a:extLst>
            </p:cNvPr>
            <p:cNvSpPr/>
            <p:nvPr/>
          </p:nvSpPr>
          <p:spPr>
            <a:xfrm>
              <a:off x="9280308" y="4486497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36">
              <a:extLst>
                <a:ext uri="{FF2B5EF4-FFF2-40B4-BE49-F238E27FC236}">
                  <a16:creationId xmlns:a16="http://schemas.microsoft.com/office/drawing/2014/main" id="{34BBE55F-DAC1-418B-9BC2-159C6C42B1F5}"/>
                </a:ext>
              </a:extLst>
            </p:cNvPr>
            <p:cNvSpPr/>
            <p:nvPr/>
          </p:nvSpPr>
          <p:spPr>
            <a:xfrm>
              <a:off x="8506473" y="4486497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37">
              <a:extLst>
                <a:ext uri="{FF2B5EF4-FFF2-40B4-BE49-F238E27FC236}">
                  <a16:creationId xmlns:a16="http://schemas.microsoft.com/office/drawing/2014/main" id="{7F8D442A-C00C-4737-B769-ED652AD65328}"/>
                </a:ext>
              </a:extLst>
            </p:cNvPr>
            <p:cNvSpPr/>
            <p:nvPr/>
          </p:nvSpPr>
          <p:spPr>
            <a:xfrm>
              <a:off x="7720724" y="4486497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>
                  <a:moveTo>
                    <a:pt x="0" y="0"/>
                  </a:moveTo>
                  <a:lnTo>
                    <a:pt x="535736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38">
              <a:extLst>
                <a:ext uri="{FF2B5EF4-FFF2-40B4-BE49-F238E27FC236}">
                  <a16:creationId xmlns:a16="http://schemas.microsoft.com/office/drawing/2014/main" id="{C5F9783A-5B3D-42C8-9979-22FFE88A0D37}"/>
                </a:ext>
              </a:extLst>
            </p:cNvPr>
            <p:cNvSpPr/>
            <p:nvPr/>
          </p:nvSpPr>
          <p:spPr>
            <a:xfrm>
              <a:off x="6946900" y="4486497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>
                  <a:moveTo>
                    <a:pt x="0" y="0"/>
                  </a:moveTo>
                  <a:lnTo>
                    <a:pt x="5357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39">
              <a:extLst>
                <a:ext uri="{FF2B5EF4-FFF2-40B4-BE49-F238E27FC236}">
                  <a16:creationId xmlns:a16="http://schemas.microsoft.com/office/drawing/2014/main" id="{8E86B097-AFD7-4F1F-A242-B2E1250E38F6}"/>
                </a:ext>
              </a:extLst>
            </p:cNvPr>
            <p:cNvSpPr/>
            <p:nvPr/>
          </p:nvSpPr>
          <p:spPr>
            <a:xfrm>
              <a:off x="6482588" y="4486497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99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40">
              <a:extLst>
                <a:ext uri="{FF2B5EF4-FFF2-40B4-BE49-F238E27FC236}">
                  <a16:creationId xmlns:a16="http://schemas.microsoft.com/office/drawing/2014/main" id="{53FDC60D-C320-42EA-BF88-AA9E33C09436}"/>
                </a:ext>
              </a:extLst>
            </p:cNvPr>
            <p:cNvSpPr/>
            <p:nvPr/>
          </p:nvSpPr>
          <p:spPr>
            <a:xfrm>
              <a:off x="6173063" y="4486497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41">
              <a:extLst>
                <a:ext uri="{FF2B5EF4-FFF2-40B4-BE49-F238E27FC236}">
                  <a16:creationId xmlns:a16="http://schemas.microsoft.com/office/drawing/2014/main" id="{2E4279FC-E014-4837-A188-22583FA0C486}"/>
                </a:ext>
              </a:extLst>
            </p:cNvPr>
            <p:cNvSpPr/>
            <p:nvPr/>
          </p:nvSpPr>
          <p:spPr>
            <a:xfrm>
              <a:off x="5708751" y="4486497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99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42">
              <a:extLst>
                <a:ext uri="{FF2B5EF4-FFF2-40B4-BE49-F238E27FC236}">
                  <a16:creationId xmlns:a16="http://schemas.microsoft.com/office/drawing/2014/main" id="{8B1796B8-5686-4BA3-B534-7C8E05DC593F}"/>
                </a:ext>
              </a:extLst>
            </p:cNvPr>
            <p:cNvSpPr/>
            <p:nvPr/>
          </p:nvSpPr>
          <p:spPr>
            <a:xfrm>
              <a:off x="5399214" y="4486497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37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43">
              <a:extLst>
                <a:ext uri="{FF2B5EF4-FFF2-40B4-BE49-F238E27FC236}">
                  <a16:creationId xmlns:a16="http://schemas.microsoft.com/office/drawing/2014/main" id="{5E5FB9F3-2516-44B5-8D7A-67608FEA7688}"/>
                </a:ext>
              </a:extLst>
            </p:cNvPr>
            <p:cNvSpPr/>
            <p:nvPr/>
          </p:nvSpPr>
          <p:spPr>
            <a:xfrm>
              <a:off x="5048013" y="4486497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188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44">
              <a:extLst>
                <a:ext uri="{FF2B5EF4-FFF2-40B4-BE49-F238E27FC236}">
                  <a16:creationId xmlns:a16="http://schemas.microsoft.com/office/drawing/2014/main" id="{5582C0A5-73B6-4022-A62D-CB4A6D31296E}"/>
                </a:ext>
              </a:extLst>
            </p:cNvPr>
            <p:cNvSpPr/>
            <p:nvPr/>
          </p:nvSpPr>
          <p:spPr>
            <a:xfrm>
              <a:off x="10054145" y="4224458"/>
              <a:ext cx="1970405" cy="0"/>
            </a:xfrm>
            <a:custGeom>
              <a:avLst/>
              <a:gdLst/>
              <a:ahLst/>
              <a:cxnLst/>
              <a:rect l="l" t="t" r="r" b="b"/>
              <a:pathLst>
                <a:path w="1970404">
                  <a:moveTo>
                    <a:pt x="0" y="0"/>
                  </a:moveTo>
                  <a:lnTo>
                    <a:pt x="1970308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45">
              <a:extLst>
                <a:ext uri="{FF2B5EF4-FFF2-40B4-BE49-F238E27FC236}">
                  <a16:creationId xmlns:a16="http://schemas.microsoft.com/office/drawing/2014/main" id="{1B5DFF7E-4A33-4F64-8C8A-7A62C0E79807}"/>
                </a:ext>
              </a:extLst>
            </p:cNvPr>
            <p:cNvSpPr/>
            <p:nvPr/>
          </p:nvSpPr>
          <p:spPr>
            <a:xfrm>
              <a:off x="8506473" y="4224458"/>
              <a:ext cx="1297940" cy="0"/>
            </a:xfrm>
            <a:custGeom>
              <a:avLst/>
              <a:gdLst/>
              <a:ahLst/>
              <a:cxnLst/>
              <a:rect l="l" t="t" r="r" b="b"/>
              <a:pathLst>
                <a:path w="1297940">
                  <a:moveTo>
                    <a:pt x="0" y="0"/>
                  </a:moveTo>
                  <a:lnTo>
                    <a:pt x="1297660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46">
              <a:extLst>
                <a:ext uri="{FF2B5EF4-FFF2-40B4-BE49-F238E27FC236}">
                  <a16:creationId xmlns:a16="http://schemas.microsoft.com/office/drawing/2014/main" id="{FDACCEEB-E54F-4A5B-9EE3-FAC82A1C91BD}"/>
                </a:ext>
              </a:extLst>
            </p:cNvPr>
            <p:cNvSpPr/>
            <p:nvPr/>
          </p:nvSpPr>
          <p:spPr>
            <a:xfrm>
              <a:off x="7720724" y="4224458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>
                  <a:moveTo>
                    <a:pt x="0" y="0"/>
                  </a:moveTo>
                  <a:lnTo>
                    <a:pt x="535736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47">
              <a:extLst>
                <a:ext uri="{FF2B5EF4-FFF2-40B4-BE49-F238E27FC236}">
                  <a16:creationId xmlns:a16="http://schemas.microsoft.com/office/drawing/2014/main" id="{742E8A37-72EC-435B-B4F8-C3B6EF0A00F4}"/>
                </a:ext>
              </a:extLst>
            </p:cNvPr>
            <p:cNvSpPr/>
            <p:nvPr/>
          </p:nvSpPr>
          <p:spPr>
            <a:xfrm>
              <a:off x="6946900" y="4224458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>
                  <a:moveTo>
                    <a:pt x="0" y="0"/>
                  </a:moveTo>
                  <a:lnTo>
                    <a:pt x="5357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48">
              <a:extLst>
                <a:ext uri="{FF2B5EF4-FFF2-40B4-BE49-F238E27FC236}">
                  <a16:creationId xmlns:a16="http://schemas.microsoft.com/office/drawing/2014/main" id="{407BC281-AFD5-4B41-BB15-24B085A53832}"/>
                </a:ext>
              </a:extLst>
            </p:cNvPr>
            <p:cNvSpPr/>
            <p:nvPr/>
          </p:nvSpPr>
          <p:spPr>
            <a:xfrm>
              <a:off x="6173063" y="4224458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49">
              <a:extLst>
                <a:ext uri="{FF2B5EF4-FFF2-40B4-BE49-F238E27FC236}">
                  <a16:creationId xmlns:a16="http://schemas.microsoft.com/office/drawing/2014/main" id="{12EDA8E6-7F17-4C16-928B-56678428651E}"/>
                </a:ext>
              </a:extLst>
            </p:cNvPr>
            <p:cNvSpPr/>
            <p:nvPr/>
          </p:nvSpPr>
          <p:spPr>
            <a:xfrm>
              <a:off x="5399214" y="4224458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36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50">
              <a:extLst>
                <a:ext uri="{FF2B5EF4-FFF2-40B4-BE49-F238E27FC236}">
                  <a16:creationId xmlns:a16="http://schemas.microsoft.com/office/drawing/2014/main" id="{666D3F96-FE10-488F-8553-5744DB2DBB21}"/>
                </a:ext>
              </a:extLst>
            </p:cNvPr>
            <p:cNvSpPr/>
            <p:nvPr/>
          </p:nvSpPr>
          <p:spPr>
            <a:xfrm>
              <a:off x="5048013" y="422445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188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51">
              <a:extLst>
                <a:ext uri="{FF2B5EF4-FFF2-40B4-BE49-F238E27FC236}">
                  <a16:creationId xmlns:a16="http://schemas.microsoft.com/office/drawing/2014/main" id="{F12654F3-406B-4F77-A34A-F323674C938D}"/>
                </a:ext>
              </a:extLst>
            </p:cNvPr>
            <p:cNvSpPr/>
            <p:nvPr/>
          </p:nvSpPr>
          <p:spPr>
            <a:xfrm>
              <a:off x="8506473" y="3962406"/>
              <a:ext cx="3518535" cy="0"/>
            </a:xfrm>
            <a:custGeom>
              <a:avLst/>
              <a:gdLst/>
              <a:ahLst/>
              <a:cxnLst/>
              <a:rect l="l" t="t" r="r" b="b"/>
              <a:pathLst>
                <a:path w="3518534">
                  <a:moveTo>
                    <a:pt x="0" y="0"/>
                  </a:moveTo>
                  <a:lnTo>
                    <a:pt x="3517981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52">
              <a:extLst>
                <a:ext uri="{FF2B5EF4-FFF2-40B4-BE49-F238E27FC236}">
                  <a16:creationId xmlns:a16="http://schemas.microsoft.com/office/drawing/2014/main" id="{DC929041-ADE4-47C7-BB20-CD1C2C92A969}"/>
                </a:ext>
              </a:extLst>
            </p:cNvPr>
            <p:cNvSpPr/>
            <p:nvPr/>
          </p:nvSpPr>
          <p:spPr>
            <a:xfrm>
              <a:off x="7720724" y="3962406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>
                  <a:moveTo>
                    <a:pt x="0" y="0"/>
                  </a:moveTo>
                  <a:lnTo>
                    <a:pt x="535736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53">
              <a:extLst>
                <a:ext uri="{FF2B5EF4-FFF2-40B4-BE49-F238E27FC236}">
                  <a16:creationId xmlns:a16="http://schemas.microsoft.com/office/drawing/2014/main" id="{C543D302-C827-4096-8A61-56C78FA35451}"/>
                </a:ext>
              </a:extLst>
            </p:cNvPr>
            <p:cNvSpPr/>
            <p:nvPr/>
          </p:nvSpPr>
          <p:spPr>
            <a:xfrm>
              <a:off x="6946900" y="3962406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>
                  <a:moveTo>
                    <a:pt x="0" y="0"/>
                  </a:moveTo>
                  <a:lnTo>
                    <a:pt x="5357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54">
              <a:extLst>
                <a:ext uri="{FF2B5EF4-FFF2-40B4-BE49-F238E27FC236}">
                  <a16:creationId xmlns:a16="http://schemas.microsoft.com/office/drawing/2014/main" id="{7CDC62F1-6DE1-46B6-87C6-0039B7022EF9}"/>
                </a:ext>
              </a:extLst>
            </p:cNvPr>
            <p:cNvSpPr/>
            <p:nvPr/>
          </p:nvSpPr>
          <p:spPr>
            <a:xfrm>
              <a:off x="6173063" y="3962406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55">
              <a:extLst>
                <a:ext uri="{FF2B5EF4-FFF2-40B4-BE49-F238E27FC236}">
                  <a16:creationId xmlns:a16="http://schemas.microsoft.com/office/drawing/2014/main" id="{6CA138CB-236A-41E4-8E8B-B275372F4675}"/>
                </a:ext>
              </a:extLst>
            </p:cNvPr>
            <p:cNvSpPr/>
            <p:nvPr/>
          </p:nvSpPr>
          <p:spPr>
            <a:xfrm>
              <a:off x="5399214" y="3962406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36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56">
              <a:extLst>
                <a:ext uri="{FF2B5EF4-FFF2-40B4-BE49-F238E27FC236}">
                  <a16:creationId xmlns:a16="http://schemas.microsoft.com/office/drawing/2014/main" id="{A21DB98D-9079-41D9-8E7C-9D60D6DF85F7}"/>
                </a:ext>
              </a:extLst>
            </p:cNvPr>
            <p:cNvSpPr/>
            <p:nvPr/>
          </p:nvSpPr>
          <p:spPr>
            <a:xfrm>
              <a:off x="5048013" y="3962406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188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57">
              <a:extLst>
                <a:ext uri="{FF2B5EF4-FFF2-40B4-BE49-F238E27FC236}">
                  <a16:creationId xmlns:a16="http://schemas.microsoft.com/office/drawing/2014/main" id="{50BC6378-0786-45B6-8CFD-5816296F8351}"/>
                </a:ext>
              </a:extLst>
            </p:cNvPr>
            <p:cNvSpPr/>
            <p:nvPr/>
          </p:nvSpPr>
          <p:spPr>
            <a:xfrm>
              <a:off x="8506473" y="3700367"/>
              <a:ext cx="3518535" cy="0"/>
            </a:xfrm>
            <a:custGeom>
              <a:avLst/>
              <a:gdLst/>
              <a:ahLst/>
              <a:cxnLst/>
              <a:rect l="l" t="t" r="r" b="b"/>
              <a:pathLst>
                <a:path w="3518534">
                  <a:moveTo>
                    <a:pt x="0" y="0"/>
                  </a:moveTo>
                  <a:lnTo>
                    <a:pt x="3517981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58">
              <a:extLst>
                <a:ext uri="{FF2B5EF4-FFF2-40B4-BE49-F238E27FC236}">
                  <a16:creationId xmlns:a16="http://schemas.microsoft.com/office/drawing/2014/main" id="{D475FA3E-41D6-4C7B-A4D0-6FBADDD93137}"/>
                </a:ext>
              </a:extLst>
            </p:cNvPr>
            <p:cNvSpPr/>
            <p:nvPr/>
          </p:nvSpPr>
          <p:spPr>
            <a:xfrm>
              <a:off x="7720724" y="3700367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>
                  <a:moveTo>
                    <a:pt x="0" y="0"/>
                  </a:moveTo>
                  <a:lnTo>
                    <a:pt x="535736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59">
              <a:extLst>
                <a:ext uri="{FF2B5EF4-FFF2-40B4-BE49-F238E27FC236}">
                  <a16:creationId xmlns:a16="http://schemas.microsoft.com/office/drawing/2014/main" id="{F39D3557-9C59-40A6-8E13-A56AE560723E}"/>
                </a:ext>
              </a:extLst>
            </p:cNvPr>
            <p:cNvSpPr/>
            <p:nvPr/>
          </p:nvSpPr>
          <p:spPr>
            <a:xfrm>
              <a:off x="7045706" y="3700367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5">
                  <a:moveTo>
                    <a:pt x="0" y="0"/>
                  </a:moveTo>
                  <a:lnTo>
                    <a:pt x="436918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60">
              <a:extLst>
                <a:ext uri="{FF2B5EF4-FFF2-40B4-BE49-F238E27FC236}">
                  <a16:creationId xmlns:a16="http://schemas.microsoft.com/office/drawing/2014/main" id="{7B45E625-5B93-4EE9-B854-FCAC75DE3927}"/>
                </a:ext>
              </a:extLst>
            </p:cNvPr>
            <p:cNvSpPr/>
            <p:nvPr/>
          </p:nvSpPr>
          <p:spPr>
            <a:xfrm>
              <a:off x="6173063" y="3700367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61">
              <a:extLst>
                <a:ext uri="{FF2B5EF4-FFF2-40B4-BE49-F238E27FC236}">
                  <a16:creationId xmlns:a16="http://schemas.microsoft.com/office/drawing/2014/main" id="{54FA225D-5E49-4888-981D-F3EDC6F94035}"/>
                </a:ext>
              </a:extLst>
            </p:cNvPr>
            <p:cNvSpPr/>
            <p:nvPr/>
          </p:nvSpPr>
          <p:spPr>
            <a:xfrm>
              <a:off x="5399214" y="3700367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36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62">
              <a:extLst>
                <a:ext uri="{FF2B5EF4-FFF2-40B4-BE49-F238E27FC236}">
                  <a16:creationId xmlns:a16="http://schemas.microsoft.com/office/drawing/2014/main" id="{91D64FA9-914B-48C6-871D-2AA30DD5D634}"/>
                </a:ext>
              </a:extLst>
            </p:cNvPr>
            <p:cNvSpPr/>
            <p:nvPr/>
          </p:nvSpPr>
          <p:spPr>
            <a:xfrm>
              <a:off x="5048013" y="3700367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188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63">
              <a:extLst>
                <a:ext uri="{FF2B5EF4-FFF2-40B4-BE49-F238E27FC236}">
                  <a16:creationId xmlns:a16="http://schemas.microsoft.com/office/drawing/2014/main" id="{1568B259-B5F8-43F1-8E82-A61524B345E7}"/>
                </a:ext>
              </a:extLst>
            </p:cNvPr>
            <p:cNvSpPr/>
            <p:nvPr/>
          </p:nvSpPr>
          <p:spPr>
            <a:xfrm>
              <a:off x="7720724" y="3438328"/>
              <a:ext cx="4304030" cy="0"/>
            </a:xfrm>
            <a:custGeom>
              <a:avLst/>
              <a:gdLst/>
              <a:ahLst/>
              <a:cxnLst/>
              <a:rect l="l" t="t" r="r" b="b"/>
              <a:pathLst>
                <a:path w="4304030">
                  <a:moveTo>
                    <a:pt x="0" y="0"/>
                  </a:moveTo>
                  <a:lnTo>
                    <a:pt x="4303730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64">
              <a:extLst>
                <a:ext uri="{FF2B5EF4-FFF2-40B4-BE49-F238E27FC236}">
                  <a16:creationId xmlns:a16="http://schemas.microsoft.com/office/drawing/2014/main" id="{354E0224-78AF-4E9A-8849-E79CFF27E9DA}"/>
                </a:ext>
              </a:extLst>
            </p:cNvPr>
            <p:cNvSpPr/>
            <p:nvPr/>
          </p:nvSpPr>
          <p:spPr>
            <a:xfrm>
              <a:off x="6946900" y="3438328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>
                  <a:moveTo>
                    <a:pt x="0" y="0"/>
                  </a:moveTo>
                  <a:lnTo>
                    <a:pt x="5357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65">
              <a:extLst>
                <a:ext uri="{FF2B5EF4-FFF2-40B4-BE49-F238E27FC236}">
                  <a16:creationId xmlns:a16="http://schemas.microsoft.com/office/drawing/2014/main" id="{B89B6360-335C-42FA-9405-CAEDA2164F61}"/>
                </a:ext>
              </a:extLst>
            </p:cNvPr>
            <p:cNvSpPr/>
            <p:nvPr/>
          </p:nvSpPr>
          <p:spPr>
            <a:xfrm>
              <a:off x="6173063" y="3438328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66">
              <a:extLst>
                <a:ext uri="{FF2B5EF4-FFF2-40B4-BE49-F238E27FC236}">
                  <a16:creationId xmlns:a16="http://schemas.microsoft.com/office/drawing/2014/main" id="{DF09B7CB-4FAE-4F3E-A519-A9C8B4FC66FB}"/>
                </a:ext>
              </a:extLst>
            </p:cNvPr>
            <p:cNvSpPr/>
            <p:nvPr/>
          </p:nvSpPr>
          <p:spPr>
            <a:xfrm>
              <a:off x="5399214" y="3438328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36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67">
              <a:extLst>
                <a:ext uri="{FF2B5EF4-FFF2-40B4-BE49-F238E27FC236}">
                  <a16:creationId xmlns:a16="http://schemas.microsoft.com/office/drawing/2014/main" id="{AA51D249-6E48-4211-AB7A-32755B3E4624}"/>
                </a:ext>
              </a:extLst>
            </p:cNvPr>
            <p:cNvSpPr/>
            <p:nvPr/>
          </p:nvSpPr>
          <p:spPr>
            <a:xfrm>
              <a:off x="5048013" y="343832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188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68">
              <a:extLst>
                <a:ext uri="{FF2B5EF4-FFF2-40B4-BE49-F238E27FC236}">
                  <a16:creationId xmlns:a16="http://schemas.microsoft.com/office/drawing/2014/main" id="{8B0901B0-826A-4D66-B023-FC87CAC77F78}"/>
                </a:ext>
              </a:extLst>
            </p:cNvPr>
            <p:cNvSpPr/>
            <p:nvPr/>
          </p:nvSpPr>
          <p:spPr>
            <a:xfrm>
              <a:off x="7720724" y="3176276"/>
              <a:ext cx="4304030" cy="0"/>
            </a:xfrm>
            <a:custGeom>
              <a:avLst/>
              <a:gdLst/>
              <a:ahLst/>
              <a:cxnLst/>
              <a:rect l="l" t="t" r="r" b="b"/>
              <a:pathLst>
                <a:path w="4304030">
                  <a:moveTo>
                    <a:pt x="0" y="0"/>
                  </a:moveTo>
                  <a:lnTo>
                    <a:pt x="4303730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69">
              <a:extLst>
                <a:ext uri="{FF2B5EF4-FFF2-40B4-BE49-F238E27FC236}">
                  <a16:creationId xmlns:a16="http://schemas.microsoft.com/office/drawing/2014/main" id="{88F0233C-820C-44BE-BFE9-E843AB81A146}"/>
                </a:ext>
              </a:extLst>
            </p:cNvPr>
            <p:cNvSpPr/>
            <p:nvPr/>
          </p:nvSpPr>
          <p:spPr>
            <a:xfrm>
              <a:off x="6946900" y="3176276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>
                  <a:moveTo>
                    <a:pt x="0" y="0"/>
                  </a:moveTo>
                  <a:lnTo>
                    <a:pt x="5357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70">
              <a:extLst>
                <a:ext uri="{FF2B5EF4-FFF2-40B4-BE49-F238E27FC236}">
                  <a16:creationId xmlns:a16="http://schemas.microsoft.com/office/drawing/2014/main" id="{014BF9B0-D5B2-4182-B131-E778A8EC71DD}"/>
                </a:ext>
              </a:extLst>
            </p:cNvPr>
            <p:cNvSpPr/>
            <p:nvPr/>
          </p:nvSpPr>
          <p:spPr>
            <a:xfrm>
              <a:off x="6173063" y="3176276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>
                  <a:moveTo>
                    <a:pt x="0" y="0"/>
                  </a:moveTo>
                  <a:lnTo>
                    <a:pt x="523824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71">
              <a:extLst>
                <a:ext uri="{FF2B5EF4-FFF2-40B4-BE49-F238E27FC236}">
                  <a16:creationId xmlns:a16="http://schemas.microsoft.com/office/drawing/2014/main" id="{4C5B8AE8-10A4-4D92-AB76-A6E32BFF9C9C}"/>
                </a:ext>
              </a:extLst>
            </p:cNvPr>
            <p:cNvSpPr/>
            <p:nvPr/>
          </p:nvSpPr>
          <p:spPr>
            <a:xfrm>
              <a:off x="5048013" y="3176276"/>
              <a:ext cx="875665" cy="0"/>
            </a:xfrm>
            <a:custGeom>
              <a:avLst/>
              <a:gdLst/>
              <a:ahLst/>
              <a:cxnLst/>
              <a:rect l="l" t="t" r="r" b="b"/>
              <a:pathLst>
                <a:path w="875664">
                  <a:moveTo>
                    <a:pt x="0" y="0"/>
                  </a:moveTo>
                  <a:lnTo>
                    <a:pt x="875037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72">
              <a:extLst>
                <a:ext uri="{FF2B5EF4-FFF2-40B4-BE49-F238E27FC236}">
                  <a16:creationId xmlns:a16="http://schemas.microsoft.com/office/drawing/2014/main" id="{F01938FA-8A69-47AF-96A5-05F42E46A0E3}"/>
                </a:ext>
              </a:extLst>
            </p:cNvPr>
            <p:cNvSpPr/>
            <p:nvPr/>
          </p:nvSpPr>
          <p:spPr>
            <a:xfrm>
              <a:off x="5048013" y="2902324"/>
              <a:ext cx="6976745" cy="0"/>
            </a:xfrm>
            <a:custGeom>
              <a:avLst/>
              <a:gdLst/>
              <a:ahLst/>
              <a:cxnLst/>
              <a:rect l="l" t="t" r="r" b="b"/>
              <a:pathLst>
                <a:path w="6976745">
                  <a:moveTo>
                    <a:pt x="0" y="0"/>
                  </a:moveTo>
                  <a:lnTo>
                    <a:pt x="6976440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73">
              <a:extLst>
                <a:ext uri="{FF2B5EF4-FFF2-40B4-BE49-F238E27FC236}">
                  <a16:creationId xmlns:a16="http://schemas.microsoft.com/office/drawing/2014/main" id="{2D9D2B68-C2EF-4AB5-8410-1070500199C3}"/>
                </a:ext>
              </a:extLst>
            </p:cNvPr>
            <p:cNvSpPr/>
            <p:nvPr/>
          </p:nvSpPr>
          <p:spPr>
            <a:xfrm>
              <a:off x="5048013" y="2640285"/>
              <a:ext cx="3016885" cy="0"/>
            </a:xfrm>
            <a:custGeom>
              <a:avLst/>
              <a:gdLst/>
              <a:ahLst/>
              <a:cxnLst/>
              <a:rect l="l" t="t" r="r" b="b"/>
              <a:pathLst>
                <a:path w="3016884">
                  <a:moveTo>
                    <a:pt x="0" y="0"/>
                  </a:moveTo>
                  <a:lnTo>
                    <a:pt x="3016879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74">
              <a:extLst>
                <a:ext uri="{FF2B5EF4-FFF2-40B4-BE49-F238E27FC236}">
                  <a16:creationId xmlns:a16="http://schemas.microsoft.com/office/drawing/2014/main" id="{5E1F1C0C-65E2-46EB-835C-7C5F536B5084}"/>
                </a:ext>
              </a:extLst>
            </p:cNvPr>
            <p:cNvSpPr/>
            <p:nvPr/>
          </p:nvSpPr>
          <p:spPr>
            <a:xfrm>
              <a:off x="5048013" y="5284539"/>
              <a:ext cx="6976745" cy="0"/>
            </a:xfrm>
            <a:custGeom>
              <a:avLst/>
              <a:gdLst/>
              <a:ahLst/>
              <a:cxnLst/>
              <a:rect l="l" t="t" r="r" b="b"/>
              <a:pathLst>
                <a:path w="6976745">
                  <a:moveTo>
                    <a:pt x="0" y="0"/>
                  </a:moveTo>
                  <a:lnTo>
                    <a:pt x="6976440" y="0"/>
                  </a:lnTo>
                </a:path>
              </a:pathLst>
            </a:custGeom>
            <a:ln w="20561">
              <a:solidFill>
                <a:srgbClr val="A2A2B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75">
              <a:extLst>
                <a:ext uri="{FF2B5EF4-FFF2-40B4-BE49-F238E27FC236}">
                  <a16:creationId xmlns:a16="http://schemas.microsoft.com/office/drawing/2014/main" id="{A7642010-3EE8-448E-A972-102793E2E226}"/>
                </a:ext>
              </a:extLst>
            </p:cNvPr>
            <p:cNvSpPr/>
            <p:nvPr/>
          </p:nvSpPr>
          <p:spPr>
            <a:xfrm>
              <a:off x="11351818" y="4409071"/>
              <a:ext cx="250190" cy="869950"/>
            </a:xfrm>
            <a:custGeom>
              <a:avLst/>
              <a:gdLst/>
              <a:ahLst/>
              <a:cxnLst/>
              <a:rect l="l" t="t" r="r" b="b"/>
              <a:pathLst>
                <a:path w="250190" h="869950">
                  <a:moveTo>
                    <a:pt x="250012" y="0"/>
                  </a:moveTo>
                  <a:lnTo>
                    <a:pt x="0" y="0"/>
                  </a:lnTo>
                  <a:lnTo>
                    <a:pt x="0" y="869518"/>
                  </a:lnTo>
                  <a:lnTo>
                    <a:pt x="250012" y="869518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70A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76">
              <a:extLst>
                <a:ext uri="{FF2B5EF4-FFF2-40B4-BE49-F238E27FC236}">
                  <a16:creationId xmlns:a16="http://schemas.microsoft.com/office/drawing/2014/main" id="{DAE9CAB2-A590-4C81-A046-9943C32E8C0F}"/>
                </a:ext>
              </a:extLst>
            </p:cNvPr>
            <p:cNvSpPr/>
            <p:nvPr/>
          </p:nvSpPr>
          <p:spPr>
            <a:xfrm>
              <a:off x="10577969" y="4409071"/>
              <a:ext cx="250190" cy="869950"/>
            </a:xfrm>
            <a:custGeom>
              <a:avLst/>
              <a:gdLst/>
              <a:ahLst/>
              <a:cxnLst/>
              <a:rect l="l" t="t" r="r" b="b"/>
              <a:pathLst>
                <a:path w="250190" h="869950">
                  <a:moveTo>
                    <a:pt x="250012" y="0"/>
                  </a:moveTo>
                  <a:lnTo>
                    <a:pt x="0" y="0"/>
                  </a:lnTo>
                  <a:lnTo>
                    <a:pt x="0" y="869518"/>
                  </a:lnTo>
                  <a:lnTo>
                    <a:pt x="250012" y="869518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70A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77">
              <a:extLst>
                <a:ext uri="{FF2B5EF4-FFF2-40B4-BE49-F238E27FC236}">
                  <a16:creationId xmlns:a16="http://schemas.microsoft.com/office/drawing/2014/main" id="{DF90EFDA-9240-4077-A90C-88004DA0BA02}"/>
                </a:ext>
              </a:extLst>
            </p:cNvPr>
            <p:cNvSpPr/>
            <p:nvPr/>
          </p:nvSpPr>
          <p:spPr>
            <a:xfrm>
              <a:off x="9804133" y="4206582"/>
              <a:ext cx="250190" cy="1072515"/>
            </a:xfrm>
            <a:custGeom>
              <a:avLst/>
              <a:gdLst/>
              <a:ahLst/>
              <a:cxnLst/>
              <a:rect l="l" t="t" r="r" b="b"/>
              <a:pathLst>
                <a:path w="250190" h="1072514">
                  <a:moveTo>
                    <a:pt x="250012" y="0"/>
                  </a:moveTo>
                  <a:lnTo>
                    <a:pt x="0" y="0"/>
                  </a:lnTo>
                  <a:lnTo>
                    <a:pt x="0" y="1071994"/>
                  </a:lnTo>
                  <a:lnTo>
                    <a:pt x="250012" y="1071994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70A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78">
              <a:extLst>
                <a:ext uri="{FF2B5EF4-FFF2-40B4-BE49-F238E27FC236}">
                  <a16:creationId xmlns:a16="http://schemas.microsoft.com/office/drawing/2014/main" id="{44DF17BB-B9A6-42DB-9284-E38C4A25050F}"/>
                </a:ext>
              </a:extLst>
            </p:cNvPr>
            <p:cNvSpPr/>
            <p:nvPr/>
          </p:nvSpPr>
          <p:spPr>
            <a:xfrm>
              <a:off x="9030296" y="4230408"/>
              <a:ext cx="250190" cy="1048385"/>
            </a:xfrm>
            <a:custGeom>
              <a:avLst/>
              <a:gdLst/>
              <a:ahLst/>
              <a:cxnLst/>
              <a:rect l="l" t="t" r="r" b="b"/>
              <a:pathLst>
                <a:path w="250190" h="1048385">
                  <a:moveTo>
                    <a:pt x="250012" y="0"/>
                  </a:moveTo>
                  <a:lnTo>
                    <a:pt x="0" y="0"/>
                  </a:lnTo>
                  <a:lnTo>
                    <a:pt x="0" y="1048169"/>
                  </a:lnTo>
                  <a:lnTo>
                    <a:pt x="250012" y="1048169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70A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79">
              <a:extLst>
                <a:ext uri="{FF2B5EF4-FFF2-40B4-BE49-F238E27FC236}">
                  <a16:creationId xmlns:a16="http://schemas.microsoft.com/office/drawing/2014/main" id="{96849408-7E69-4AA3-9E43-75552CCA0B20}"/>
                </a:ext>
              </a:extLst>
            </p:cNvPr>
            <p:cNvSpPr/>
            <p:nvPr/>
          </p:nvSpPr>
          <p:spPr>
            <a:xfrm>
              <a:off x="8256460" y="3563391"/>
              <a:ext cx="250190" cy="1715770"/>
            </a:xfrm>
            <a:custGeom>
              <a:avLst/>
              <a:gdLst/>
              <a:ahLst/>
              <a:cxnLst/>
              <a:rect l="l" t="t" r="r" b="b"/>
              <a:pathLst>
                <a:path w="250190" h="1715770">
                  <a:moveTo>
                    <a:pt x="250012" y="0"/>
                  </a:moveTo>
                  <a:lnTo>
                    <a:pt x="0" y="0"/>
                  </a:lnTo>
                  <a:lnTo>
                    <a:pt x="0" y="1715185"/>
                  </a:lnTo>
                  <a:lnTo>
                    <a:pt x="250012" y="1715185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70A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80">
              <a:extLst>
                <a:ext uri="{FF2B5EF4-FFF2-40B4-BE49-F238E27FC236}">
                  <a16:creationId xmlns:a16="http://schemas.microsoft.com/office/drawing/2014/main" id="{6B66C419-503B-43FE-8267-681224031B23}"/>
                </a:ext>
              </a:extLst>
            </p:cNvPr>
            <p:cNvSpPr/>
            <p:nvPr/>
          </p:nvSpPr>
          <p:spPr>
            <a:xfrm>
              <a:off x="7482623" y="3075038"/>
              <a:ext cx="238125" cy="2204085"/>
            </a:xfrm>
            <a:custGeom>
              <a:avLst/>
              <a:gdLst/>
              <a:ahLst/>
              <a:cxnLst/>
              <a:rect l="l" t="t" r="r" b="b"/>
              <a:pathLst>
                <a:path w="238125" h="2204085">
                  <a:moveTo>
                    <a:pt x="238099" y="0"/>
                  </a:moveTo>
                  <a:lnTo>
                    <a:pt x="0" y="0"/>
                  </a:lnTo>
                  <a:lnTo>
                    <a:pt x="0" y="2203538"/>
                  </a:lnTo>
                  <a:lnTo>
                    <a:pt x="238099" y="2203538"/>
                  </a:lnTo>
                  <a:lnTo>
                    <a:pt x="238099" y="0"/>
                  </a:lnTo>
                  <a:close/>
                </a:path>
              </a:pathLst>
            </a:custGeom>
            <a:solidFill>
              <a:srgbClr val="70A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81">
              <a:extLst>
                <a:ext uri="{FF2B5EF4-FFF2-40B4-BE49-F238E27FC236}">
                  <a16:creationId xmlns:a16="http://schemas.microsoft.com/office/drawing/2014/main" id="{ED01D9DF-8168-403B-AA8C-21124CDE1483}"/>
                </a:ext>
              </a:extLst>
            </p:cNvPr>
            <p:cNvSpPr/>
            <p:nvPr/>
          </p:nvSpPr>
          <p:spPr>
            <a:xfrm>
              <a:off x="6696888" y="3015488"/>
              <a:ext cx="250190" cy="2263140"/>
            </a:xfrm>
            <a:custGeom>
              <a:avLst/>
              <a:gdLst/>
              <a:ahLst/>
              <a:cxnLst/>
              <a:rect l="l" t="t" r="r" b="b"/>
              <a:pathLst>
                <a:path w="250190" h="2263140">
                  <a:moveTo>
                    <a:pt x="250012" y="0"/>
                  </a:moveTo>
                  <a:lnTo>
                    <a:pt x="0" y="0"/>
                  </a:lnTo>
                  <a:lnTo>
                    <a:pt x="0" y="2263101"/>
                  </a:lnTo>
                  <a:lnTo>
                    <a:pt x="250012" y="2263101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70A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82">
              <a:extLst>
                <a:ext uri="{FF2B5EF4-FFF2-40B4-BE49-F238E27FC236}">
                  <a16:creationId xmlns:a16="http://schemas.microsoft.com/office/drawing/2014/main" id="{E3F7D848-9B6F-429D-943E-ACE0E78B07B4}"/>
                </a:ext>
              </a:extLst>
            </p:cNvPr>
            <p:cNvSpPr/>
            <p:nvPr/>
          </p:nvSpPr>
          <p:spPr>
            <a:xfrm>
              <a:off x="5923051" y="3122676"/>
              <a:ext cx="250190" cy="2156460"/>
            </a:xfrm>
            <a:custGeom>
              <a:avLst/>
              <a:gdLst/>
              <a:ahLst/>
              <a:cxnLst/>
              <a:rect l="l" t="t" r="r" b="b"/>
              <a:pathLst>
                <a:path w="250189" h="2156460">
                  <a:moveTo>
                    <a:pt x="250012" y="0"/>
                  </a:moveTo>
                  <a:lnTo>
                    <a:pt x="0" y="0"/>
                  </a:lnTo>
                  <a:lnTo>
                    <a:pt x="0" y="2155901"/>
                  </a:lnTo>
                  <a:lnTo>
                    <a:pt x="250012" y="2155901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70A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83">
              <a:extLst>
                <a:ext uri="{FF2B5EF4-FFF2-40B4-BE49-F238E27FC236}">
                  <a16:creationId xmlns:a16="http://schemas.microsoft.com/office/drawing/2014/main" id="{A20EEA1F-E753-426F-A8E6-4355F07D7F82}"/>
                </a:ext>
              </a:extLst>
            </p:cNvPr>
            <p:cNvSpPr/>
            <p:nvPr/>
          </p:nvSpPr>
          <p:spPr>
            <a:xfrm>
              <a:off x="5149202" y="3301352"/>
              <a:ext cx="250190" cy="1977389"/>
            </a:xfrm>
            <a:custGeom>
              <a:avLst/>
              <a:gdLst/>
              <a:ahLst/>
              <a:cxnLst/>
              <a:rect l="l" t="t" r="r" b="b"/>
              <a:pathLst>
                <a:path w="250189" h="1977389">
                  <a:moveTo>
                    <a:pt x="250012" y="0"/>
                  </a:moveTo>
                  <a:lnTo>
                    <a:pt x="0" y="0"/>
                  </a:lnTo>
                  <a:lnTo>
                    <a:pt x="0" y="1977237"/>
                  </a:lnTo>
                  <a:lnTo>
                    <a:pt x="250012" y="1977237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70A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84">
              <a:extLst>
                <a:ext uri="{FF2B5EF4-FFF2-40B4-BE49-F238E27FC236}">
                  <a16:creationId xmlns:a16="http://schemas.microsoft.com/office/drawing/2014/main" id="{BBE4BD88-4DE3-4C32-9DFE-E47930C9907A}"/>
                </a:ext>
              </a:extLst>
            </p:cNvPr>
            <p:cNvSpPr/>
            <p:nvPr/>
          </p:nvSpPr>
          <p:spPr>
            <a:xfrm>
              <a:off x="11673255" y="5171389"/>
              <a:ext cx="250190" cy="107314"/>
            </a:xfrm>
            <a:custGeom>
              <a:avLst/>
              <a:gdLst/>
              <a:ahLst/>
              <a:cxnLst/>
              <a:rect l="l" t="t" r="r" b="b"/>
              <a:pathLst>
                <a:path w="250190" h="107314">
                  <a:moveTo>
                    <a:pt x="250012" y="0"/>
                  </a:moveTo>
                  <a:lnTo>
                    <a:pt x="0" y="0"/>
                  </a:lnTo>
                  <a:lnTo>
                    <a:pt x="0" y="107200"/>
                  </a:lnTo>
                  <a:lnTo>
                    <a:pt x="250012" y="107200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85">
              <a:extLst>
                <a:ext uri="{FF2B5EF4-FFF2-40B4-BE49-F238E27FC236}">
                  <a16:creationId xmlns:a16="http://schemas.microsoft.com/office/drawing/2014/main" id="{BCE4429E-F3E1-44F7-B318-DB7A647E2DCF}"/>
                </a:ext>
              </a:extLst>
            </p:cNvPr>
            <p:cNvSpPr/>
            <p:nvPr/>
          </p:nvSpPr>
          <p:spPr>
            <a:xfrm>
              <a:off x="10899419" y="5159476"/>
              <a:ext cx="238125" cy="119380"/>
            </a:xfrm>
            <a:custGeom>
              <a:avLst/>
              <a:gdLst/>
              <a:ahLst/>
              <a:cxnLst/>
              <a:rect l="l" t="t" r="r" b="b"/>
              <a:pathLst>
                <a:path w="238125" h="119379">
                  <a:moveTo>
                    <a:pt x="238099" y="0"/>
                  </a:moveTo>
                  <a:lnTo>
                    <a:pt x="0" y="0"/>
                  </a:lnTo>
                  <a:lnTo>
                    <a:pt x="0" y="119100"/>
                  </a:lnTo>
                  <a:lnTo>
                    <a:pt x="238099" y="119100"/>
                  </a:lnTo>
                  <a:lnTo>
                    <a:pt x="238099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86">
              <a:extLst>
                <a:ext uri="{FF2B5EF4-FFF2-40B4-BE49-F238E27FC236}">
                  <a16:creationId xmlns:a16="http://schemas.microsoft.com/office/drawing/2014/main" id="{B4CFDECB-FA32-4DA2-94F1-9A7D5B093CD5}"/>
                </a:ext>
              </a:extLst>
            </p:cNvPr>
            <p:cNvSpPr/>
            <p:nvPr/>
          </p:nvSpPr>
          <p:spPr>
            <a:xfrm>
              <a:off x="10113670" y="5135638"/>
              <a:ext cx="250190" cy="143510"/>
            </a:xfrm>
            <a:custGeom>
              <a:avLst/>
              <a:gdLst/>
              <a:ahLst/>
              <a:cxnLst/>
              <a:rect l="l" t="t" r="r" b="b"/>
              <a:pathLst>
                <a:path w="250190" h="143510">
                  <a:moveTo>
                    <a:pt x="250012" y="0"/>
                  </a:moveTo>
                  <a:lnTo>
                    <a:pt x="0" y="0"/>
                  </a:lnTo>
                  <a:lnTo>
                    <a:pt x="0" y="142938"/>
                  </a:lnTo>
                  <a:lnTo>
                    <a:pt x="250012" y="142938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87">
              <a:extLst>
                <a:ext uri="{FF2B5EF4-FFF2-40B4-BE49-F238E27FC236}">
                  <a16:creationId xmlns:a16="http://schemas.microsoft.com/office/drawing/2014/main" id="{2D4B98CE-FD1F-4573-9D5E-599DE1C864CE}"/>
                </a:ext>
              </a:extLst>
            </p:cNvPr>
            <p:cNvSpPr/>
            <p:nvPr/>
          </p:nvSpPr>
          <p:spPr>
            <a:xfrm>
              <a:off x="9339833" y="5099913"/>
              <a:ext cx="250190" cy="179070"/>
            </a:xfrm>
            <a:custGeom>
              <a:avLst/>
              <a:gdLst/>
              <a:ahLst/>
              <a:cxnLst/>
              <a:rect l="l" t="t" r="r" b="b"/>
              <a:pathLst>
                <a:path w="250190" h="179070">
                  <a:moveTo>
                    <a:pt x="250012" y="0"/>
                  </a:moveTo>
                  <a:lnTo>
                    <a:pt x="0" y="0"/>
                  </a:lnTo>
                  <a:lnTo>
                    <a:pt x="0" y="178663"/>
                  </a:lnTo>
                  <a:lnTo>
                    <a:pt x="250012" y="178663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88">
              <a:extLst>
                <a:ext uri="{FF2B5EF4-FFF2-40B4-BE49-F238E27FC236}">
                  <a16:creationId xmlns:a16="http://schemas.microsoft.com/office/drawing/2014/main" id="{55F2F7E1-547E-4377-9511-EBE97E62CE21}"/>
                </a:ext>
              </a:extLst>
            </p:cNvPr>
            <p:cNvSpPr/>
            <p:nvPr/>
          </p:nvSpPr>
          <p:spPr>
            <a:xfrm>
              <a:off x="8565997" y="4992713"/>
              <a:ext cx="250190" cy="286385"/>
            </a:xfrm>
            <a:custGeom>
              <a:avLst/>
              <a:gdLst/>
              <a:ahLst/>
              <a:cxnLst/>
              <a:rect l="l" t="t" r="r" b="b"/>
              <a:pathLst>
                <a:path w="250190" h="286385">
                  <a:moveTo>
                    <a:pt x="250012" y="0"/>
                  </a:moveTo>
                  <a:lnTo>
                    <a:pt x="0" y="0"/>
                  </a:lnTo>
                  <a:lnTo>
                    <a:pt x="0" y="285864"/>
                  </a:lnTo>
                  <a:lnTo>
                    <a:pt x="250012" y="285864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89">
              <a:extLst>
                <a:ext uri="{FF2B5EF4-FFF2-40B4-BE49-F238E27FC236}">
                  <a16:creationId xmlns:a16="http://schemas.microsoft.com/office/drawing/2014/main" id="{DD83842C-70DE-48ED-B942-3B5C1D62A6AC}"/>
                </a:ext>
              </a:extLst>
            </p:cNvPr>
            <p:cNvSpPr/>
            <p:nvPr/>
          </p:nvSpPr>
          <p:spPr>
            <a:xfrm>
              <a:off x="7792161" y="4647298"/>
              <a:ext cx="250190" cy="631825"/>
            </a:xfrm>
            <a:custGeom>
              <a:avLst/>
              <a:gdLst/>
              <a:ahLst/>
              <a:cxnLst/>
              <a:rect l="l" t="t" r="r" b="b"/>
              <a:pathLst>
                <a:path w="250190" h="631825">
                  <a:moveTo>
                    <a:pt x="250012" y="0"/>
                  </a:moveTo>
                  <a:lnTo>
                    <a:pt x="0" y="0"/>
                  </a:lnTo>
                  <a:lnTo>
                    <a:pt x="0" y="631291"/>
                  </a:lnTo>
                  <a:lnTo>
                    <a:pt x="250012" y="631291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90">
              <a:extLst>
                <a:ext uri="{FF2B5EF4-FFF2-40B4-BE49-F238E27FC236}">
                  <a16:creationId xmlns:a16="http://schemas.microsoft.com/office/drawing/2014/main" id="{36533D6F-3B08-4CD9-8846-B5ACBB84ABAE}"/>
                </a:ext>
              </a:extLst>
            </p:cNvPr>
            <p:cNvSpPr/>
            <p:nvPr/>
          </p:nvSpPr>
          <p:spPr>
            <a:xfrm>
              <a:off x="7018325" y="4623473"/>
              <a:ext cx="250190" cy="655320"/>
            </a:xfrm>
            <a:custGeom>
              <a:avLst/>
              <a:gdLst/>
              <a:ahLst/>
              <a:cxnLst/>
              <a:rect l="l" t="t" r="r" b="b"/>
              <a:pathLst>
                <a:path w="250190" h="655320">
                  <a:moveTo>
                    <a:pt x="250012" y="0"/>
                  </a:moveTo>
                  <a:lnTo>
                    <a:pt x="0" y="0"/>
                  </a:lnTo>
                  <a:lnTo>
                    <a:pt x="0" y="655104"/>
                  </a:lnTo>
                  <a:lnTo>
                    <a:pt x="250012" y="655104"/>
                  </a:lnTo>
                  <a:lnTo>
                    <a:pt x="250012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91">
              <a:extLst>
                <a:ext uri="{FF2B5EF4-FFF2-40B4-BE49-F238E27FC236}">
                  <a16:creationId xmlns:a16="http://schemas.microsoft.com/office/drawing/2014/main" id="{C910B47C-AC07-418C-91E7-AD7979CCF9E5}"/>
                </a:ext>
              </a:extLst>
            </p:cNvPr>
            <p:cNvSpPr/>
            <p:nvPr/>
          </p:nvSpPr>
          <p:spPr>
            <a:xfrm>
              <a:off x="6244488" y="4266145"/>
              <a:ext cx="238125" cy="1012825"/>
            </a:xfrm>
            <a:custGeom>
              <a:avLst/>
              <a:gdLst/>
              <a:ahLst/>
              <a:cxnLst/>
              <a:rect l="l" t="t" r="r" b="b"/>
              <a:pathLst>
                <a:path w="238125" h="1012825">
                  <a:moveTo>
                    <a:pt x="238099" y="0"/>
                  </a:moveTo>
                  <a:lnTo>
                    <a:pt x="0" y="0"/>
                  </a:lnTo>
                  <a:lnTo>
                    <a:pt x="0" y="1012444"/>
                  </a:lnTo>
                  <a:lnTo>
                    <a:pt x="238099" y="1012444"/>
                  </a:lnTo>
                  <a:lnTo>
                    <a:pt x="238099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92">
              <a:extLst>
                <a:ext uri="{FF2B5EF4-FFF2-40B4-BE49-F238E27FC236}">
                  <a16:creationId xmlns:a16="http://schemas.microsoft.com/office/drawing/2014/main" id="{F73225C7-398D-48AE-9248-D1860C26FB3C}"/>
                </a:ext>
              </a:extLst>
            </p:cNvPr>
            <p:cNvSpPr/>
            <p:nvPr/>
          </p:nvSpPr>
          <p:spPr>
            <a:xfrm>
              <a:off x="5470652" y="4349521"/>
              <a:ext cx="238125" cy="929640"/>
            </a:xfrm>
            <a:custGeom>
              <a:avLst/>
              <a:gdLst/>
              <a:ahLst/>
              <a:cxnLst/>
              <a:rect l="l" t="t" r="r" b="b"/>
              <a:pathLst>
                <a:path w="238125" h="929639">
                  <a:moveTo>
                    <a:pt x="238099" y="0"/>
                  </a:moveTo>
                  <a:lnTo>
                    <a:pt x="0" y="0"/>
                  </a:lnTo>
                  <a:lnTo>
                    <a:pt x="0" y="929055"/>
                  </a:lnTo>
                  <a:lnTo>
                    <a:pt x="238099" y="929055"/>
                  </a:lnTo>
                  <a:lnTo>
                    <a:pt x="238099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93">
              <a:extLst>
                <a:ext uri="{FF2B5EF4-FFF2-40B4-BE49-F238E27FC236}">
                  <a16:creationId xmlns:a16="http://schemas.microsoft.com/office/drawing/2014/main" id="{9E0ECDBE-6A0D-4039-B8E6-BF75FE8CF8CC}"/>
                </a:ext>
              </a:extLst>
            </p:cNvPr>
            <p:cNvSpPr/>
            <p:nvPr/>
          </p:nvSpPr>
          <p:spPr>
            <a:xfrm>
              <a:off x="5428980" y="2795127"/>
              <a:ext cx="6202680" cy="1834514"/>
            </a:xfrm>
            <a:custGeom>
              <a:avLst/>
              <a:gdLst/>
              <a:ahLst/>
              <a:cxnLst/>
              <a:rect l="l" t="t" r="r" b="b"/>
              <a:pathLst>
                <a:path w="6202680" h="1834514">
                  <a:moveTo>
                    <a:pt x="0" y="0"/>
                  </a:moveTo>
                  <a:lnTo>
                    <a:pt x="773836" y="11912"/>
                  </a:lnTo>
                  <a:lnTo>
                    <a:pt x="1559585" y="952881"/>
                  </a:lnTo>
                  <a:lnTo>
                    <a:pt x="2333421" y="964793"/>
                  </a:lnTo>
                  <a:lnTo>
                    <a:pt x="3107258" y="1607997"/>
                  </a:lnTo>
                  <a:lnTo>
                    <a:pt x="3881094" y="1596085"/>
                  </a:lnTo>
                  <a:lnTo>
                    <a:pt x="4654931" y="1739011"/>
                  </a:lnTo>
                  <a:lnTo>
                    <a:pt x="5428767" y="1715185"/>
                  </a:lnTo>
                  <a:lnTo>
                    <a:pt x="6202603" y="1834299"/>
                  </a:lnTo>
                </a:path>
              </a:pathLst>
            </a:custGeom>
            <a:ln w="41135">
              <a:solidFill>
                <a:srgbClr val="003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94">
              <a:extLst>
                <a:ext uri="{FF2B5EF4-FFF2-40B4-BE49-F238E27FC236}">
                  <a16:creationId xmlns:a16="http://schemas.microsoft.com/office/drawing/2014/main" id="{71886068-A844-4D25-B996-1D65DFA9970E}"/>
                </a:ext>
              </a:extLst>
            </p:cNvPr>
            <p:cNvSpPr txBox="1"/>
            <p:nvPr/>
          </p:nvSpPr>
          <p:spPr>
            <a:xfrm>
              <a:off x="5137500" y="3067792"/>
              <a:ext cx="32067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75</a:t>
              </a:r>
              <a:r>
                <a:rPr sz="1300" b="1" i="1" spc="-10" dirty="0">
                  <a:latin typeface="Myriad Pro Light"/>
                  <a:cs typeface="Myriad Pro Light"/>
                </a:rPr>
                <a:t>,</a:t>
              </a:r>
              <a:r>
                <a:rPr sz="1300" b="1" i="1" spc="-5" dirty="0">
                  <a:latin typeface="Myriad Pro Light"/>
                  <a:cs typeface="Myriad Pro Light"/>
                </a:rPr>
                <a:t>2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52" name="object 95">
              <a:extLst>
                <a:ext uri="{FF2B5EF4-FFF2-40B4-BE49-F238E27FC236}">
                  <a16:creationId xmlns:a16="http://schemas.microsoft.com/office/drawing/2014/main" id="{70EAE986-6224-4C8A-AD20-2ECC0698F12B}"/>
                </a:ext>
              </a:extLst>
            </p:cNvPr>
            <p:cNvSpPr txBox="1"/>
            <p:nvPr/>
          </p:nvSpPr>
          <p:spPr>
            <a:xfrm>
              <a:off x="5913288" y="2911483"/>
              <a:ext cx="32067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81</a:t>
              </a:r>
              <a:r>
                <a:rPr sz="1300" b="1" i="1" spc="-10" dirty="0">
                  <a:latin typeface="Myriad Pro Light"/>
                  <a:cs typeface="Myriad Pro Light"/>
                </a:rPr>
                <a:t>,</a:t>
              </a:r>
              <a:r>
                <a:rPr sz="1300" b="1" i="1" spc="-5" dirty="0">
                  <a:latin typeface="Myriad Pro Light"/>
                  <a:cs typeface="Myriad Pro Light"/>
                </a:rPr>
                <a:t>9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53" name="object 96">
              <a:extLst>
                <a:ext uri="{FF2B5EF4-FFF2-40B4-BE49-F238E27FC236}">
                  <a16:creationId xmlns:a16="http://schemas.microsoft.com/office/drawing/2014/main" id="{46116A30-C3E7-408C-BEEF-743674CD567B}"/>
                </a:ext>
              </a:extLst>
            </p:cNvPr>
            <p:cNvSpPr txBox="1"/>
            <p:nvPr/>
          </p:nvSpPr>
          <p:spPr>
            <a:xfrm>
              <a:off x="6653207" y="2789233"/>
              <a:ext cx="406400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10" dirty="0">
                  <a:latin typeface="Myriad Pro Light"/>
                  <a:cs typeface="Myriad Pro Light"/>
                </a:rPr>
                <a:t>85,75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54" name="object 97">
              <a:extLst>
                <a:ext uri="{FF2B5EF4-FFF2-40B4-BE49-F238E27FC236}">
                  <a16:creationId xmlns:a16="http://schemas.microsoft.com/office/drawing/2014/main" id="{53518AC3-8389-47C8-A8CE-25226A818407}"/>
                </a:ext>
              </a:extLst>
            </p:cNvPr>
            <p:cNvSpPr txBox="1"/>
            <p:nvPr/>
          </p:nvSpPr>
          <p:spPr>
            <a:xfrm>
              <a:off x="7464699" y="2843365"/>
              <a:ext cx="32067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83</a:t>
              </a:r>
              <a:r>
                <a:rPr sz="1300" b="1" i="1" spc="-10" dirty="0">
                  <a:latin typeface="Myriad Pro Light"/>
                  <a:cs typeface="Myriad Pro Light"/>
                </a:rPr>
                <a:t>,</a:t>
              </a:r>
              <a:r>
                <a:rPr sz="1300" b="1" i="1" spc="-5" dirty="0">
                  <a:latin typeface="Myriad Pro Light"/>
                  <a:cs typeface="Myriad Pro Light"/>
                </a:rPr>
                <a:t>7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55" name="object 98">
              <a:extLst>
                <a:ext uri="{FF2B5EF4-FFF2-40B4-BE49-F238E27FC236}">
                  <a16:creationId xmlns:a16="http://schemas.microsoft.com/office/drawing/2014/main" id="{1482DD99-28DA-4282-9928-93C58E72ADC0}"/>
                </a:ext>
              </a:extLst>
            </p:cNvPr>
            <p:cNvSpPr txBox="1"/>
            <p:nvPr/>
          </p:nvSpPr>
          <p:spPr>
            <a:xfrm>
              <a:off x="8288038" y="3336974"/>
              <a:ext cx="19621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65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56" name="object 99">
              <a:extLst>
                <a:ext uri="{FF2B5EF4-FFF2-40B4-BE49-F238E27FC236}">
                  <a16:creationId xmlns:a16="http://schemas.microsoft.com/office/drawing/2014/main" id="{DF57E687-F8D5-4250-B9FF-E40650E4F4E1}"/>
                </a:ext>
              </a:extLst>
            </p:cNvPr>
            <p:cNvSpPr txBox="1"/>
            <p:nvPr/>
          </p:nvSpPr>
          <p:spPr>
            <a:xfrm>
              <a:off x="8995543" y="4004661"/>
              <a:ext cx="32067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39</a:t>
              </a:r>
              <a:r>
                <a:rPr sz="1300" b="1" i="1" spc="-10" dirty="0">
                  <a:latin typeface="Myriad Pro Light"/>
                  <a:cs typeface="Myriad Pro Light"/>
                </a:rPr>
                <a:t>,</a:t>
              </a:r>
              <a:r>
                <a:rPr sz="1300" b="1" i="1" spc="-5" dirty="0">
                  <a:latin typeface="Myriad Pro Light"/>
                  <a:cs typeface="Myriad Pro Light"/>
                </a:rPr>
                <a:t>7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57" name="object 100">
              <a:extLst>
                <a:ext uri="{FF2B5EF4-FFF2-40B4-BE49-F238E27FC236}">
                  <a16:creationId xmlns:a16="http://schemas.microsoft.com/office/drawing/2014/main" id="{B6916B29-531D-4661-ADBD-4CB597D39366}"/>
                </a:ext>
              </a:extLst>
            </p:cNvPr>
            <p:cNvSpPr txBox="1"/>
            <p:nvPr/>
          </p:nvSpPr>
          <p:spPr>
            <a:xfrm>
              <a:off x="9771331" y="3973070"/>
              <a:ext cx="32067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10" dirty="0">
                  <a:latin typeface="Myriad Pro Light"/>
                  <a:cs typeface="Myriad Pro Light"/>
                </a:rPr>
                <a:t>40,9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58" name="object 101">
              <a:extLst>
                <a:ext uri="{FF2B5EF4-FFF2-40B4-BE49-F238E27FC236}">
                  <a16:creationId xmlns:a16="http://schemas.microsoft.com/office/drawing/2014/main" id="{20748349-CB29-4BB7-A093-DDEDCEFAEA17}"/>
                </a:ext>
              </a:extLst>
            </p:cNvPr>
            <p:cNvSpPr txBox="1"/>
            <p:nvPr/>
          </p:nvSpPr>
          <p:spPr>
            <a:xfrm>
              <a:off x="10594670" y="4181537"/>
              <a:ext cx="19621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33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59" name="object 102">
              <a:extLst>
                <a:ext uri="{FF2B5EF4-FFF2-40B4-BE49-F238E27FC236}">
                  <a16:creationId xmlns:a16="http://schemas.microsoft.com/office/drawing/2014/main" id="{049D0416-703A-4F9E-ADF7-765D666E7359}"/>
                </a:ext>
              </a:extLst>
            </p:cNvPr>
            <p:cNvSpPr txBox="1"/>
            <p:nvPr/>
          </p:nvSpPr>
          <p:spPr>
            <a:xfrm>
              <a:off x="11322742" y="4173804"/>
              <a:ext cx="32067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10" dirty="0">
                  <a:latin typeface="Myriad Pro Light"/>
                  <a:cs typeface="Myriad Pro Light"/>
                </a:rPr>
                <a:t>33,3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60" name="object 103">
              <a:extLst>
                <a:ext uri="{FF2B5EF4-FFF2-40B4-BE49-F238E27FC236}">
                  <a16:creationId xmlns:a16="http://schemas.microsoft.com/office/drawing/2014/main" id="{A13AD2BC-E1B1-43C2-B345-D6A636CB4E26}"/>
                </a:ext>
              </a:extLst>
            </p:cNvPr>
            <p:cNvSpPr txBox="1"/>
            <p:nvPr/>
          </p:nvSpPr>
          <p:spPr>
            <a:xfrm>
              <a:off x="5451435" y="4118191"/>
              <a:ext cx="32067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35</a:t>
              </a:r>
              <a:r>
                <a:rPr sz="1300" b="1" i="1" spc="-10" dirty="0">
                  <a:latin typeface="Myriad Pro Light"/>
                  <a:cs typeface="Myriad Pro Light"/>
                </a:rPr>
                <a:t>,</a:t>
              </a:r>
              <a:r>
                <a:rPr sz="1300" b="1" i="1" spc="-5" dirty="0">
                  <a:latin typeface="Myriad Pro Light"/>
                  <a:cs typeface="Myriad Pro Light"/>
                </a:rPr>
                <a:t>4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61" name="object 104">
              <a:extLst>
                <a:ext uri="{FF2B5EF4-FFF2-40B4-BE49-F238E27FC236}">
                  <a16:creationId xmlns:a16="http://schemas.microsoft.com/office/drawing/2014/main" id="{9552CFF4-6652-41ED-9AFC-20CFEF71AE9C}"/>
                </a:ext>
              </a:extLst>
            </p:cNvPr>
            <p:cNvSpPr txBox="1"/>
            <p:nvPr/>
          </p:nvSpPr>
          <p:spPr>
            <a:xfrm>
              <a:off x="6227223" y="4039049"/>
              <a:ext cx="32067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38</a:t>
              </a:r>
              <a:r>
                <a:rPr sz="1300" b="1" i="1" spc="-10" dirty="0">
                  <a:latin typeface="Myriad Pro Light"/>
                  <a:cs typeface="Myriad Pro Light"/>
                </a:rPr>
                <a:t>,</a:t>
              </a:r>
              <a:r>
                <a:rPr sz="1300" b="1" i="1" spc="-5" dirty="0">
                  <a:latin typeface="Myriad Pro Light"/>
                  <a:cs typeface="Myriad Pro Light"/>
                </a:rPr>
                <a:t>4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62" name="object 105">
              <a:extLst>
                <a:ext uri="{FF2B5EF4-FFF2-40B4-BE49-F238E27FC236}">
                  <a16:creationId xmlns:a16="http://schemas.microsoft.com/office/drawing/2014/main" id="{D740818E-70A4-4509-8405-AF0B34ACBAE2}"/>
                </a:ext>
              </a:extLst>
            </p:cNvPr>
            <p:cNvSpPr txBox="1"/>
            <p:nvPr/>
          </p:nvSpPr>
          <p:spPr>
            <a:xfrm>
              <a:off x="6967142" y="4395928"/>
              <a:ext cx="406400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24,88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63" name="object 106">
              <a:extLst>
                <a:ext uri="{FF2B5EF4-FFF2-40B4-BE49-F238E27FC236}">
                  <a16:creationId xmlns:a16="http://schemas.microsoft.com/office/drawing/2014/main" id="{1C2FF9E4-2AF4-4F93-94A3-E5938B861107}"/>
                </a:ext>
              </a:extLst>
            </p:cNvPr>
            <p:cNvSpPr txBox="1"/>
            <p:nvPr/>
          </p:nvSpPr>
          <p:spPr>
            <a:xfrm>
              <a:off x="7742765" y="4415179"/>
              <a:ext cx="406400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24,15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64" name="object 107">
              <a:extLst>
                <a:ext uri="{FF2B5EF4-FFF2-40B4-BE49-F238E27FC236}">
                  <a16:creationId xmlns:a16="http://schemas.microsoft.com/office/drawing/2014/main" id="{E1FB3F19-D727-4B0B-99B2-16CDCEDB512B}"/>
                </a:ext>
              </a:extLst>
            </p:cNvPr>
            <p:cNvSpPr txBox="1"/>
            <p:nvPr/>
          </p:nvSpPr>
          <p:spPr>
            <a:xfrm>
              <a:off x="8533690" y="4744580"/>
              <a:ext cx="32067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10" dirty="0">
                  <a:latin typeface="Myriad Pro Light"/>
                  <a:cs typeface="Myriad Pro Light"/>
                </a:rPr>
                <a:t>10,9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65" name="object 108">
              <a:extLst>
                <a:ext uri="{FF2B5EF4-FFF2-40B4-BE49-F238E27FC236}">
                  <a16:creationId xmlns:a16="http://schemas.microsoft.com/office/drawing/2014/main" id="{AB2693B4-C67E-4605-8CBB-504DE716911B}"/>
                </a:ext>
              </a:extLst>
            </p:cNvPr>
            <p:cNvSpPr txBox="1"/>
            <p:nvPr/>
          </p:nvSpPr>
          <p:spPr>
            <a:xfrm>
              <a:off x="9309313" y="4874893"/>
              <a:ext cx="321310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6,74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66" name="object 109">
              <a:extLst>
                <a:ext uri="{FF2B5EF4-FFF2-40B4-BE49-F238E27FC236}">
                  <a16:creationId xmlns:a16="http://schemas.microsoft.com/office/drawing/2014/main" id="{169A143D-6037-4183-8804-55E0ABD04205}"/>
                </a:ext>
              </a:extLst>
            </p:cNvPr>
            <p:cNvSpPr txBox="1"/>
            <p:nvPr/>
          </p:nvSpPr>
          <p:spPr>
            <a:xfrm>
              <a:off x="10120641" y="4899738"/>
              <a:ext cx="235585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5</a:t>
              </a:r>
              <a:r>
                <a:rPr sz="1300" b="1" i="1" spc="-10" dirty="0">
                  <a:latin typeface="Myriad Pro Light"/>
                  <a:cs typeface="Myriad Pro Light"/>
                </a:rPr>
                <a:t>,</a:t>
              </a:r>
              <a:r>
                <a:rPr sz="1300" b="1" i="1" spc="-5" dirty="0">
                  <a:latin typeface="Myriad Pro Light"/>
                  <a:cs typeface="Myriad Pro Light"/>
                </a:rPr>
                <a:t>8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67" name="object 110">
              <a:extLst>
                <a:ext uri="{FF2B5EF4-FFF2-40B4-BE49-F238E27FC236}">
                  <a16:creationId xmlns:a16="http://schemas.microsoft.com/office/drawing/2014/main" id="{18C69FF8-6D8E-4239-81DB-E41F1BBD02FD}"/>
                </a:ext>
              </a:extLst>
            </p:cNvPr>
            <p:cNvSpPr txBox="1"/>
            <p:nvPr/>
          </p:nvSpPr>
          <p:spPr>
            <a:xfrm>
              <a:off x="10860560" y="4925076"/>
              <a:ext cx="321310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4,84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68" name="object 111">
              <a:extLst>
                <a:ext uri="{FF2B5EF4-FFF2-40B4-BE49-F238E27FC236}">
                  <a16:creationId xmlns:a16="http://schemas.microsoft.com/office/drawing/2014/main" id="{39C2DFEC-126C-4091-8838-A24461DE7B4D}"/>
                </a:ext>
              </a:extLst>
            </p:cNvPr>
            <p:cNvSpPr txBox="1"/>
            <p:nvPr/>
          </p:nvSpPr>
          <p:spPr>
            <a:xfrm>
              <a:off x="11636347" y="4943669"/>
              <a:ext cx="321310" cy="222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300" b="1" i="1" spc="-5" dirty="0">
                  <a:latin typeface="Myriad Pro Light"/>
                  <a:cs typeface="Myriad Pro Light"/>
                </a:rPr>
                <a:t>4,14</a:t>
              </a:r>
              <a:endParaRPr sz="1300">
                <a:latin typeface="Myriad Pro Light"/>
                <a:cs typeface="Myriad Pro Light"/>
              </a:endParaRPr>
            </a:p>
          </p:txBody>
        </p:sp>
        <p:sp>
          <p:nvSpPr>
            <p:cNvPr id="269" name="object 112">
              <a:extLst>
                <a:ext uri="{FF2B5EF4-FFF2-40B4-BE49-F238E27FC236}">
                  <a16:creationId xmlns:a16="http://schemas.microsoft.com/office/drawing/2014/main" id="{C161E024-A8FB-4280-A3D5-55358CC6746C}"/>
                </a:ext>
              </a:extLst>
            </p:cNvPr>
            <p:cNvSpPr txBox="1"/>
            <p:nvPr/>
          </p:nvSpPr>
          <p:spPr>
            <a:xfrm>
              <a:off x="5300159" y="2548714"/>
              <a:ext cx="403225" cy="19875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100" b="1" i="1" spc="15" dirty="0">
                  <a:solidFill>
                    <a:srgbClr val="00377B"/>
                  </a:solidFill>
                  <a:latin typeface="Myriad Pro Light"/>
                  <a:cs typeface="Myriad Pro Light"/>
                </a:rPr>
                <a:t>47,1%</a:t>
              </a:r>
              <a:endParaRPr sz="1100">
                <a:latin typeface="Myriad Pro Light"/>
                <a:cs typeface="Myriad Pro Light"/>
              </a:endParaRPr>
            </a:p>
          </p:txBody>
        </p:sp>
        <p:sp>
          <p:nvSpPr>
            <p:cNvPr id="270" name="object 113">
              <a:extLst>
                <a:ext uri="{FF2B5EF4-FFF2-40B4-BE49-F238E27FC236}">
                  <a16:creationId xmlns:a16="http://schemas.microsoft.com/office/drawing/2014/main" id="{8FD74A8E-24B4-4965-A310-CAC24D93F503}"/>
                </a:ext>
              </a:extLst>
            </p:cNvPr>
            <p:cNvSpPr txBox="1"/>
            <p:nvPr/>
          </p:nvSpPr>
          <p:spPr>
            <a:xfrm>
              <a:off x="6075868" y="2558648"/>
              <a:ext cx="403225" cy="19875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100" b="1" i="1" spc="15" dirty="0">
                  <a:solidFill>
                    <a:srgbClr val="00377B"/>
                  </a:solidFill>
                  <a:latin typeface="Myriad Pro Light"/>
                  <a:cs typeface="Myriad Pro Light"/>
                </a:rPr>
                <a:t>46,9%</a:t>
              </a:r>
              <a:endParaRPr sz="1100">
                <a:latin typeface="Myriad Pro Light"/>
                <a:cs typeface="Myriad Pro Light"/>
              </a:endParaRPr>
            </a:p>
          </p:txBody>
        </p:sp>
        <p:sp>
          <p:nvSpPr>
            <p:cNvPr id="271" name="object 114">
              <a:extLst>
                <a:ext uri="{FF2B5EF4-FFF2-40B4-BE49-F238E27FC236}">
                  <a16:creationId xmlns:a16="http://schemas.microsoft.com/office/drawing/2014/main" id="{28884132-AB22-45D6-B73D-31997854FA51}"/>
                </a:ext>
              </a:extLst>
            </p:cNvPr>
            <p:cNvSpPr txBox="1"/>
            <p:nvPr/>
          </p:nvSpPr>
          <p:spPr>
            <a:xfrm>
              <a:off x="6971936" y="3473144"/>
              <a:ext cx="403225" cy="19875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100" b="1" i="1" spc="15" dirty="0">
                  <a:solidFill>
                    <a:srgbClr val="00377B"/>
                  </a:solidFill>
                  <a:latin typeface="Myriad Pro Light"/>
                  <a:cs typeface="Myriad Pro Light"/>
                </a:rPr>
                <a:t>29,0%</a:t>
              </a:r>
              <a:endParaRPr sz="1100">
                <a:latin typeface="Myriad Pro Light"/>
                <a:cs typeface="Myriad Pro Light"/>
              </a:endParaRPr>
            </a:p>
          </p:txBody>
        </p:sp>
        <p:sp>
          <p:nvSpPr>
            <p:cNvPr id="272" name="object 115">
              <a:extLst>
                <a:ext uri="{FF2B5EF4-FFF2-40B4-BE49-F238E27FC236}">
                  <a16:creationId xmlns:a16="http://schemas.microsoft.com/office/drawing/2014/main" id="{5C980420-B724-4B57-B91D-B72D19D2D508}"/>
                </a:ext>
              </a:extLst>
            </p:cNvPr>
            <p:cNvSpPr txBox="1"/>
            <p:nvPr/>
          </p:nvSpPr>
          <p:spPr>
            <a:xfrm>
              <a:off x="7744621" y="3506689"/>
              <a:ext cx="403225" cy="19875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100" b="1" i="1" spc="10" dirty="0">
                  <a:solidFill>
                    <a:srgbClr val="00377B"/>
                  </a:solidFill>
                  <a:latin typeface="Myriad Pro Light"/>
                  <a:cs typeface="Myriad Pro Light"/>
                </a:rPr>
                <a:t>28,9%</a:t>
              </a:r>
              <a:endParaRPr sz="1100">
                <a:latin typeface="Myriad Pro Light"/>
                <a:cs typeface="Myriad Pro Light"/>
              </a:endParaRPr>
            </a:p>
          </p:txBody>
        </p:sp>
        <p:sp>
          <p:nvSpPr>
            <p:cNvPr id="273" name="object 116">
              <a:extLst>
                <a:ext uri="{FF2B5EF4-FFF2-40B4-BE49-F238E27FC236}">
                  <a16:creationId xmlns:a16="http://schemas.microsoft.com/office/drawing/2014/main" id="{15E3EDAC-FA5B-4202-856B-D47F3A62946A}"/>
                </a:ext>
              </a:extLst>
            </p:cNvPr>
            <p:cNvSpPr txBox="1"/>
            <p:nvPr/>
          </p:nvSpPr>
          <p:spPr>
            <a:xfrm>
              <a:off x="8540918" y="4156712"/>
              <a:ext cx="403225" cy="19875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100" b="1" i="1" spc="10" dirty="0">
                  <a:solidFill>
                    <a:srgbClr val="00377B"/>
                  </a:solidFill>
                  <a:latin typeface="Myriad Pro Light"/>
                  <a:cs typeface="Myriad Pro Light"/>
                </a:rPr>
                <a:t>16,8%</a:t>
              </a:r>
              <a:endParaRPr sz="1100">
                <a:latin typeface="Myriad Pro Light"/>
                <a:cs typeface="Myriad Pro Light"/>
              </a:endParaRPr>
            </a:p>
          </p:txBody>
        </p:sp>
        <p:sp>
          <p:nvSpPr>
            <p:cNvPr id="274" name="object 117">
              <a:extLst>
                <a:ext uri="{FF2B5EF4-FFF2-40B4-BE49-F238E27FC236}">
                  <a16:creationId xmlns:a16="http://schemas.microsoft.com/office/drawing/2014/main" id="{61568229-D972-4B86-ACDF-A3E3CE0442D3}"/>
                </a:ext>
              </a:extLst>
            </p:cNvPr>
            <p:cNvSpPr txBox="1"/>
            <p:nvPr/>
          </p:nvSpPr>
          <p:spPr>
            <a:xfrm>
              <a:off x="9316627" y="4137564"/>
              <a:ext cx="403225" cy="19875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100" b="1" i="1" spc="15" dirty="0">
                  <a:solidFill>
                    <a:srgbClr val="00377B"/>
                  </a:solidFill>
                  <a:latin typeface="Myriad Pro Light"/>
                  <a:cs typeface="Myriad Pro Light"/>
                </a:rPr>
                <a:t>17,0%</a:t>
              </a:r>
              <a:endParaRPr sz="1100">
                <a:latin typeface="Myriad Pro Light"/>
                <a:cs typeface="Myriad Pro Light"/>
              </a:endParaRPr>
            </a:p>
          </p:txBody>
        </p:sp>
        <p:sp>
          <p:nvSpPr>
            <p:cNvPr id="275" name="object 118">
              <a:extLst>
                <a:ext uri="{FF2B5EF4-FFF2-40B4-BE49-F238E27FC236}">
                  <a16:creationId xmlns:a16="http://schemas.microsoft.com/office/drawing/2014/main" id="{11D9284D-8EC6-4441-9DD4-89230CE2C275}"/>
                </a:ext>
              </a:extLst>
            </p:cNvPr>
            <p:cNvSpPr txBox="1"/>
            <p:nvPr/>
          </p:nvSpPr>
          <p:spPr>
            <a:xfrm>
              <a:off x="10076499" y="4285277"/>
              <a:ext cx="403225" cy="19875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100" b="1" i="1" spc="10" dirty="0">
                  <a:solidFill>
                    <a:srgbClr val="00377B"/>
                  </a:solidFill>
                  <a:latin typeface="Myriad Pro Light"/>
                  <a:cs typeface="Myriad Pro Light"/>
                </a:rPr>
                <a:t>14,2%</a:t>
              </a:r>
              <a:endParaRPr sz="1100">
                <a:latin typeface="Myriad Pro Light"/>
                <a:cs typeface="Myriad Pro Light"/>
              </a:endParaRPr>
            </a:p>
          </p:txBody>
        </p:sp>
        <p:sp>
          <p:nvSpPr>
            <p:cNvPr id="276" name="object 119">
              <a:extLst>
                <a:ext uri="{FF2B5EF4-FFF2-40B4-BE49-F238E27FC236}">
                  <a16:creationId xmlns:a16="http://schemas.microsoft.com/office/drawing/2014/main" id="{D59F56E2-8A5E-406E-9991-96338DC979A2}"/>
                </a:ext>
              </a:extLst>
            </p:cNvPr>
            <p:cNvSpPr txBox="1"/>
            <p:nvPr/>
          </p:nvSpPr>
          <p:spPr>
            <a:xfrm>
              <a:off x="10852208" y="4259507"/>
              <a:ext cx="403225" cy="19875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100" b="1" i="1" spc="15" dirty="0">
                  <a:solidFill>
                    <a:srgbClr val="00377B"/>
                  </a:solidFill>
                  <a:latin typeface="Myriad Pro Light"/>
                  <a:cs typeface="Myriad Pro Light"/>
                </a:rPr>
                <a:t>14,7%</a:t>
              </a:r>
              <a:endParaRPr sz="1100">
                <a:latin typeface="Myriad Pro Light"/>
                <a:cs typeface="Myriad Pro Light"/>
              </a:endParaRPr>
            </a:p>
          </p:txBody>
        </p:sp>
        <p:sp>
          <p:nvSpPr>
            <p:cNvPr id="277" name="object 120">
              <a:extLst>
                <a:ext uri="{FF2B5EF4-FFF2-40B4-BE49-F238E27FC236}">
                  <a16:creationId xmlns:a16="http://schemas.microsoft.com/office/drawing/2014/main" id="{1227FAB2-8A4E-4C0A-9613-6204B26899F6}"/>
                </a:ext>
              </a:extLst>
            </p:cNvPr>
            <p:cNvSpPr txBox="1"/>
            <p:nvPr/>
          </p:nvSpPr>
          <p:spPr>
            <a:xfrm>
              <a:off x="12083455" y="4551751"/>
              <a:ext cx="347345" cy="817880"/>
            </a:xfrm>
            <a:prstGeom prst="rect">
              <a:avLst/>
            </a:prstGeom>
          </p:spPr>
          <p:txBody>
            <a:bodyPr vert="horz" wrap="square" lIns="0" tIns="5524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34"/>
                </a:spcBef>
              </a:pPr>
              <a:r>
                <a:rPr sz="1450" i="1" spc="-10" dirty="0">
                  <a:latin typeface="Myriad Pro"/>
                  <a:cs typeface="Myriad Pro"/>
                </a:rPr>
                <a:t>10%</a:t>
              </a:r>
              <a:endParaRPr sz="1450">
                <a:latin typeface="Myriad Pro"/>
                <a:cs typeface="Myriad Pro"/>
              </a:endParaRPr>
            </a:p>
            <a:p>
              <a:pPr marL="12700">
                <a:lnSpc>
                  <a:spcPct val="100000"/>
                </a:lnSpc>
                <a:spcBef>
                  <a:spcPts val="340"/>
                </a:spcBef>
              </a:pPr>
              <a:r>
                <a:rPr sz="1450" i="1" spc="-10" dirty="0">
                  <a:latin typeface="Myriad Pro"/>
                  <a:cs typeface="Myriad Pro"/>
                </a:rPr>
                <a:t>5%</a:t>
              </a:r>
              <a:endParaRPr sz="1450">
                <a:latin typeface="Myriad Pro"/>
                <a:cs typeface="Myriad Pro"/>
              </a:endParaRPr>
            </a:p>
            <a:p>
              <a:pPr marL="12700">
                <a:lnSpc>
                  <a:spcPct val="100000"/>
                </a:lnSpc>
                <a:spcBef>
                  <a:spcPts val="335"/>
                </a:spcBef>
              </a:pPr>
              <a:r>
                <a:rPr sz="1450" i="1" spc="-10" dirty="0">
                  <a:latin typeface="Myriad Pro"/>
                  <a:cs typeface="Myriad Pro"/>
                </a:rPr>
                <a:t>0%</a:t>
              </a:r>
              <a:endParaRPr sz="1450">
                <a:latin typeface="Myriad Pro"/>
                <a:cs typeface="Myriad Pro"/>
              </a:endParaRPr>
            </a:p>
          </p:txBody>
        </p:sp>
        <p:sp>
          <p:nvSpPr>
            <p:cNvPr id="278" name="object 121">
              <a:extLst>
                <a:ext uri="{FF2B5EF4-FFF2-40B4-BE49-F238E27FC236}">
                  <a16:creationId xmlns:a16="http://schemas.microsoft.com/office/drawing/2014/main" id="{A68A97AB-A50A-4639-9BE0-C39AB9BDFE91}"/>
                </a:ext>
              </a:extLst>
            </p:cNvPr>
            <p:cNvSpPr txBox="1"/>
            <p:nvPr/>
          </p:nvSpPr>
          <p:spPr>
            <a:xfrm>
              <a:off x="11612081" y="4336428"/>
              <a:ext cx="819150" cy="2476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i="1" spc="10" dirty="0">
                  <a:solidFill>
                    <a:srgbClr val="00377B"/>
                  </a:solidFill>
                  <a:latin typeface="Myriad Pro Light"/>
                  <a:cs typeface="Myriad Pro Light"/>
                </a:rPr>
                <a:t>12,4%</a:t>
              </a:r>
              <a:r>
                <a:rPr sz="1100" b="1" i="1" spc="60" dirty="0">
                  <a:solidFill>
                    <a:srgbClr val="00377B"/>
                  </a:solidFill>
                  <a:latin typeface="Myriad Pro Light"/>
                  <a:cs typeface="Myriad Pro Light"/>
                </a:rPr>
                <a:t> </a:t>
              </a:r>
              <a:r>
                <a:rPr sz="2175" i="1" spc="-15" baseline="1915" dirty="0">
                  <a:latin typeface="Myriad Pro"/>
                  <a:cs typeface="Myriad Pro"/>
                </a:rPr>
                <a:t>15%</a:t>
              </a:r>
              <a:endParaRPr sz="2175" baseline="1915">
                <a:latin typeface="Myriad Pro"/>
                <a:cs typeface="Myriad Pro"/>
              </a:endParaRPr>
            </a:p>
          </p:txBody>
        </p:sp>
        <p:sp>
          <p:nvSpPr>
            <p:cNvPr id="279" name="object 122">
              <a:extLst>
                <a:ext uri="{FF2B5EF4-FFF2-40B4-BE49-F238E27FC236}">
                  <a16:creationId xmlns:a16="http://schemas.microsoft.com/office/drawing/2014/main" id="{449EFFD9-9DA4-49AE-A1A7-45F79C0D215B}"/>
                </a:ext>
              </a:extLst>
            </p:cNvPr>
            <p:cNvSpPr txBox="1"/>
            <p:nvPr/>
          </p:nvSpPr>
          <p:spPr>
            <a:xfrm>
              <a:off x="12083455" y="2439532"/>
              <a:ext cx="347345" cy="1873885"/>
            </a:xfrm>
            <a:prstGeom prst="rect">
              <a:avLst/>
            </a:prstGeom>
          </p:spPr>
          <p:txBody>
            <a:bodyPr vert="horz" wrap="square" lIns="0" tIns="5524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34"/>
                </a:spcBef>
              </a:pPr>
              <a:r>
                <a:rPr sz="1450" i="1" spc="-10" dirty="0">
                  <a:latin typeface="Myriad Pro"/>
                  <a:cs typeface="Myriad Pro"/>
                </a:rPr>
                <a:t>50%</a:t>
              </a:r>
              <a:endParaRPr sz="1450">
                <a:latin typeface="Myriad Pro"/>
                <a:cs typeface="Myriad Pro"/>
              </a:endParaRPr>
            </a:p>
            <a:p>
              <a:pPr marL="12700">
                <a:lnSpc>
                  <a:spcPct val="100000"/>
                </a:lnSpc>
                <a:spcBef>
                  <a:spcPts val="340"/>
                </a:spcBef>
              </a:pPr>
              <a:r>
                <a:rPr sz="1450" i="1" spc="-10" dirty="0">
                  <a:latin typeface="Myriad Pro"/>
                  <a:cs typeface="Myriad Pro"/>
                </a:rPr>
                <a:t>45%</a:t>
              </a:r>
              <a:endParaRPr sz="1450">
                <a:latin typeface="Myriad Pro"/>
                <a:cs typeface="Myriad Pro"/>
              </a:endParaRPr>
            </a:p>
            <a:p>
              <a:pPr marL="12700">
                <a:lnSpc>
                  <a:spcPct val="100000"/>
                </a:lnSpc>
                <a:spcBef>
                  <a:spcPts val="340"/>
                </a:spcBef>
              </a:pPr>
              <a:r>
                <a:rPr sz="1450" i="1" spc="-10" dirty="0">
                  <a:latin typeface="Myriad Pro"/>
                  <a:cs typeface="Myriad Pro"/>
                </a:rPr>
                <a:t>40%</a:t>
              </a:r>
              <a:endParaRPr sz="1450">
                <a:latin typeface="Myriad Pro"/>
                <a:cs typeface="Myriad Pro"/>
              </a:endParaRPr>
            </a:p>
            <a:p>
              <a:pPr marL="12700">
                <a:lnSpc>
                  <a:spcPct val="100000"/>
                </a:lnSpc>
                <a:spcBef>
                  <a:spcPts val="335"/>
                </a:spcBef>
              </a:pPr>
              <a:r>
                <a:rPr sz="1450" i="1" spc="-10" dirty="0">
                  <a:latin typeface="Myriad Pro"/>
                  <a:cs typeface="Myriad Pro"/>
                </a:rPr>
                <a:t>35%</a:t>
              </a:r>
              <a:endParaRPr sz="1450">
                <a:latin typeface="Myriad Pro"/>
                <a:cs typeface="Myriad Pro"/>
              </a:endParaRPr>
            </a:p>
            <a:p>
              <a:pPr marL="12700">
                <a:lnSpc>
                  <a:spcPct val="100000"/>
                </a:lnSpc>
                <a:spcBef>
                  <a:spcPts val="340"/>
                </a:spcBef>
              </a:pPr>
              <a:r>
                <a:rPr sz="1450" i="1" spc="-10" dirty="0">
                  <a:latin typeface="Myriad Pro"/>
                  <a:cs typeface="Myriad Pro"/>
                </a:rPr>
                <a:t>30%</a:t>
              </a:r>
              <a:endParaRPr sz="1450">
                <a:latin typeface="Myriad Pro"/>
                <a:cs typeface="Myriad Pro"/>
              </a:endParaRPr>
            </a:p>
            <a:p>
              <a:pPr marL="12700">
                <a:lnSpc>
                  <a:spcPct val="100000"/>
                </a:lnSpc>
                <a:spcBef>
                  <a:spcPts val="340"/>
                </a:spcBef>
              </a:pPr>
              <a:r>
                <a:rPr sz="1450" i="1" spc="-10" dirty="0">
                  <a:latin typeface="Myriad Pro"/>
                  <a:cs typeface="Myriad Pro"/>
                </a:rPr>
                <a:t>25%</a:t>
              </a:r>
              <a:endParaRPr sz="1450">
                <a:latin typeface="Myriad Pro"/>
                <a:cs typeface="Myriad Pro"/>
              </a:endParaRPr>
            </a:p>
            <a:p>
              <a:pPr marL="12700">
                <a:lnSpc>
                  <a:spcPct val="100000"/>
                </a:lnSpc>
                <a:spcBef>
                  <a:spcPts val="340"/>
                </a:spcBef>
              </a:pPr>
              <a:r>
                <a:rPr sz="1450" i="1" spc="-10" dirty="0">
                  <a:latin typeface="Myriad Pro"/>
                  <a:cs typeface="Myriad Pro"/>
                </a:rPr>
                <a:t>20%</a:t>
              </a:r>
              <a:endParaRPr sz="1450">
                <a:latin typeface="Myriad Pro"/>
                <a:cs typeface="Myriad Pro"/>
              </a:endParaRPr>
            </a:p>
          </p:txBody>
        </p:sp>
        <p:sp>
          <p:nvSpPr>
            <p:cNvPr id="280" name="object 123">
              <a:extLst>
                <a:ext uri="{FF2B5EF4-FFF2-40B4-BE49-F238E27FC236}">
                  <a16:creationId xmlns:a16="http://schemas.microsoft.com/office/drawing/2014/main" id="{AA13FC33-4E10-4CB2-BE8F-54580BC2CDCA}"/>
                </a:ext>
              </a:extLst>
            </p:cNvPr>
            <p:cNvSpPr txBox="1"/>
            <p:nvPr/>
          </p:nvSpPr>
          <p:spPr>
            <a:xfrm>
              <a:off x="9119663" y="5307343"/>
              <a:ext cx="389255" cy="2476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50" i="1" spc="-5" dirty="0">
                  <a:latin typeface="Myriad Pro"/>
                  <a:cs typeface="Myriad Pro"/>
                </a:rPr>
                <a:t>2015</a:t>
              </a:r>
              <a:endParaRPr sz="1450">
                <a:latin typeface="Myriad Pro"/>
                <a:cs typeface="Myriad Pro"/>
              </a:endParaRPr>
            </a:p>
          </p:txBody>
        </p:sp>
        <p:sp>
          <p:nvSpPr>
            <p:cNvPr id="281" name="object 124">
              <a:extLst>
                <a:ext uri="{FF2B5EF4-FFF2-40B4-BE49-F238E27FC236}">
                  <a16:creationId xmlns:a16="http://schemas.microsoft.com/office/drawing/2014/main" id="{57F2FE2E-6997-4523-8528-1A4A2C108288}"/>
                </a:ext>
              </a:extLst>
            </p:cNvPr>
            <p:cNvSpPr txBox="1"/>
            <p:nvPr/>
          </p:nvSpPr>
          <p:spPr>
            <a:xfrm>
              <a:off x="9897839" y="5307343"/>
              <a:ext cx="389255" cy="2476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50" i="1" spc="-5" dirty="0">
                  <a:latin typeface="Myriad Pro"/>
                  <a:cs typeface="Myriad Pro"/>
                </a:rPr>
                <a:t>2016</a:t>
              </a:r>
              <a:endParaRPr sz="1450">
                <a:latin typeface="Myriad Pro"/>
                <a:cs typeface="Myriad Pro"/>
              </a:endParaRPr>
            </a:p>
          </p:txBody>
        </p:sp>
        <p:sp>
          <p:nvSpPr>
            <p:cNvPr id="282" name="object 125">
              <a:extLst>
                <a:ext uri="{FF2B5EF4-FFF2-40B4-BE49-F238E27FC236}">
                  <a16:creationId xmlns:a16="http://schemas.microsoft.com/office/drawing/2014/main" id="{46C89930-8E3A-4256-8F04-80DB2B60CCA1}"/>
                </a:ext>
              </a:extLst>
            </p:cNvPr>
            <p:cNvSpPr txBox="1"/>
            <p:nvPr/>
          </p:nvSpPr>
          <p:spPr>
            <a:xfrm>
              <a:off x="10673609" y="5307343"/>
              <a:ext cx="389255" cy="2476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50" i="1" spc="-5" dirty="0">
                  <a:latin typeface="Myriad Pro"/>
                  <a:cs typeface="Myriad Pro"/>
                </a:rPr>
                <a:t>2017</a:t>
              </a:r>
              <a:endParaRPr sz="1450">
                <a:latin typeface="Myriad Pro"/>
                <a:cs typeface="Myriad Pro"/>
              </a:endParaRPr>
            </a:p>
          </p:txBody>
        </p:sp>
        <p:sp>
          <p:nvSpPr>
            <p:cNvPr id="283" name="object 126">
              <a:extLst>
                <a:ext uri="{FF2B5EF4-FFF2-40B4-BE49-F238E27FC236}">
                  <a16:creationId xmlns:a16="http://schemas.microsoft.com/office/drawing/2014/main" id="{A1CEBB69-47BE-4D9E-988F-CEC6F1332258}"/>
                </a:ext>
              </a:extLst>
            </p:cNvPr>
            <p:cNvSpPr txBox="1"/>
            <p:nvPr/>
          </p:nvSpPr>
          <p:spPr>
            <a:xfrm>
              <a:off x="11454376" y="5307343"/>
              <a:ext cx="389255" cy="2476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50" i="1" spc="-5" dirty="0">
                  <a:latin typeface="Myriad Pro"/>
                  <a:cs typeface="Myriad Pro"/>
                </a:rPr>
                <a:t>2018</a:t>
              </a:r>
              <a:endParaRPr sz="1450">
                <a:latin typeface="Myriad Pro"/>
                <a:cs typeface="Myriad Pro"/>
              </a:endParaRPr>
            </a:p>
          </p:txBody>
        </p:sp>
        <p:sp>
          <p:nvSpPr>
            <p:cNvPr id="284" name="object 127">
              <a:extLst>
                <a:ext uri="{FF2B5EF4-FFF2-40B4-BE49-F238E27FC236}">
                  <a16:creationId xmlns:a16="http://schemas.microsoft.com/office/drawing/2014/main" id="{732C9CE9-73A4-4278-8D1D-70F49C07FDDB}"/>
                </a:ext>
              </a:extLst>
            </p:cNvPr>
            <p:cNvSpPr txBox="1"/>
            <p:nvPr/>
          </p:nvSpPr>
          <p:spPr>
            <a:xfrm>
              <a:off x="4672100" y="2439532"/>
              <a:ext cx="299085" cy="2929890"/>
            </a:xfrm>
            <a:prstGeom prst="rect">
              <a:avLst/>
            </a:prstGeom>
          </p:spPr>
          <p:txBody>
            <a:bodyPr vert="horz" wrap="square" lIns="0" tIns="55244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434"/>
                </a:spcBef>
              </a:pPr>
              <a:r>
                <a:rPr sz="1450" i="1" dirty="0">
                  <a:latin typeface="Myriad Pro"/>
                  <a:cs typeface="Myriad Pro"/>
                </a:rPr>
                <a:t>100</a:t>
              </a:r>
              <a:endParaRPr sz="1450" dirty="0">
                <a:latin typeface="Myriad Pro"/>
                <a:cs typeface="Myriad Pro"/>
              </a:endParaRPr>
            </a:p>
            <a:p>
              <a:pPr marR="5080" algn="r">
                <a:lnSpc>
                  <a:spcPct val="100000"/>
                </a:lnSpc>
                <a:spcBef>
                  <a:spcPts val="340"/>
                </a:spcBef>
              </a:pPr>
              <a:r>
                <a:rPr sz="1450" i="1" dirty="0">
                  <a:latin typeface="Myriad Pro"/>
                  <a:cs typeface="Myriad Pro"/>
                </a:rPr>
                <a:t>90</a:t>
              </a:r>
              <a:endParaRPr sz="1450" dirty="0">
                <a:latin typeface="Myriad Pro"/>
                <a:cs typeface="Myriad Pro"/>
              </a:endParaRPr>
            </a:p>
            <a:p>
              <a:pPr marR="5080" algn="r">
                <a:lnSpc>
                  <a:spcPct val="100000"/>
                </a:lnSpc>
                <a:spcBef>
                  <a:spcPts val="340"/>
                </a:spcBef>
              </a:pPr>
              <a:r>
                <a:rPr sz="1450" i="1" dirty="0">
                  <a:latin typeface="Myriad Pro"/>
                  <a:cs typeface="Myriad Pro"/>
                </a:rPr>
                <a:t>80</a:t>
              </a:r>
              <a:endParaRPr sz="1450" dirty="0">
                <a:latin typeface="Myriad Pro"/>
                <a:cs typeface="Myriad Pro"/>
              </a:endParaRPr>
            </a:p>
            <a:p>
              <a:pPr marR="5080" algn="r">
                <a:lnSpc>
                  <a:spcPct val="100000"/>
                </a:lnSpc>
                <a:spcBef>
                  <a:spcPts val="335"/>
                </a:spcBef>
              </a:pPr>
              <a:r>
                <a:rPr sz="1450" i="1" dirty="0">
                  <a:latin typeface="Myriad Pro"/>
                  <a:cs typeface="Myriad Pro"/>
                </a:rPr>
                <a:t>70</a:t>
              </a:r>
              <a:endParaRPr sz="1450" dirty="0">
                <a:latin typeface="Myriad Pro"/>
                <a:cs typeface="Myriad Pro"/>
              </a:endParaRPr>
            </a:p>
            <a:p>
              <a:pPr marR="5080" algn="r">
                <a:lnSpc>
                  <a:spcPct val="100000"/>
                </a:lnSpc>
                <a:spcBef>
                  <a:spcPts val="340"/>
                </a:spcBef>
              </a:pPr>
              <a:r>
                <a:rPr sz="1450" i="1" dirty="0">
                  <a:latin typeface="Myriad Pro"/>
                  <a:cs typeface="Myriad Pro"/>
                </a:rPr>
                <a:t>60</a:t>
              </a:r>
              <a:endParaRPr sz="1450" dirty="0">
                <a:latin typeface="Myriad Pro"/>
                <a:cs typeface="Myriad Pro"/>
              </a:endParaRPr>
            </a:p>
            <a:p>
              <a:pPr marR="5080" algn="r">
                <a:lnSpc>
                  <a:spcPct val="100000"/>
                </a:lnSpc>
                <a:spcBef>
                  <a:spcPts val="340"/>
                </a:spcBef>
              </a:pPr>
              <a:r>
                <a:rPr sz="1450" i="1" dirty="0">
                  <a:latin typeface="Myriad Pro"/>
                  <a:cs typeface="Myriad Pro"/>
                </a:rPr>
                <a:t>50</a:t>
              </a:r>
              <a:endParaRPr sz="1450" dirty="0">
                <a:latin typeface="Myriad Pro"/>
                <a:cs typeface="Myriad Pro"/>
              </a:endParaRPr>
            </a:p>
            <a:p>
              <a:pPr marR="5080" algn="r">
                <a:lnSpc>
                  <a:spcPct val="100000"/>
                </a:lnSpc>
                <a:spcBef>
                  <a:spcPts val="340"/>
                </a:spcBef>
              </a:pPr>
              <a:r>
                <a:rPr sz="1450" i="1" dirty="0">
                  <a:latin typeface="Myriad Pro"/>
                  <a:cs typeface="Myriad Pro"/>
                </a:rPr>
                <a:t>40</a:t>
              </a:r>
              <a:endParaRPr sz="1450" dirty="0">
                <a:latin typeface="Myriad Pro"/>
                <a:cs typeface="Myriad Pro"/>
              </a:endParaRPr>
            </a:p>
            <a:p>
              <a:pPr marR="5080" algn="r">
                <a:lnSpc>
                  <a:spcPct val="100000"/>
                </a:lnSpc>
                <a:spcBef>
                  <a:spcPts val="340"/>
                </a:spcBef>
              </a:pPr>
              <a:r>
                <a:rPr sz="1450" i="1" dirty="0">
                  <a:latin typeface="Myriad Pro"/>
                  <a:cs typeface="Myriad Pro"/>
                </a:rPr>
                <a:t>30</a:t>
              </a:r>
              <a:endParaRPr sz="1450" dirty="0">
                <a:latin typeface="Myriad Pro"/>
                <a:cs typeface="Myriad Pro"/>
              </a:endParaRPr>
            </a:p>
            <a:p>
              <a:pPr marR="5080" algn="r">
                <a:lnSpc>
                  <a:spcPct val="100000"/>
                </a:lnSpc>
                <a:spcBef>
                  <a:spcPts val="335"/>
                </a:spcBef>
              </a:pPr>
              <a:r>
                <a:rPr sz="1450" i="1" dirty="0">
                  <a:latin typeface="Myriad Pro"/>
                  <a:cs typeface="Myriad Pro"/>
                </a:rPr>
                <a:t>20</a:t>
              </a:r>
              <a:endParaRPr sz="1450" dirty="0">
                <a:latin typeface="Myriad Pro"/>
                <a:cs typeface="Myriad Pro"/>
              </a:endParaRPr>
            </a:p>
            <a:p>
              <a:pPr marR="5080" algn="r">
                <a:lnSpc>
                  <a:spcPct val="100000"/>
                </a:lnSpc>
                <a:spcBef>
                  <a:spcPts val="340"/>
                </a:spcBef>
              </a:pPr>
              <a:r>
                <a:rPr sz="1450" i="1" dirty="0">
                  <a:latin typeface="Myriad Pro"/>
                  <a:cs typeface="Myriad Pro"/>
                </a:rPr>
                <a:t>10</a:t>
              </a:r>
              <a:endParaRPr sz="1450" dirty="0">
                <a:latin typeface="Myriad Pro"/>
                <a:cs typeface="Myriad Pro"/>
              </a:endParaRPr>
            </a:p>
            <a:p>
              <a:pPr marR="5080" algn="r">
                <a:lnSpc>
                  <a:spcPct val="100000"/>
                </a:lnSpc>
                <a:spcBef>
                  <a:spcPts val="340"/>
                </a:spcBef>
              </a:pPr>
              <a:r>
                <a:rPr sz="1450" i="1" dirty="0">
                  <a:latin typeface="Myriad Pro"/>
                  <a:cs typeface="Myriad Pro"/>
                </a:rPr>
                <a:t>0</a:t>
              </a:r>
              <a:endParaRPr sz="1450" dirty="0">
                <a:latin typeface="Myriad Pro"/>
                <a:cs typeface="Myriad Pro"/>
              </a:endParaRPr>
            </a:p>
          </p:txBody>
        </p:sp>
        <p:sp>
          <p:nvSpPr>
            <p:cNvPr id="285" name="object 128">
              <a:extLst>
                <a:ext uri="{FF2B5EF4-FFF2-40B4-BE49-F238E27FC236}">
                  <a16:creationId xmlns:a16="http://schemas.microsoft.com/office/drawing/2014/main" id="{E084A9F0-043C-48C8-BC9E-61B78D3E1B66}"/>
                </a:ext>
              </a:extLst>
            </p:cNvPr>
            <p:cNvSpPr txBox="1"/>
            <p:nvPr/>
          </p:nvSpPr>
          <p:spPr>
            <a:xfrm>
              <a:off x="4567830" y="2279132"/>
              <a:ext cx="524510" cy="2476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50" i="1" spc="560" dirty="0">
                  <a:latin typeface="Myriad Pro"/>
                  <a:cs typeface="Myriad Pro"/>
                </a:rPr>
                <a:t>    </a:t>
              </a:r>
              <a:r>
                <a:rPr sz="1450" i="1" spc="910" dirty="0">
                  <a:latin typeface="Myriad Pro"/>
                  <a:cs typeface="Myriad Pro"/>
                </a:rPr>
                <a:t> </a:t>
              </a:r>
              <a:endParaRPr sz="1450">
                <a:latin typeface="Myriad Pro"/>
                <a:cs typeface="Myriad Pro"/>
              </a:endParaRPr>
            </a:p>
          </p:txBody>
        </p:sp>
        <p:sp>
          <p:nvSpPr>
            <p:cNvPr id="286" name="object 129">
              <a:extLst>
                <a:ext uri="{FF2B5EF4-FFF2-40B4-BE49-F238E27FC236}">
                  <a16:creationId xmlns:a16="http://schemas.microsoft.com/office/drawing/2014/main" id="{B588196E-AF2E-43D2-B2B6-CB13DAA47DD5}"/>
                </a:ext>
              </a:extLst>
            </p:cNvPr>
            <p:cNvSpPr/>
            <p:nvPr/>
          </p:nvSpPr>
          <p:spPr>
            <a:xfrm>
              <a:off x="5370677" y="2736837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116598" y="116598"/>
                  </a:moveTo>
                  <a:lnTo>
                    <a:pt x="0" y="116598"/>
                  </a:lnTo>
                  <a:lnTo>
                    <a:pt x="0" y="0"/>
                  </a:lnTo>
                  <a:lnTo>
                    <a:pt x="116598" y="0"/>
                  </a:lnTo>
                  <a:lnTo>
                    <a:pt x="116598" y="116598"/>
                  </a:lnTo>
                  <a:close/>
                </a:path>
              </a:pathLst>
            </a:custGeom>
            <a:solidFill>
              <a:srgbClr val="00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130">
              <a:extLst>
                <a:ext uri="{FF2B5EF4-FFF2-40B4-BE49-F238E27FC236}">
                  <a16:creationId xmlns:a16="http://schemas.microsoft.com/office/drawing/2014/main" id="{A7DC9E02-7953-4EAC-8921-BF78550675FD}"/>
                </a:ext>
              </a:extLst>
            </p:cNvPr>
            <p:cNvSpPr/>
            <p:nvPr/>
          </p:nvSpPr>
          <p:spPr>
            <a:xfrm>
              <a:off x="6142418" y="2745486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116598" y="116598"/>
                  </a:moveTo>
                  <a:lnTo>
                    <a:pt x="0" y="116598"/>
                  </a:lnTo>
                  <a:lnTo>
                    <a:pt x="0" y="0"/>
                  </a:lnTo>
                  <a:lnTo>
                    <a:pt x="116598" y="0"/>
                  </a:lnTo>
                  <a:lnTo>
                    <a:pt x="116598" y="116598"/>
                  </a:lnTo>
                  <a:close/>
                </a:path>
              </a:pathLst>
            </a:custGeom>
            <a:solidFill>
              <a:srgbClr val="00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131">
              <a:extLst>
                <a:ext uri="{FF2B5EF4-FFF2-40B4-BE49-F238E27FC236}">
                  <a16:creationId xmlns:a16="http://schemas.microsoft.com/office/drawing/2014/main" id="{7A61B7B9-DCCE-42D3-8D8D-43ADBEAA12E4}"/>
                </a:ext>
              </a:extLst>
            </p:cNvPr>
            <p:cNvSpPr/>
            <p:nvPr/>
          </p:nvSpPr>
          <p:spPr>
            <a:xfrm>
              <a:off x="6929107" y="3686428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116598" y="116598"/>
                  </a:moveTo>
                  <a:lnTo>
                    <a:pt x="0" y="116598"/>
                  </a:lnTo>
                  <a:lnTo>
                    <a:pt x="0" y="0"/>
                  </a:lnTo>
                  <a:lnTo>
                    <a:pt x="116598" y="0"/>
                  </a:lnTo>
                  <a:lnTo>
                    <a:pt x="116598" y="116598"/>
                  </a:lnTo>
                  <a:close/>
                </a:path>
              </a:pathLst>
            </a:custGeom>
            <a:solidFill>
              <a:srgbClr val="00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132">
              <a:extLst>
                <a:ext uri="{FF2B5EF4-FFF2-40B4-BE49-F238E27FC236}">
                  <a16:creationId xmlns:a16="http://schemas.microsoft.com/office/drawing/2014/main" id="{3F76C12D-A3D4-4D24-87A6-2FA376A074B4}"/>
                </a:ext>
              </a:extLst>
            </p:cNvPr>
            <p:cNvSpPr/>
            <p:nvPr/>
          </p:nvSpPr>
          <p:spPr>
            <a:xfrm>
              <a:off x="7703807" y="3703573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116598" y="116598"/>
                  </a:moveTo>
                  <a:lnTo>
                    <a:pt x="0" y="116598"/>
                  </a:lnTo>
                  <a:lnTo>
                    <a:pt x="0" y="0"/>
                  </a:lnTo>
                  <a:lnTo>
                    <a:pt x="116598" y="0"/>
                  </a:lnTo>
                  <a:lnTo>
                    <a:pt x="116598" y="116598"/>
                  </a:lnTo>
                  <a:close/>
                </a:path>
              </a:pathLst>
            </a:custGeom>
            <a:solidFill>
              <a:srgbClr val="00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133">
              <a:extLst>
                <a:ext uri="{FF2B5EF4-FFF2-40B4-BE49-F238E27FC236}">
                  <a16:creationId xmlns:a16="http://schemas.microsoft.com/office/drawing/2014/main" id="{82DD98CA-4DD1-4D3A-BA7D-7A89C029B59B}"/>
                </a:ext>
              </a:extLst>
            </p:cNvPr>
            <p:cNvSpPr/>
            <p:nvPr/>
          </p:nvSpPr>
          <p:spPr>
            <a:xfrm>
              <a:off x="8478494" y="4347997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116611" y="116598"/>
                  </a:moveTo>
                  <a:lnTo>
                    <a:pt x="0" y="116598"/>
                  </a:lnTo>
                  <a:lnTo>
                    <a:pt x="0" y="0"/>
                  </a:lnTo>
                  <a:lnTo>
                    <a:pt x="116611" y="0"/>
                  </a:lnTo>
                  <a:lnTo>
                    <a:pt x="116611" y="116598"/>
                  </a:lnTo>
                  <a:close/>
                </a:path>
              </a:pathLst>
            </a:custGeom>
            <a:solidFill>
              <a:srgbClr val="00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134">
              <a:extLst>
                <a:ext uri="{FF2B5EF4-FFF2-40B4-BE49-F238E27FC236}">
                  <a16:creationId xmlns:a16="http://schemas.microsoft.com/office/drawing/2014/main" id="{C67BC8EA-CD5B-4936-980E-62EDBCE2749E}"/>
                </a:ext>
              </a:extLst>
            </p:cNvPr>
            <p:cNvSpPr/>
            <p:nvPr/>
          </p:nvSpPr>
          <p:spPr>
            <a:xfrm>
              <a:off x="9251480" y="4334293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116598" y="116611"/>
                  </a:moveTo>
                  <a:lnTo>
                    <a:pt x="0" y="116611"/>
                  </a:lnTo>
                  <a:lnTo>
                    <a:pt x="0" y="0"/>
                  </a:lnTo>
                  <a:lnTo>
                    <a:pt x="116598" y="0"/>
                  </a:lnTo>
                  <a:lnTo>
                    <a:pt x="116598" y="116611"/>
                  </a:lnTo>
                  <a:close/>
                </a:path>
              </a:pathLst>
            </a:custGeom>
            <a:solidFill>
              <a:srgbClr val="00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135">
              <a:extLst>
                <a:ext uri="{FF2B5EF4-FFF2-40B4-BE49-F238E27FC236}">
                  <a16:creationId xmlns:a16="http://schemas.microsoft.com/office/drawing/2014/main" id="{26113565-026D-41DF-80AE-92D3AC535E10}"/>
                </a:ext>
              </a:extLst>
            </p:cNvPr>
            <p:cNvSpPr/>
            <p:nvPr/>
          </p:nvSpPr>
          <p:spPr>
            <a:xfrm>
              <a:off x="10036441" y="4474832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116611" y="116598"/>
                  </a:moveTo>
                  <a:lnTo>
                    <a:pt x="0" y="116598"/>
                  </a:lnTo>
                  <a:lnTo>
                    <a:pt x="0" y="0"/>
                  </a:lnTo>
                  <a:lnTo>
                    <a:pt x="116611" y="0"/>
                  </a:lnTo>
                  <a:lnTo>
                    <a:pt x="116611" y="116598"/>
                  </a:lnTo>
                  <a:close/>
                </a:path>
              </a:pathLst>
            </a:custGeom>
            <a:solidFill>
              <a:srgbClr val="00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136">
              <a:extLst>
                <a:ext uri="{FF2B5EF4-FFF2-40B4-BE49-F238E27FC236}">
                  <a16:creationId xmlns:a16="http://schemas.microsoft.com/office/drawing/2014/main" id="{27DDF051-06FE-437D-9CA0-C9DB1AB3E160}"/>
                </a:ext>
              </a:extLst>
            </p:cNvPr>
            <p:cNvSpPr/>
            <p:nvPr/>
          </p:nvSpPr>
          <p:spPr>
            <a:xfrm>
              <a:off x="10800854" y="4450892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116598" y="116598"/>
                  </a:moveTo>
                  <a:lnTo>
                    <a:pt x="0" y="116598"/>
                  </a:lnTo>
                  <a:lnTo>
                    <a:pt x="0" y="0"/>
                  </a:lnTo>
                  <a:lnTo>
                    <a:pt x="116598" y="0"/>
                  </a:lnTo>
                  <a:lnTo>
                    <a:pt x="116598" y="116598"/>
                  </a:lnTo>
                  <a:close/>
                </a:path>
              </a:pathLst>
            </a:custGeom>
            <a:solidFill>
              <a:srgbClr val="00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137">
              <a:extLst>
                <a:ext uri="{FF2B5EF4-FFF2-40B4-BE49-F238E27FC236}">
                  <a16:creationId xmlns:a16="http://schemas.microsoft.com/office/drawing/2014/main" id="{C1ACA1B5-DE48-4BCE-8631-45EF31BBE7A5}"/>
                </a:ext>
              </a:extLst>
            </p:cNvPr>
            <p:cNvSpPr/>
            <p:nvPr/>
          </p:nvSpPr>
          <p:spPr>
            <a:xfrm>
              <a:off x="11578983" y="4567491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116611" y="116598"/>
                  </a:moveTo>
                  <a:lnTo>
                    <a:pt x="0" y="116598"/>
                  </a:lnTo>
                  <a:lnTo>
                    <a:pt x="0" y="0"/>
                  </a:lnTo>
                  <a:lnTo>
                    <a:pt x="116611" y="0"/>
                  </a:lnTo>
                  <a:lnTo>
                    <a:pt x="116611" y="116598"/>
                  </a:lnTo>
                  <a:close/>
                </a:path>
              </a:pathLst>
            </a:custGeom>
            <a:solidFill>
              <a:srgbClr val="00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152">
              <a:extLst>
                <a:ext uri="{FF2B5EF4-FFF2-40B4-BE49-F238E27FC236}">
                  <a16:creationId xmlns:a16="http://schemas.microsoft.com/office/drawing/2014/main" id="{F5105499-655D-4A56-B578-E0E67FEB2905}"/>
                </a:ext>
              </a:extLst>
            </p:cNvPr>
            <p:cNvSpPr txBox="1"/>
            <p:nvPr/>
          </p:nvSpPr>
          <p:spPr>
            <a:xfrm>
              <a:off x="8064893" y="2196007"/>
              <a:ext cx="3968115" cy="487045"/>
            </a:xfrm>
            <a:prstGeom prst="rect">
              <a:avLst/>
            </a:prstGeom>
            <a:solidFill>
              <a:srgbClr val="0E63AF"/>
            </a:solidFill>
          </p:spPr>
          <p:txBody>
            <a:bodyPr vert="horz" wrap="square" lIns="0" tIns="53975" rIns="0" bIns="0" rtlCol="0">
              <a:spAutoFit/>
            </a:bodyPr>
            <a:lstStyle/>
            <a:p>
              <a:pPr marL="424815" marR="62865" indent="-353695">
                <a:lnSpc>
                  <a:spcPct val="100000"/>
                </a:lnSpc>
                <a:spcBef>
                  <a:spcPts val="425"/>
                </a:spcBef>
              </a:pPr>
              <a:r>
                <a:rPr sz="1200" b="1" spc="-10" dirty="0">
                  <a:solidFill>
                    <a:srgbClr val="FFFFFF"/>
                  </a:solidFill>
                  <a:latin typeface="Roboto Slab"/>
                  <a:cs typeface="Roboto Slab"/>
                </a:rPr>
                <a:t>Видобуток </a:t>
              </a:r>
              <a:r>
                <a:rPr sz="1200" b="1" spc="-5" dirty="0">
                  <a:solidFill>
                    <a:srgbClr val="FFFFFF"/>
                  </a:solidFill>
                  <a:latin typeface="Roboto Slab"/>
                  <a:cs typeface="Roboto Slab"/>
                </a:rPr>
                <a:t>вугілля державними та приватними  компаніями (за даними Міненерговугілля)</a:t>
              </a:r>
              <a:endParaRPr sz="1200">
                <a:latin typeface="Roboto Slab"/>
                <a:cs typeface="Roboto Slab"/>
              </a:endParaRPr>
            </a:p>
          </p:txBody>
        </p:sp>
        <p:graphicFrame>
          <p:nvGraphicFramePr>
            <p:cNvPr id="296" name="Диаграмма 295">
              <a:extLst>
                <a:ext uri="{FF2B5EF4-FFF2-40B4-BE49-F238E27FC236}">
                  <a16:creationId xmlns:a16="http://schemas.microsoft.com/office/drawing/2014/main" id="{FE8B7335-3F30-4079-B2C5-43F03355A41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0653282"/>
                </p:ext>
              </p:extLst>
            </p:nvPr>
          </p:nvGraphicFramePr>
          <p:xfrm>
            <a:off x="5057867" y="2878924"/>
            <a:ext cx="7074932" cy="23940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354" y="830342"/>
            <a:ext cx="1294764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522E91"/>
                </a:solidFill>
              </a:rPr>
              <a:t>ПРОБЛЕМИ </a:t>
            </a:r>
            <a:r>
              <a:rPr lang="ru-RU" spc="-60" dirty="0">
                <a:solidFill>
                  <a:srgbClr val="522E91"/>
                </a:solidFill>
              </a:rPr>
              <a:t>ГАЛУЗІ</a:t>
            </a:r>
            <a:r>
              <a:rPr lang="ru-RU" spc="-15" dirty="0">
                <a:solidFill>
                  <a:srgbClr val="522E91"/>
                </a:solidFill>
              </a:rPr>
              <a:t> </a:t>
            </a:r>
            <a:r>
              <a:rPr lang="ru-RU" spc="-5" dirty="0">
                <a:solidFill>
                  <a:srgbClr val="522E91"/>
                </a:solidFill>
              </a:rPr>
              <a:t>(2)</a:t>
            </a:r>
            <a:br>
              <a:rPr lang="ru-RU" spc="-5" dirty="0">
                <a:solidFill>
                  <a:srgbClr val="522E91"/>
                </a:solidFill>
              </a:rPr>
            </a:br>
            <a:r>
              <a:rPr lang="ru-RU" spc="-5" dirty="0"/>
              <a:t>НЕДОСТАТНІ ОБСЯГИ КАПІТАЛОВКЛАДЕНЬ В НОВЕ БУДІВНИЦТВО ТА ОНОВЛЕННЯ ОСНОВНИХ ФОНДІВ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7648" y="3951795"/>
            <a:ext cx="2902585" cy="1146175"/>
          </a:xfrm>
          <a:prstGeom prst="rect">
            <a:avLst/>
          </a:prstGeom>
          <a:solidFill>
            <a:srgbClr val="FFF200"/>
          </a:solidFill>
        </p:spPr>
        <p:txBody>
          <a:bodyPr vert="horz" wrap="square" lIns="0" tIns="141605" rIns="0" bIns="0" rtlCol="0">
            <a:spAutoFit/>
          </a:bodyPr>
          <a:lstStyle/>
          <a:p>
            <a:pPr marL="107950" marR="64135">
              <a:lnSpc>
                <a:spcPct val="100000"/>
              </a:lnSpc>
              <a:spcBef>
                <a:spcPts val="1115"/>
              </a:spcBef>
            </a:pPr>
            <a:r>
              <a:rPr sz="1400" b="1" dirty="0">
                <a:solidFill>
                  <a:srgbClr val="0E63AF"/>
                </a:solidFill>
                <a:latin typeface="Myriad Pro Black"/>
                <a:cs typeface="Myriad Pro Black"/>
              </a:rPr>
              <a:t>2/3 </a:t>
            </a:r>
            <a:r>
              <a:rPr sz="1400" b="1" dirty="0">
                <a:latin typeface="Myriad Pro"/>
                <a:cs typeface="Myriad Pro"/>
              </a:rPr>
              <a:t>із </a:t>
            </a:r>
            <a:r>
              <a:rPr sz="1400" b="1" dirty="0">
                <a:solidFill>
                  <a:srgbClr val="0E63AF"/>
                </a:solidFill>
                <a:latin typeface="Myriad Pro Black"/>
                <a:cs typeface="Myriad Pro Black"/>
              </a:rPr>
              <a:t>7000 </a:t>
            </a:r>
            <a:r>
              <a:rPr sz="1400" b="1" spc="-5" dirty="0">
                <a:latin typeface="Myriad Pro"/>
                <a:cs typeface="Myriad Pro"/>
              </a:rPr>
              <a:t>одиниць основного  стаціонарного устаткування  </a:t>
            </a:r>
            <a:r>
              <a:rPr sz="1400" b="1" dirty="0">
                <a:latin typeface="Myriad Pro"/>
                <a:cs typeface="Myriad Pro"/>
              </a:rPr>
              <a:t>відпрацювали свій</a:t>
            </a:r>
            <a:r>
              <a:rPr sz="1400" b="1" spc="-130" dirty="0">
                <a:latin typeface="Myriad Pro"/>
                <a:cs typeface="Myriad Pro"/>
              </a:rPr>
              <a:t> </a:t>
            </a:r>
            <a:r>
              <a:rPr sz="1400" b="1" spc="-5" dirty="0">
                <a:latin typeface="Myriad Pro"/>
                <a:cs typeface="Myriad Pro"/>
              </a:rPr>
              <a:t>нормативний  </a:t>
            </a:r>
            <a:r>
              <a:rPr sz="1400" b="1" dirty="0">
                <a:latin typeface="Myriad Pro"/>
                <a:cs typeface="Myriad Pro"/>
              </a:rPr>
              <a:t>строк</a:t>
            </a:r>
            <a:r>
              <a:rPr sz="1400" b="1" spc="-5" dirty="0">
                <a:latin typeface="Myriad Pro"/>
                <a:cs typeface="Myriad Pro"/>
              </a:rPr>
              <a:t> </a:t>
            </a:r>
            <a:r>
              <a:rPr sz="1400" b="1" spc="-10" dirty="0">
                <a:latin typeface="Myriad Pro"/>
                <a:cs typeface="Myriad Pro"/>
              </a:rPr>
              <a:t>експлуатації</a:t>
            </a:r>
            <a:endParaRPr sz="1400">
              <a:latin typeface="Myriad Pro"/>
              <a:cs typeface="Myriad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7648" y="5097945"/>
            <a:ext cx="2902585" cy="1613535"/>
          </a:xfrm>
          <a:prstGeom prst="rect">
            <a:avLst/>
          </a:prstGeom>
          <a:solidFill>
            <a:srgbClr val="00B2E1"/>
          </a:solidFill>
        </p:spPr>
        <p:txBody>
          <a:bodyPr vert="horz" wrap="square" lIns="0" tIns="161925" rIns="0" bIns="0" rtlCol="0">
            <a:spAutoFit/>
          </a:bodyPr>
          <a:lstStyle/>
          <a:p>
            <a:pPr marL="107950" marR="346710">
              <a:lnSpc>
                <a:spcPct val="100000"/>
              </a:lnSpc>
              <a:spcBef>
                <a:spcPts val="1275"/>
              </a:spcBef>
            </a:pP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Частка </a:t>
            </a: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механізованих  комплексів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і </a:t>
            </a: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комбайнів  становить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лише </a:t>
            </a:r>
            <a:r>
              <a:rPr sz="1400" b="1" dirty="0">
                <a:solidFill>
                  <a:srgbClr val="FFF200"/>
                </a:solidFill>
                <a:latin typeface="Myriad Pro Black"/>
                <a:cs typeface="Myriad Pro Black"/>
              </a:rPr>
              <a:t>30%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, а</a:t>
            </a:r>
            <a:r>
              <a:rPr sz="1400" b="1" spc="-7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нових  навантажувальних</a:t>
            </a:r>
            <a:r>
              <a:rPr sz="1400" b="1" spc="-1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машин</a:t>
            </a:r>
            <a:endParaRPr sz="1400">
              <a:latin typeface="Myriad Pro"/>
              <a:cs typeface="Myriad Pro"/>
            </a:endParaRPr>
          </a:p>
          <a:p>
            <a:pPr marL="107950" marR="59055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yriad Pro"/>
                <a:cs typeface="Myriad Pro"/>
              </a:rPr>
              <a:t>та </a:t>
            </a: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стрічкових конвеєрів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—  лише</a:t>
            </a: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b="1" dirty="0">
                <a:solidFill>
                  <a:srgbClr val="FFF200"/>
                </a:solidFill>
                <a:latin typeface="Myriad Pro Black"/>
                <a:cs typeface="Myriad Pro Black"/>
              </a:rPr>
              <a:t>15%</a:t>
            </a:r>
            <a:endParaRPr sz="1400">
              <a:latin typeface="Myriad Pro Black"/>
              <a:cs typeface="Myriad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7648" y="2934004"/>
            <a:ext cx="2902585" cy="1017905"/>
          </a:xfrm>
          <a:prstGeom prst="rect">
            <a:avLst/>
          </a:prstGeom>
          <a:solidFill>
            <a:srgbClr val="932782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Майже </a:t>
            </a:r>
            <a:r>
              <a:rPr sz="1400" b="1" dirty="0">
                <a:solidFill>
                  <a:srgbClr val="FFF200"/>
                </a:solidFill>
                <a:latin typeface="Myriad Pro Black"/>
                <a:cs typeface="Myriad Pro Black"/>
              </a:rPr>
              <a:t>96% </a:t>
            </a: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шахт понад </a:t>
            </a:r>
            <a:r>
              <a:rPr sz="1400" b="1" dirty="0">
                <a:solidFill>
                  <a:srgbClr val="FFF200"/>
                </a:solidFill>
                <a:latin typeface="Myriad Pro Black"/>
                <a:cs typeface="Myriad Pro Black"/>
              </a:rPr>
              <a:t>20</a:t>
            </a:r>
            <a:r>
              <a:rPr sz="1400" b="1" spc="-45" dirty="0">
                <a:solidFill>
                  <a:srgbClr val="FFF200"/>
                </a:solidFill>
                <a:latin typeface="Myriad Pro Black"/>
                <a:cs typeface="Myriad Pro Black"/>
              </a:rPr>
              <a:t> </a:t>
            </a:r>
            <a:r>
              <a:rPr sz="1400" b="1" dirty="0">
                <a:solidFill>
                  <a:srgbClr val="FFF200"/>
                </a:solidFill>
                <a:latin typeface="Myriad Pro Black"/>
                <a:cs typeface="Myriad Pro Black"/>
              </a:rPr>
              <a:t>років</a:t>
            </a:r>
            <a:endParaRPr sz="1400">
              <a:latin typeface="Myriad Pro Black"/>
              <a:cs typeface="Myriad Pro Black"/>
            </a:endParaRPr>
          </a:p>
          <a:p>
            <a:pPr marL="10795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Myriad Pro"/>
                <a:cs typeface="Myriad Pro"/>
              </a:rPr>
              <a:t>працює без</a:t>
            </a:r>
            <a:r>
              <a:rPr sz="1400" b="1" spc="-1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Myriad Pro"/>
                <a:cs typeface="Myriad Pro"/>
              </a:rPr>
              <a:t>реконструкції</a:t>
            </a:r>
            <a:endParaRPr sz="1400">
              <a:latin typeface="Myriad Pro"/>
              <a:cs typeface="Myriad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951796"/>
            <a:ext cx="1148080" cy="1146175"/>
          </a:xfrm>
          <a:custGeom>
            <a:avLst/>
            <a:gdLst/>
            <a:ahLst/>
            <a:cxnLst/>
            <a:rect l="l" t="t" r="r" b="b"/>
            <a:pathLst>
              <a:path w="1148080" h="1146175">
                <a:moveTo>
                  <a:pt x="1147648" y="0"/>
                </a:moveTo>
                <a:lnTo>
                  <a:pt x="0" y="378383"/>
                </a:lnTo>
                <a:lnTo>
                  <a:pt x="0" y="1030681"/>
                </a:lnTo>
                <a:lnTo>
                  <a:pt x="1147648" y="1146136"/>
                </a:lnTo>
                <a:lnTo>
                  <a:pt x="1147648" y="0"/>
                </a:lnTo>
                <a:close/>
              </a:path>
            </a:pathLst>
          </a:custGeom>
          <a:solidFill>
            <a:srgbClr val="FCD5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982476"/>
            <a:ext cx="1148080" cy="1729105"/>
          </a:xfrm>
          <a:custGeom>
            <a:avLst/>
            <a:gdLst/>
            <a:ahLst/>
            <a:cxnLst/>
            <a:rect l="l" t="t" r="r" b="b"/>
            <a:pathLst>
              <a:path w="1148080" h="1729104">
                <a:moveTo>
                  <a:pt x="0" y="0"/>
                </a:moveTo>
                <a:lnTo>
                  <a:pt x="0" y="909548"/>
                </a:lnTo>
                <a:lnTo>
                  <a:pt x="1147648" y="1728546"/>
                </a:lnTo>
                <a:lnTo>
                  <a:pt x="1147648" y="115468"/>
                </a:lnTo>
                <a:lnTo>
                  <a:pt x="0" y="0"/>
                </a:lnTo>
                <a:close/>
              </a:path>
            </a:pathLst>
          </a:custGeom>
          <a:solidFill>
            <a:srgbClr val="007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934008"/>
            <a:ext cx="1148080" cy="1396365"/>
          </a:xfrm>
          <a:custGeom>
            <a:avLst/>
            <a:gdLst/>
            <a:ahLst/>
            <a:cxnLst/>
            <a:rect l="l" t="t" r="r" b="b"/>
            <a:pathLst>
              <a:path w="1148080" h="1396364">
                <a:moveTo>
                  <a:pt x="1147648" y="0"/>
                </a:moveTo>
                <a:lnTo>
                  <a:pt x="0" y="818984"/>
                </a:lnTo>
                <a:lnTo>
                  <a:pt x="0" y="1396174"/>
                </a:lnTo>
                <a:lnTo>
                  <a:pt x="1147648" y="1017790"/>
                </a:lnTo>
                <a:lnTo>
                  <a:pt x="1147648" y="0"/>
                </a:lnTo>
                <a:close/>
              </a:path>
            </a:pathLst>
          </a:custGeom>
          <a:solidFill>
            <a:srgbClr val="762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88401" y="5306282"/>
            <a:ext cx="4498340" cy="0"/>
          </a:xfrm>
          <a:custGeom>
            <a:avLst/>
            <a:gdLst/>
            <a:ahLst/>
            <a:cxnLst/>
            <a:rect l="l" t="t" r="r" b="b"/>
            <a:pathLst>
              <a:path w="4498340">
                <a:moveTo>
                  <a:pt x="0" y="0"/>
                </a:moveTo>
                <a:lnTo>
                  <a:pt x="4498141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69531" y="5306282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324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10553" y="5306282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457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50698" y="5306282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321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1708" y="5306282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4">
                <a:moveTo>
                  <a:pt x="0" y="0"/>
                </a:moveTo>
                <a:lnTo>
                  <a:pt x="354457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42915" y="530628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259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1145" y="5306282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36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8401" y="4929866"/>
            <a:ext cx="4498340" cy="0"/>
          </a:xfrm>
          <a:custGeom>
            <a:avLst/>
            <a:gdLst/>
            <a:ahLst/>
            <a:cxnLst/>
            <a:rect l="l" t="t" r="r" b="b"/>
            <a:pathLst>
              <a:path w="4498340">
                <a:moveTo>
                  <a:pt x="0" y="0"/>
                </a:moveTo>
                <a:lnTo>
                  <a:pt x="4498141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69531" y="4929866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324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0698" y="4929866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311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42915" y="4929866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250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1145" y="4929866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36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69531" y="4553451"/>
            <a:ext cx="5317490" cy="0"/>
          </a:xfrm>
          <a:custGeom>
            <a:avLst/>
            <a:gdLst/>
            <a:ahLst/>
            <a:cxnLst/>
            <a:rect l="l" t="t" r="r" b="b"/>
            <a:pathLst>
              <a:path w="5317490">
                <a:moveTo>
                  <a:pt x="0" y="0"/>
                </a:moveTo>
                <a:lnTo>
                  <a:pt x="5317012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0698" y="4553451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311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42915" y="4553451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250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1145" y="455345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36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50698" y="4177036"/>
            <a:ext cx="6136005" cy="0"/>
          </a:xfrm>
          <a:custGeom>
            <a:avLst/>
            <a:gdLst/>
            <a:ahLst/>
            <a:cxnLst/>
            <a:rect l="l" t="t" r="r" b="b"/>
            <a:pathLst>
              <a:path w="6136005">
                <a:moveTo>
                  <a:pt x="0" y="0"/>
                </a:moveTo>
                <a:lnTo>
                  <a:pt x="6135844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42915" y="4177036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250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61145" y="4177036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36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2915" y="3800621"/>
            <a:ext cx="6943725" cy="0"/>
          </a:xfrm>
          <a:custGeom>
            <a:avLst/>
            <a:gdLst/>
            <a:ahLst/>
            <a:cxnLst/>
            <a:rect l="l" t="t" r="r" b="b"/>
            <a:pathLst>
              <a:path w="6943725">
                <a:moveTo>
                  <a:pt x="0" y="0"/>
                </a:moveTo>
                <a:lnTo>
                  <a:pt x="6943628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61145" y="380062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36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85099" y="3424974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612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61145" y="3435280"/>
            <a:ext cx="3279140" cy="0"/>
          </a:xfrm>
          <a:custGeom>
            <a:avLst/>
            <a:gdLst/>
            <a:ahLst/>
            <a:cxnLst/>
            <a:rect l="l" t="t" r="r" b="b"/>
            <a:pathLst>
              <a:path w="3279140">
                <a:moveTo>
                  <a:pt x="0" y="0"/>
                </a:moveTo>
                <a:lnTo>
                  <a:pt x="3278855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385099" y="3048558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612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61145" y="3058864"/>
            <a:ext cx="3279140" cy="0"/>
          </a:xfrm>
          <a:custGeom>
            <a:avLst/>
            <a:gdLst/>
            <a:ahLst/>
            <a:cxnLst/>
            <a:rect l="l" t="t" r="r" b="b"/>
            <a:pathLst>
              <a:path w="3279140">
                <a:moveTo>
                  <a:pt x="0" y="0"/>
                </a:moveTo>
                <a:lnTo>
                  <a:pt x="3278855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61145" y="5671623"/>
            <a:ext cx="7325995" cy="0"/>
          </a:xfrm>
          <a:custGeom>
            <a:avLst/>
            <a:gdLst/>
            <a:ahLst/>
            <a:cxnLst/>
            <a:rect l="l" t="t" r="r" b="b"/>
            <a:pathLst>
              <a:path w="7325995">
                <a:moveTo>
                  <a:pt x="0" y="0"/>
                </a:moveTo>
                <a:lnTo>
                  <a:pt x="7325398" y="0"/>
                </a:lnTo>
              </a:path>
            </a:pathLst>
          </a:custGeom>
          <a:ln w="20612">
            <a:solidFill>
              <a:srgbClr val="A2A2B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381" y="3507244"/>
            <a:ext cx="205104" cy="2170430"/>
          </a:xfrm>
          <a:custGeom>
            <a:avLst/>
            <a:gdLst/>
            <a:ahLst/>
            <a:cxnLst/>
            <a:rect l="l" t="t" r="r" b="b"/>
            <a:pathLst>
              <a:path w="205104" h="2170429">
                <a:moveTo>
                  <a:pt x="0" y="0"/>
                </a:moveTo>
                <a:lnTo>
                  <a:pt x="204533" y="0"/>
                </a:lnTo>
                <a:lnTo>
                  <a:pt x="204533" y="2169909"/>
                </a:lnTo>
                <a:lnTo>
                  <a:pt x="0" y="2169909"/>
                </a:lnTo>
                <a:lnTo>
                  <a:pt x="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6165" y="4105084"/>
            <a:ext cx="205104" cy="1572260"/>
          </a:xfrm>
          <a:custGeom>
            <a:avLst/>
            <a:gdLst/>
            <a:ahLst/>
            <a:cxnLst/>
            <a:rect l="l" t="t" r="r" b="b"/>
            <a:pathLst>
              <a:path w="205104" h="1572260">
                <a:moveTo>
                  <a:pt x="0" y="0"/>
                </a:moveTo>
                <a:lnTo>
                  <a:pt x="204533" y="0"/>
                </a:lnTo>
                <a:lnTo>
                  <a:pt x="204533" y="1572069"/>
                </a:lnTo>
                <a:lnTo>
                  <a:pt x="0" y="1572069"/>
                </a:lnTo>
                <a:lnTo>
                  <a:pt x="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65010" y="4459351"/>
            <a:ext cx="205104" cy="1217930"/>
          </a:xfrm>
          <a:custGeom>
            <a:avLst/>
            <a:gdLst/>
            <a:ahLst/>
            <a:cxnLst/>
            <a:rect l="l" t="t" r="r" b="b"/>
            <a:pathLst>
              <a:path w="205104" h="1217929">
                <a:moveTo>
                  <a:pt x="0" y="0"/>
                </a:moveTo>
                <a:lnTo>
                  <a:pt x="204520" y="0"/>
                </a:lnTo>
                <a:lnTo>
                  <a:pt x="204520" y="1217802"/>
                </a:lnTo>
                <a:lnTo>
                  <a:pt x="0" y="1217802"/>
                </a:lnTo>
                <a:lnTo>
                  <a:pt x="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83855" y="4902187"/>
            <a:ext cx="205104" cy="775335"/>
          </a:xfrm>
          <a:custGeom>
            <a:avLst/>
            <a:gdLst/>
            <a:ahLst/>
            <a:cxnLst/>
            <a:rect l="l" t="t" r="r" b="b"/>
            <a:pathLst>
              <a:path w="205104" h="775335">
                <a:moveTo>
                  <a:pt x="0" y="0"/>
                </a:moveTo>
                <a:lnTo>
                  <a:pt x="204546" y="0"/>
                </a:lnTo>
                <a:lnTo>
                  <a:pt x="204546" y="774966"/>
                </a:lnTo>
                <a:lnTo>
                  <a:pt x="0" y="774966"/>
                </a:lnTo>
                <a:lnTo>
                  <a:pt x="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91651" y="5638406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520" y="0"/>
                </a:lnTo>
              </a:path>
            </a:pathLst>
          </a:custGeom>
          <a:ln w="77495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10496" y="5588584"/>
            <a:ext cx="205104" cy="88900"/>
          </a:xfrm>
          <a:custGeom>
            <a:avLst/>
            <a:gdLst/>
            <a:ahLst/>
            <a:cxnLst/>
            <a:rect l="l" t="t" r="r" b="b"/>
            <a:pathLst>
              <a:path w="205104" h="88900">
                <a:moveTo>
                  <a:pt x="0" y="0"/>
                </a:moveTo>
                <a:lnTo>
                  <a:pt x="204520" y="0"/>
                </a:lnTo>
                <a:lnTo>
                  <a:pt x="204520" y="88569"/>
                </a:lnTo>
                <a:lnTo>
                  <a:pt x="0" y="88569"/>
                </a:lnTo>
                <a:lnTo>
                  <a:pt x="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129342" y="5566448"/>
            <a:ext cx="205104" cy="111125"/>
          </a:xfrm>
          <a:custGeom>
            <a:avLst/>
            <a:gdLst/>
            <a:ahLst/>
            <a:cxnLst/>
            <a:rect l="l" t="t" r="r" b="b"/>
            <a:pathLst>
              <a:path w="205104" h="111125">
                <a:moveTo>
                  <a:pt x="0" y="0"/>
                </a:moveTo>
                <a:lnTo>
                  <a:pt x="204546" y="0"/>
                </a:lnTo>
                <a:lnTo>
                  <a:pt x="204546" y="110705"/>
                </a:lnTo>
                <a:lnTo>
                  <a:pt x="0" y="110705"/>
                </a:lnTo>
                <a:lnTo>
                  <a:pt x="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37138" y="5322900"/>
            <a:ext cx="205104" cy="354330"/>
          </a:xfrm>
          <a:custGeom>
            <a:avLst/>
            <a:gdLst/>
            <a:ahLst/>
            <a:cxnLst/>
            <a:rect l="l" t="t" r="r" b="b"/>
            <a:pathLst>
              <a:path w="205104" h="354329">
                <a:moveTo>
                  <a:pt x="0" y="0"/>
                </a:moveTo>
                <a:lnTo>
                  <a:pt x="204520" y="0"/>
                </a:lnTo>
                <a:lnTo>
                  <a:pt x="204520" y="354253"/>
                </a:lnTo>
                <a:lnTo>
                  <a:pt x="0" y="354253"/>
                </a:lnTo>
                <a:lnTo>
                  <a:pt x="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55983" y="5433605"/>
            <a:ext cx="205104" cy="243840"/>
          </a:xfrm>
          <a:custGeom>
            <a:avLst/>
            <a:gdLst/>
            <a:ahLst/>
            <a:cxnLst/>
            <a:rect l="l" t="t" r="r" b="b"/>
            <a:pathLst>
              <a:path w="205104" h="243839">
                <a:moveTo>
                  <a:pt x="0" y="0"/>
                </a:moveTo>
                <a:lnTo>
                  <a:pt x="204546" y="0"/>
                </a:lnTo>
                <a:lnTo>
                  <a:pt x="204546" y="243547"/>
                </a:lnTo>
                <a:lnTo>
                  <a:pt x="0" y="243547"/>
                </a:lnTo>
                <a:lnTo>
                  <a:pt x="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87174" y="5223243"/>
            <a:ext cx="205104" cy="454025"/>
          </a:xfrm>
          <a:custGeom>
            <a:avLst/>
            <a:gdLst/>
            <a:ahLst/>
            <a:cxnLst/>
            <a:rect l="l" t="t" r="r" b="b"/>
            <a:pathLst>
              <a:path w="205104" h="454025">
                <a:moveTo>
                  <a:pt x="0" y="0"/>
                </a:moveTo>
                <a:lnTo>
                  <a:pt x="204533" y="0"/>
                </a:lnTo>
                <a:lnTo>
                  <a:pt x="204533" y="453910"/>
                </a:lnTo>
                <a:lnTo>
                  <a:pt x="0" y="453910"/>
                </a:lnTo>
                <a:lnTo>
                  <a:pt x="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06019" y="4968621"/>
            <a:ext cx="205104" cy="708660"/>
          </a:xfrm>
          <a:custGeom>
            <a:avLst/>
            <a:gdLst/>
            <a:ahLst/>
            <a:cxnLst/>
            <a:rect l="l" t="t" r="r" b="b"/>
            <a:pathLst>
              <a:path w="205104" h="708660">
                <a:moveTo>
                  <a:pt x="0" y="0"/>
                </a:moveTo>
                <a:lnTo>
                  <a:pt x="204533" y="0"/>
                </a:lnTo>
                <a:lnTo>
                  <a:pt x="204533" y="708532"/>
                </a:lnTo>
                <a:lnTo>
                  <a:pt x="0" y="708532"/>
                </a:lnTo>
                <a:lnTo>
                  <a:pt x="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13803" y="5333974"/>
            <a:ext cx="205104" cy="343535"/>
          </a:xfrm>
          <a:custGeom>
            <a:avLst/>
            <a:gdLst/>
            <a:ahLst/>
            <a:cxnLst/>
            <a:rect l="l" t="t" r="r" b="b"/>
            <a:pathLst>
              <a:path w="205104" h="343535">
                <a:moveTo>
                  <a:pt x="0" y="0"/>
                </a:moveTo>
                <a:lnTo>
                  <a:pt x="204546" y="0"/>
                </a:lnTo>
                <a:lnTo>
                  <a:pt x="204546" y="343179"/>
                </a:lnTo>
                <a:lnTo>
                  <a:pt x="0" y="343179"/>
                </a:lnTo>
                <a:lnTo>
                  <a:pt x="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32661" y="5311825"/>
            <a:ext cx="205104" cy="365760"/>
          </a:xfrm>
          <a:custGeom>
            <a:avLst/>
            <a:gdLst/>
            <a:ahLst/>
            <a:cxnLst/>
            <a:rect l="l" t="t" r="r" b="b"/>
            <a:pathLst>
              <a:path w="205104" h="365760">
                <a:moveTo>
                  <a:pt x="0" y="0"/>
                </a:moveTo>
                <a:lnTo>
                  <a:pt x="204520" y="0"/>
                </a:lnTo>
                <a:lnTo>
                  <a:pt x="204520" y="365328"/>
                </a:lnTo>
                <a:lnTo>
                  <a:pt x="0" y="365328"/>
                </a:lnTo>
                <a:lnTo>
                  <a:pt x="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51506" y="5643943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520" y="0"/>
                </a:lnTo>
              </a:path>
            </a:pathLst>
          </a:custGeom>
          <a:ln w="6642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59290" y="5566448"/>
            <a:ext cx="205104" cy="111125"/>
          </a:xfrm>
          <a:custGeom>
            <a:avLst/>
            <a:gdLst/>
            <a:ahLst/>
            <a:cxnLst/>
            <a:rect l="l" t="t" r="r" b="b"/>
            <a:pathLst>
              <a:path w="205104" h="111125">
                <a:moveTo>
                  <a:pt x="0" y="0"/>
                </a:moveTo>
                <a:lnTo>
                  <a:pt x="204546" y="0"/>
                </a:lnTo>
                <a:lnTo>
                  <a:pt x="204546" y="110705"/>
                </a:lnTo>
                <a:lnTo>
                  <a:pt x="0" y="110705"/>
                </a:lnTo>
                <a:lnTo>
                  <a:pt x="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78147" y="5655011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520" y="0"/>
                </a:lnTo>
              </a:path>
            </a:pathLst>
          </a:custGeom>
          <a:ln w="44284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96993" y="5643943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520" y="0"/>
                </a:lnTo>
              </a:path>
            </a:pathLst>
          </a:custGeom>
          <a:ln w="6642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004788" y="5577522"/>
            <a:ext cx="205104" cy="99695"/>
          </a:xfrm>
          <a:custGeom>
            <a:avLst/>
            <a:gdLst/>
            <a:ahLst/>
            <a:cxnLst/>
            <a:rect l="l" t="t" r="r" b="b"/>
            <a:pathLst>
              <a:path w="205104" h="99695">
                <a:moveTo>
                  <a:pt x="0" y="0"/>
                </a:moveTo>
                <a:lnTo>
                  <a:pt x="204520" y="0"/>
                </a:lnTo>
                <a:lnTo>
                  <a:pt x="204520" y="99631"/>
                </a:lnTo>
                <a:lnTo>
                  <a:pt x="0" y="99631"/>
                </a:lnTo>
                <a:lnTo>
                  <a:pt x="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239714" y="3556460"/>
            <a:ext cx="224154" cy="34607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solidFill>
                  <a:srgbClr val="FFFFFF"/>
                </a:solidFill>
                <a:latin typeface="Myriad Pro"/>
                <a:cs typeface="Myriad Pro"/>
              </a:rPr>
              <a:t>2892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33985" y="4146720"/>
            <a:ext cx="224154" cy="34607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solidFill>
                  <a:srgbClr val="FFFFFF"/>
                </a:solidFill>
                <a:latin typeface="Myriad Pro"/>
                <a:cs typeface="Myriad Pro"/>
              </a:rPr>
              <a:t>2104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69653" y="4522416"/>
            <a:ext cx="224154" cy="34607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solidFill>
                  <a:srgbClr val="FFFFFF"/>
                </a:solidFill>
                <a:latin typeface="Myriad Pro"/>
                <a:cs typeface="Myriad Pro"/>
              </a:rPr>
              <a:t>1630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63924" y="4948414"/>
            <a:ext cx="224154" cy="34607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solidFill>
                  <a:srgbClr val="FFFFFF"/>
                </a:solidFill>
                <a:latin typeface="Myriad Pro"/>
                <a:cs typeface="Myriad Pro"/>
              </a:rPr>
              <a:t>1034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71761" y="5289310"/>
            <a:ext cx="224154" cy="2660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latin typeface="Myriad Pro"/>
                <a:cs typeface="Myriad Pro"/>
              </a:rPr>
              <a:t>607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86648" y="5018011"/>
            <a:ext cx="224154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latin typeface="Myriad Pro"/>
                <a:cs typeface="Myriad Pro"/>
              </a:rPr>
              <a:t>94</a:t>
            </a:r>
            <a:r>
              <a:rPr sz="1300" i="1" dirty="0">
                <a:latin typeface="Myriad Pro"/>
                <a:cs typeface="Myriad Pro"/>
              </a:rPr>
              <a:t>0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101535" y="5365010"/>
            <a:ext cx="224154" cy="2660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latin typeface="Myriad Pro"/>
                <a:cs typeface="Myriad Pro"/>
              </a:rPr>
              <a:t>450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937203" y="5357753"/>
            <a:ext cx="224154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latin typeface="Myriad Pro"/>
                <a:cs typeface="Myriad Pro"/>
              </a:rPr>
              <a:t>48</a:t>
            </a:r>
            <a:r>
              <a:rPr sz="1300" i="1" dirty="0">
                <a:latin typeface="Myriad Pro"/>
                <a:cs typeface="Myriad Pro"/>
              </a:rPr>
              <a:t>6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499426" y="5315368"/>
            <a:ext cx="455930" cy="2660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latin typeface="Myriad Pro"/>
                <a:cs typeface="Myriad Pro"/>
              </a:rPr>
              <a:t>106</a:t>
            </a:r>
            <a:endParaRPr sz="1300">
              <a:latin typeface="Myriad Pro"/>
              <a:cs typeface="Myriad Pro"/>
            </a:endParaRPr>
          </a:p>
          <a:p>
            <a:pPr marL="16510">
              <a:lnSpc>
                <a:spcPct val="100000"/>
              </a:lnSpc>
              <a:spcBef>
                <a:spcPts val="270"/>
              </a:spcBef>
            </a:pPr>
            <a:r>
              <a:rPr sz="1300" i="1" spc="-15" dirty="0">
                <a:latin typeface="Myriad Pro"/>
                <a:cs typeface="Myriad Pro"/>
              </a:rPr>
              <a:t>88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314478" y="5301350"/>
            <a:ext cx="455930" cy="29400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i="1" spc="-15" dirty="0">
                <a:latin typeface="Myriad Pro"/>
                <a:cs typeface="Myriad Pro"/>
              </a:rPr>
              <a:t>113</a:t>
            </a:r>
            <a:endParaRPr sz="1300">
              <a:latin typeface="Myriad Pro"/>
              <a:cs typeface="Myriad Pro"/>
            </a:endParaRPr>
          </a:p>
          <a:p>
            <a:pPr marL="40005">
              <a:lnSpc>
                <a:spcPct val="100000"/>
              </a:lnSpc>
              <a:spcBef>
                <a:spcPts val="265"/>
              </a:spcBef>
            </a:pPr>
            <a:r>
              <a:rPr sz="1300" i="1" spc="-10" dirty="0">
                <a:latin typeface="Myriad Pro"/>
                <a:cs typeface="Myriad Pro"/>
              </a:rPr>
              <a:t>150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129365" y="5305473"/>
            <a:ext cx="455930" cy="30797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latin typeface="Myriad Pro"/>
                <a:cs typeface="Myriad Pro"/>
              </a:rPr>
              <a:t>145</a:t>
            </a:r>
            <a:endParaRPr sz="13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300" i="1" spc="-15" dirty="0">
                <a:latin typeface="Myriad Pro"/>
                <a:cs typeface="Myriad Pro"/>
              </a:rPr>
              <a:t>65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944252" y="5344230"/>
            <a:ext cx="45593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solidFill>
                  <a:srgbClr val="FFFFFF"/>
                </a:solidFill>
                <a:latin typeface="Myriad Pro"/>
                <a:cs typeface="Myriad Pro"/>
              </a:rPr>
              <a:t>47</a:t>
            </a:r>
            <a:r>
              <a:rPr sz="1300" i="1" dirty="0">
                <a:solidFill>
                  <a:srgbClr val="FFFFFF"/>
                </a:solidFill>
                <a:latin typeface="Myriad Pro"/>
                <a:cs typeface="Myriad Pro"/>
              </a:rPr>
              <a:t>7</a:t>
            </a:r>
            <a:endParaRPr sz="1300">
              <a:latin typeface="Myriad Pro"/>
              <a:cs typeface="Myriad Pro"/>
            </a:endParaRPr>
          </a:p>
          <a:p>
            <a:pPr marL="28575">
              <a:lnSpc>
                <a:spcPct val="100000"/>
              </a:lnSpc>
              <a:spcBef>
                <a:spcPts val="265"/>
              </a:spcBef>
            </a:pPr>
            <a:r>
              <a:rPr sz="1300" i="1" spc="-15" dirty="0">
                <a:latin typeface="Myriad Pro"/>
                <a:cs typeface="Myriad Pro"/>
              </a:rPr>
              <a:t>90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759139" y="5131479"/>
            <a:ext cx="455930" cy="4305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35"/>
              </a:spcBef>
            </a:pPr>
            <a:r>
              <a:rPr sz="1300" i="1" spc="-10" dirty="0">
                <a:latin typeface="Myriad Pro"/>
                <a:cs typeface="Myriad Pro"/>
              </a:rPr>
              <a:t>32</a:t>
            </a:r>
            <a:r>
              <a:rPr sz="1300" i="1" dirty="0">
                <a:latin typeface="Myriad Pro"/>
                <a:cs typeface="Myriad Pro"/>
              </a:rPr>
              <a:t>1</a:t>
            </a:r>
            <a:endParaRPr sz="13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300" i="1" spc="-15" dirty="0">
                <a:latin typeface="Myriad Pro"/>
                <a:cs typeface="Myriad Pro"/>
              </a:rPr>
              <a:t>130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94588" y="2891063"/>
            <a:ext cx="387350" cy="2869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450" i="1" spc="-5" dirty="0">
                <a:latin typeface="Myriad Pro"/>
                <a:cs typeface="Myriad Pro"/>
              </a:rPr>
              <a:t>350</a:t>
            </a:r>
            <a:r>
              <a:rPr sz="1450" i="1" spc="5" dirty="0">
                <a:latin typeface="Myriad Pro"/>
                <a:cs typeface="Myriad Pro"/>
              </a:rPr>
              <a:t>0</a:t>
            </a:r>
            <a:endParaRPr sz="1450">
              <a:latin typeface="Myriad Pro"/>
              <a:cs typeface="Myriad Pro"/>
            </a:endParaRPr>
          </a:p>
          <a:p>
            <a:pPr marR="5080" algn="r">
              <a:lnSpc>
                <a:spcPct val="100000"/>
              </a:lnSpc>
              <a:spcBef>
                <a:spcPts val="1205"/>
              </a:spcBef>
            </a:pPr>
            <a:r>
              <a:rPr sz="1450" i="1" spc="-5" dirty="0">
                <a:latin typeface="Myriad Pro"/>
                <a:cs typeface="Myriad Pro"/>
              </a:rPr>
              <a:t>300</a:t>
            </a:r>
            <a:r>
              <a:rPr sz="1450" i="1" spc="5" dirty="0">
                <a:latin typeface="Myriad Pro"/>
                <a:cs typeface="Myriad Pro"/>
              </a:rPr>
              <a:t>0</a:t>
            </a:r>
            <a:endParaRPr sz="1450">
              <a:latin typeface="Myriad Pro"/>
              <a:cs typeface="Myriad Pro"/>
            </a:endParaRPr>
          </a:p>
          <a:p>
            <a:pPr marR="5080" algn="r">
              <a:lnSpc>
                <a:spcPct val="100000"/>
              </a:lnSpc>
              <a:spcBef>
                <a:spcPts val="1210"/>
              </a:spcBef>
            </a:pPr>
            <a:r>
              <a:rPr sz="1450" i="1" spc="-5" dirty="0">
                <a:latin typeface="Myriad Pro"/>
                <a:cs typeface="Myriad Pro"/>
              </a:rPr>
              <a:t>250</a:t>
            </a:r>
            <a:r>
              <a:rPr sz="1450" i="1" spc="5" dirty="0">
                <a:latin typeface="Myriad Pro"/>
                <a:cs typeface="Myriad Pro"/>
              </a:rPr>
              <a:t>0</a:t>
            </a:r>
            <a:endParaRPr sz="1450">
              <a:latin typeface="Myriad Pro"/>
              <a:cs typeface="Myriad Pro"/>
            </a:endParaRPr>
          </a:p>
          <a:p>
            <a:pPr marR="5080" algn="r">
              <a:lnSpc>
                <a:spcPct val="100000"/>
              </a:lnSpc>
              <a:spcBef>
                <a:spcPts val="1205"/>
              </a:spcBef>
            </a:pPr>
            <a:r>
              <a:rPr sz="1450" i="1" spc="-5" dirty="0">
                <a:latin typeface="Myriad Pro"/>
                <a:cs typeface="Myriad Pro"/>
              </a:rPr>
              <a:t>200</a:t>
            </a:r>
            <a:r>
              <a:rPr sz="1450" i="1" spc="5" dirty="0">
                <a:latin typeface="Myriad Pro"/>
                <a:cs typeface="Myriad Pro"/>
              </a:rPr>
              <a:t>0</a:t>
            </a:r>
            <a:endParaRPr sz="1450">
              <a:latin typeface="Myriad Pro"/>
              <a:cs typeface="Myriad Pro"/>
            </a:endParaRPr>
          </a:p>
          <a:p>
            <a:pPr marR="5080" algn="r">
              <a:lnSpc>
                <a:spcPct val="100000"/>
              </a:lnSpc>
              <a:spcBef>
                <a:spcPts val="1210"/>
              </a:spcBef>
            </a:pPr>
            <a:r>
              <a:rPr sz="1450" i="1" spc="-5" dirty="0">
                <a:latin typeface="Myriad Pro"/>
                <a:cs typeface="Myriad Pro"/>
              </a:rPr>
              <a:t>150</a:t>
            </a:r>
            <a:r>
              <a:rPr sz="1450" i="1" spc="5" dirty="0">
                <a:latin typeface="Myriad Pro"/>
                <a:cs typeface="Myriad Pro"/>
              </a:rPr>
              <a:t>0</a:t>
            </a:r>
            <a:endParaRPr sz="1450">
              <a:latin typeface="Myriad Pro"/>
              <a:cs typeface="Myriad Pro"/>
            </a:endParaRPr>
          </a:p>
          <a:p>
            <a:pPr marR="5080" algn="r">
              <a:lnSpc>
                <a:spcPct val="100000"/>
              </a:lnSpc>
              <a:spcBef>
                <a:spcPts val="1210"/>
              </a:spcBef>
            </a:pPr>
            <a:r>
              <a:rPr sz="1450" i="1" spc="-5" dirty="0">
                <a:latin typeface="Myriad Pro"/>
                <a:cs typeface="Myriad Pro"/>
              </a:rPr>
              <a:t>100</a:t>
            </a:r>
            <a:r>
              <a:rPr sz="1450" i="1" spc="5" dirty="0">
                <a:latin typeface="Myriad Pro"/>
                <a:cs typeface="Myriad Pro"/>
              </a:rPr>
              <a:t>0</a:t>
            </a:r>
            <a:endParaRPr sz="1450">
              <a:latin typeface="Myriad Pro"/>
              <a:cs typeface="Myriad Pro"/>
            </a:endParaRPr>
          </a:p>
          <a:p>
            <a:pPr marR="5715" algn="r">
              <a:lnSpc>
                <a:spcPct val="100000"/>
              </a:lnSpc>
              <a:spcBef>
                <a:spcPts val="1210"/>
              </a:spcBef>
            </a:pPr>
            <a:r>
              <a:rPr sz="1450" i="1" spc="-5" dirty="0">
                <a:latin typeface="Myriad Pro"/>
                <a:cs typeface="Myriad Pro"/>
              </a:rPr>
              <a:t>500</a:t>
            </a:r>
            <a:endParaRPr sz="1450">
              <a:latin typeface="Myriad Pro"/>
              <a:cs typeface="Myriad Pro"/>
            </a:endParaRPr>
          </a:p>
          <a:p>
            <a:pPr marR="5080" algn="r">
              <a:lnSpc>
                <a:spcPct val="100000"/>
              </a:lnSpc>
              <a:spcBef>
                <a:spcPts val="1205"/>
              </a:spcBef>
            </a:pPr>
            <a:r>
              <a:rPr sz="1450" i="1" spc="5" dirty="0">
                <a:latin typeface="Myriad Pro"/>
                <a:cs typeface="Myriad Pro"/>
              </a:rPr>
              <a:t>0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950943" y="5684730"/>
            <a:ext cx="38671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i="1" spc="-5" dirty="0">
                <a:latin typeface="Myriad Pro"/>
                <a:cs typeface="Myriad Pro"/>
              </a:rPr>
              <a:t>2012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765832" y="5684730"/>
            <a:ext cx="38671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i="1" spc="-5" dirty="0">
                <a:latin typeface="Myriad Pro"/>
                <a:cs typeface="Myriad Pro"/>
              </a:rPr>
              <a:t>2013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580721" y="5684730"/>
            <a:ext cx="38671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i="1" spc="-5" dirty="0">
                <a:latin typeface="Myriad Pro"/>
                <a:cs typeface="Myriad Pro"/>
              </a:rPr>
              <a:t>2014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395610" y="5684730"/>
            <a:ext cx="38671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i="1" spc="-5" dirty="0">
                <a:latin typeface="Myriad Pro"/>
                <a:cs typeface="Myriad Pro"/>
              </a:rPr>
              <a:t>2015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210500" y="5684730"/>
            <a:ext cx="38671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i="1" spc="-5" dirty="0">
                <a:latin typeface="Myriad Pro"/>
                <a:cs typeface="Myriad Pro"/>
              </a:rPr>
              <a:t>2016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025389" y="5684730"/>
            <a:ext cx="38671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i="1" spc="-5" dirty="0">
                <a:latin typeface="Myriad Pro"/>
                <a:cs typeface="Myriad Pro"/>
              </a:rPr>
              <a:t>2017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840463" y="5684730"/>
            <a:ext cx="38735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i="1" spc="-5" dirty="0">
                <a:latin typeface="Myriad Pro"/>
                <a:cs typeface="Myriad Pro"/>
              </a:rPr>
              <a:t>201</a:t>
            </a:r>
            <a:r>
              <a:rPr sz="1450" i="1" spc="5" dirty="0">
                <a:latin typeface="Myriad Pro"/>
                <a:cs typeface="Myriad Pro"/>
              </a:rPr>
              <a:t>8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340001" y="2742006"/>
            <a:ext cx="4043679" cy="852805"/>
          </a:xfrm>
          <a:prstGeom prst="rect">
            <a:avLst/>
          </a:prstGeom>
          <a:solidFill>
            <a:srgbClr val="0E63AF"/>
          </a:solidFill>
        </p:spPr>
        <p:txBody>
          <a:bodyPr vert="horz" wrap="square" lIns="0" tIns="53975" rIns="0" bIns="0" rtlCol="0">
            <a:spAutoFit/>
          </a:bodyPr>
          <a:lstStyle/>
          <a:p>
            <a:pPr marL="150495" marR="65405" indent="-79375" algn="r">
              <a:lnSpc>
                <a:spcPct val="100000"/>
              </a:lnSpc>
              <a:spcBef>
                <a:spcPts val="425"/>
              </a:spcBef>
            </a:pP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Динаміка </a:t>
            </a:r>
            <a:r>
              <a:rPr sz="1200" b="1" spc="-10" dirty="0">
                <a:solidFill>
                  <a:srgbClr val="FFFFFF"/>
                </a:solidFill>
                <a:latin typeface="Roboto Slab"/>
                <a:cs typeface="Roboto Slab"/>
              </a:rPr>
              <a:t>використання</a:t>
            </a:r>
            <a:r>
              <a:rPr sz="1200" b="1" spc="-3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капітальних</a:t>
            </a:r>
            <a:r>
              <a:rPr sz="1200" b="1" spc="-20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інвестицій  державними</a:t>
            </a:r>
            <a:r>
              <a:rPr sz="1200" b="1" spc="-2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Roboto Slab"/>
                <a:cs typeface="Roboto Slab"/>
              </a:rPr>
              <a:t>вугледобувними</a:t>
            </a:r>
            <a:r>
              <a:rPr sz="1200" b="1" spc="-2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підприємствами  у 2010-2018 </a:t>
            </a: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роках, млн грн (за</a:t>
            </a:r>
            <a:r>
              <a:rPr sz="1200" b="1" spc="-8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даними</a:t>
            </a:r>
            <a:endParaRPr sz="1200">
              <a:latin typeface="Roboto Slab"/>
              <a:cs typeface="Roboto Slab"/>
            </a:endParaRPr>
          </a:p>
          <a:p>
            <a:pPr marR="63500" algn="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Міненер</a:t>
            </a:r>
            <a:r>
              <a:rPr sz="1200" b="1" spc="-15" dirty="0">
                <a:solidFill>
                  <a:srgbClr val="FFFFFF"/>
                </a:solidFill>
                <a:latin typeface="Roboto Slab"/>
                <a:cs typeface="Roboto Slab"/>
              </a:rPr>
              <a:t>г</a:t>
            </a: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о</a:t>
            </a:r>
            <a:r>
              <a:rPr sz="1200" b="1" spc="-10" dirty="0">
                <a:solidFill>
                  <a:srgbClr val="FFFFFF"/>
                </a:solidFill>
                <a:latin typeface="Roboto Slab"/>
                <a:cs typeface="Roboto Slab"/>
              </a:rPr>
              <a:t>в</a:t>
            </a: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угілля)</a:t>
            </a:r>
            <a:endParaRPr sz="1200">
              <a:latin typeface="Roboto Slab"/>
              <a:cs typeface="Roboto Slab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626000" y="6128969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0" y="189014"/>
                </a:moveTo>
                <a:lnTo>
                  <a:pt x="189001" y="189014"/>
                </a:lnTo>
                <a:lnTo>
                  <a:pt x="189001" y="0"/>
                </a:lnTo>
                <a:lnTo>
                  <a:pt x="0" y="0"/>
                </a:lnTo>
                <a:lnTo>
                  <a:pt x="0" y="189014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26000" y="6397256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0" y="189014"/>
                </a:moveTo>
                <a:lnTo>
                  <a:pt x="189001" y="189014"/>
                </a:lnTo>
                <a:lnTo>
                  <a:pt x="189001" y="0"/>
                </a:lnTo>
                <a:lnTo>
                  <a:pt x="0" y="0"/>
                </a:lnTo>
                <a:lnTo>
                  <a:pt x="0" y="189014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937231" y="5684730"/>
            <a:ext cx="1962785" cy="939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10"/>
              </a:spcBef>
              <a:tabLst>
                <a:tab pos="820419" algn="l"/>
              </a:tabLst>
            </a:pPr>
            <a:r>
              <a:rPr sz="1450" i="1" spc="-5" dirty="0">
                <a:latin typeface="Myriad Pro"/>
                <a:cs typeface="Myriad Pro"/>
              </a:rPr>
              <a:t>2010	2011</a:t>
            </a:r>
            <a:endParaRPr sz="1450">
              <a:latin typeface="Myriad Pro"/>
              <a:cs typeface="Myriad Pro"/>
            </a:endParaRPr>
          </a:p>
          <a:p>
            <a:pPr marL="12700" marR="5080" algn="ctr">
              <a:lnSpc>
                <a:spcPct val="130400"/>
              </a:lnSpc>
              <a:spcBef>
                <a:spcPts val="1220"/>
              </a:spcBef>
            </a:pPr>
            <a:r>
              <a:rPr sz="1350" b="1" spc="-20" dirty="0">
                <a:latin typeface="Myriad Pro Light"/>
                <a:cs typeface="Myriad Pro Light"/>
              </a:rPr>
              <a:t>Технічне</a:t>
            </a:r>
            <a:r>
              <a:rPr sz="1350" b="1" spc="-35" dirty="0">
                <a:latin typeface="Myriad Pro Light"/>
                <a:cs typeface="Myriad Pro Light"/>
              </a:rPr>
              <a:t> </a:t>
            </a:r>
            <a:r>
              <a:rPr sz="1350" b="1" spc="-5" dirty="0">
                <a:latin typeface="Myriad Pro Light"/>
                <a:cs typeface="Myriad Pro Light"/>
              </a:rPr>
              <a:t>переоснащення  Капітальне</a:t>
            </a:r>
            <a:r>
              <a:rPr sz="1350" b="1" spc="-20" dirty="0">
                <a:latin typeface="Myriad Pro Light"/>
                <a:cs typeface="Myriad Pro Light"/>
              </a:rPr>
              <a:t> </a:t>
            </a:r>
            <a:r>
              <a:rPr sz="1350" b="1" spc="-10" dirty="0">
                <a:latin typeface="Myriad Pro Light"/>
                <a:cs typeface="Myriad Pro Light"/>
              </a:rPr>
              <a:t>будівництво</a:t>
            </a:r>
            <a:endParaRPr sz="135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3">
            <a:extLst>
              <a:ext uri="{FF2B5EF4-FFF2-40B4-BE49-F238E27FC236}">
                <a16:creationId xmlns:a16="http://schemas.microsoft.com/office/drawing/2014/main" id="{CB4B3AE2-FD22-485F-866C-B6A3931FE613}"/>
              </a:ext>
            </a:extLst>
          </p:cNvPr>
          <p:cNvSpPr/>
          <p:nvPr/>
        </p:nvSpPr>
        <p:spPr>
          <a:xfrm>
            <a:off x="5186677" y="3400713"/>
            <a:ext cx="411480" cy="1700530"/>
          </a:xfrm>
          <a:custGeom>
            <a:avLst/>
            <a:gdLst/>
            <a:ahLst/>
            <a:cxnLst/>
            <a:rect l="l" t="t" r="r" b="b"/>
            <a:pathLst>
              <a:path w="411479" h="1700529">
                <a:moveTo>
                  <a:pt x="411327" y="0"/>
                </a:moveTo>
                <a:lnTo>
                  <a:pt x="358356" y="753"/>
                </a:lnTo>
                <a:lnTo>
                  <a:pt x="306322" y="3035"/>
                </a:lnTo>
                <a:lnTo>
                  <a:pt x="254977" y="6876"/>
                </a:lnTo>
                <a:lnTo>
                  <a:pt x="204077" y="12304"/>
                </a:lnTo>
                <a:lnTo>
                  <a:pt x="153376" y="19351"/>
                </a:lnTo>
                <a:lnTo>
                  <a:pt x="102626" y="28048"/>
                </a:lnTo>
                <a:lnTo>
                  <a:pt x="51583" y="38423"/>
                </a:lnTo>
                <a:lnTo>
                  <a:pt x="0" y="50507"/>
                </a:lnTo>
                <a:lnTo>
                  <a:pt x="411327" y="1700225"/>
                </a:lnTo>
                <a:lnTo>
                  <a:pt x="411327" y="0"/>
                </a:lnTo>
                <a:close/>
              </a:path>
            </a:pathLst>
          </a:custGeom>
          <a:solidFill>
            <a:srgbClr val="FFE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5B358BFA-D825-426F-8AD1-9BC06377C59F}"/>
              </a:ext>
            </a:extLst>
          </p:cNvPr>
          <p:cNvSpPr/>
          <p:nvPr/>
        </p:nvSpPr>
        <p:spPr>
          <a:xfrm>
            <a:off x="5016497" y="3451221"/>
            <a:ext cx="581660" cy="1649730"/>
          </a:xfrm>
          <a:custGeom>
            <a:avLst/>
            <a:gdLst/>
            <a:ahLst/>
            <a:cxnLst/>
            <a:rect l="l" t="t" r="r" b="b"/>
            <a:pathLst>
              <a:path w="581660" h="1649729">
                <a:moveTo>
                  <a:pt x="170180" y="0"/>
                </a:moveTo>
                <a:lnTo>
                  <a:pt x="127973" y="11167"/>
                </a:lnTo>
                <a:lnTo>
                  <a:pt x="84442" y="23896"/>
                </a:lnTo>
                <a:lnTo>
                  <a:pt x="41235" y="37685"/>
                </a:lnTo>
                <a:lnTo>
                  <a:pt x="0" y="52031"/>
                </a:lnTo>
                <a:lnTo>
                  <a:pt x="581507" y="1649717"/>
                </a:lnTo>
                <a:lnTo>
                  <a:pt x="170180" y="0"/>
                </a:lnTo>
                <a:close/>
              </a:path>
            </a:pathLst>
          </a:custGeom>
          <a:solidFill>
            <a:srgbClr val="FFF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D0CE1DA5-3E9B-40FA-9F9B-80AEB44A296F}"/>
              </a:ext>
            </a:extLst>
          </p:cNvPr>
          <p:cNvSpPr/>
          <p:nvPr/>
        </p:nvSpPr>
        <p:spPr>
          <a:xfrm>
            <a:off x="4879464" y="3503253"/>
            <a:ext cx="718820" cy="1598295"/>
          </a:xfrm>
          <a:custGeom>
            <a:avLst/>
            <a:gdLst/>
            <a:ahLst/>
            <a:cxnLst/>
            <a:rect l="l" t="t" r="r" b="b"/>
            <a:pathLst>
              <a:path w="718820" h="1598295">
                <a:moveTo>
                  <a:pt x="137033" y="0"/>
                </a:moveTo>
                <a:lnTo>
                  <a:pt x="99453" y="13965"/>
                </a:lnTo>
                <a:lnTo>
                  <a:pt x="67759" y="26558"/>
                </a:lnTo>
                <a:lnTo>
                  <a:pt x="36443" y="40062"/>
                </a:lnTo>
                <a:lnTo>
                  <a:pt x="0" y="56756"/>
                </a:lnTo>
                <a:lnTo>
                  <a:pt x="718540" y="1597685"/>
                </a:lnTo>
                <a:lnTo>
                  <a:pt x="137033" y="0"/>
                </a:lnTo>
                <a:close/>
              </a:path>
            </a:pathLst>
          </a:custGeom>
          <a:solidFill>
            <a:srgbClr val="A89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031FD5E4-DB5E-477F-B005-7F4A266EE5CA}"/>
              </a:ext>
            </a:extLst>
          </p:cNvPr>
          <p:cNvSpPr/>
          <p:nvPr/>
        </p:nvSpPr>
        <p:spPr>
          <a:xfrm>
            <a:off x="4722327" y="3560009"/>
            <a:ext cx="876300" cy="1541145"/>
          </a:xfrm>
          <a:custGeom>
            <a:avLst/>
            <a:gdLst/>
            <a:ahLst/>
            <a:cxnLst/>
            <a:rect l="l" t="t" r="r" b="b"/>
            <a:pathLst>
              <a:path w="876300" h="1541145">
                <a:moveTo>
                  <a:pt x="157137" y="0"/>
                </a:moveTo>
                <a:lnTo>
                  <a:pt x="116848" y="19418"/>
                </a:lnTo>
                <a:lnTo>
                  <a:pt x="77458" y="39695"/>
                </a:lnTo>
                <a:lnTo>
                  <a:pt x="38624" y="61012"/>
                </a:lnTo>
                <a:lnTo>
                  <a:pt x="0" y="83553"/>
                </a:lnTo>
                <a:lnTo>
                  <a:pt x="875677" y="1540929"/>
                </a:lnTo>
                <a:lnTo>
                  <a:pt x="157137" y="0"/>
                </a:lnTo>
                <a:close/>
              </a:path>
            </a:pathLst>
          </a:custGeom>
          <a:solidFill>
            <a:srgbClr val="FFE5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CFEEE07C-A85E-4868-B53B-FB1CB4BDEB80}"/>
              </a:ext>
            </a:extLst>
          </p:cNvPr>
          <p:cNvSpPr/>
          <p:nvPr/>
        </p:nvSpPr>
        <p:spPr>
          <a:xfrm>
            <a:off x="4551245" y="3643562"/>
            <a:ext cx="1047115" cy="1457960"/>
          </a:xfrm>
          <a:custGeom>
            <a:avLst/>
            <a:gdLst/>
            <a:ahLst/>
            <a:cxnLst/>
            <a:rect l="l" t="t" r="r" b="b"/>
            <a:pathLst>
              <a:path w="1047114" h="1457960">
                <a:moveTo>
                  <a:pt x="171081" y="0"/>
                </a:moveTo>
                <a:lnTo>
                  <a:pt x="127394" y="27209"/>
                </a:lnTo>
                <a:lnTo>
                  <a:pt x="83788" y="56240"/>
                </a:lnTo>
                <a:lnTo>
                  <a:pt x="41058" y="86544"/>
                </a:lnTo>
                <a:lnTo>
                  <a:pt x="0" y="117576"/>
                </a:lnTo>
                <a:lnTo>
                  <a:pt x="1046759" y="1457375"/>
                </a:lnTo>
                <a:lnTo>
                  <a:pt x="171081" y="0"/>
                </a:lnTo>
                <a:close/>
              </a:path>
            </a:pathLst>
          </a:custGeom>
          <a:solidFill>
            <a:srgbClr val="FFF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8">
            <a:extLst>
              <a:ext uri="{FF2B5EF4-FFF2-40B4-BE49-F238E27FC236}">
                <a16:creationId xmlns:a16="http://schemas.microsoft.com/office/drawing/2014/main" id="{92043340-327D-4EFD-8EA1-72D9073244C1}"/>
              </a:ext>
            </a:extLst>
          </p:cNvPr>
          <p:cNvSpPr/>
          <p:nvPr/>
        </p:nvSpPr>
        <p:spPr>
          <a:xfrm>
            <a:off x="4334494" y="3761139"/>
            <a:ext cx="1263650" cy="1339850"/>
          </a:xfrm>
          <a:custGeom>
            <a:avLst/>
            <a:gdLst/>
            <a:ahLst/>
            <a:cxnLst/>
            <a:rect l="l" t="t" r="r" b="b"/>
            <a:pathLst>
              <a:path w="1263650" h="1339850">
                <a:moveTo>
                  <a:pt x="216750" y="0"/>
                </a:moveTo>
                <a:lnTo>
                  <a:pt x="175098" y="33247"/>
                </a:lnTo>
                <a:lnTo>
                  <a:pt x="137845" y="64630"/>
                </a:lnTo>
                <a:lnTo>
                  <a:pt x="103351" y="95678"/>
                </a:lnTo>
                <a:lnTo>
                  <a:pt x="69972" y="127922"/>
                </a:lnTo>
                <a:lnTo>
                  <a:pt x="36069" y="162893"/>
                </a:lnTo>
                <a:lnTo>
                  <a:pt x="0" y="202120"/>
                </a:lnTo>
                <a:lnTo>
                  <a:pt x="1263510" y="1339799"/>
                </a:lnTo>
                <a:lnTo>
                  <a:pt x="216750" y="0"/>
                </a:lnTo>
                <a:close/>
              </a:path>
            </a:pathLst>
          </a:custGeom>
          <a:solidFill>
            <a:srgbClr val="FFE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945AF55B-6412-4ABB-BBBC-47EC8DBE384B}"/>
              </a:ext>
            </a:extLst>
          </p:cNvPr>
          <p:cNvSpPr/>
          <p:nvPr/>
        </p:nvSpPr>
        <p:spPr>
          <a:xfrm>
            <a:off x="4057076" y="3963259"/>
            <a:ext cx="1541145" cy="1137920"/>
          </a:xfrm>
          <a:custGeom>
            <a:avLst/>
            <a:gdLst/>
            <a:ahLst/>
            <a:cxnLst/>
            <a:rect l="l" t="t" r="r" b="b"/>
            <a:pathLst>
              <a:path w="1541145" h="1137920">
                <a:moveTo>
                  <a:pt x="277418" y="0"/>
                </a:moveTo>
                <a:lnTo>
                  <a:pt x="243529" y="38711"/>
                </a:lnTo>
                <a:lnTo>
                  <a:pt x="211184" y="77866"/>
                </a:lnTo>
                <a:lnTo>
                  <a:pt x="180314" y="117566"/>
                </a:lnTo>
                <a:lnTo>
                  <a:pt x="150855" y="157911"/>
                </a:lnTo>
                <a:lnTo>
                  <a:pt x="122740" y="199001"/>
                </a:lnTo>
                <a:lnTo>
                  <a:pt x="95903" y="240936"/>
                </a:lnTo>
                <a:lnTo>
                  <a:pt x="70276" y="283817"/>
                </a:lnTo>
                <a:lnTo>
                  <a:pt x="45794" y="327744"/>
                </a:lnTo>
                <a:lnTo>
                  <a:pt x="22391" y="372817"/>
                </a:lnTo>
                <a:lnTo>
                  <a:pt x="0" y="419138"/>
                </a:lnTo>
                <a:lnTo>
                  <a:pt x="1540929" y="1137678"/>
                </a:lnTo>
                <a:lnTo>
                  <a:pt x="277418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6B966155-B47F-47D1-AAEA-8E3987B7F9C4}"/>
              </a:ext>
            </a:extLst>
          </p:cNvPr>
          <p:cNvSpPr/>
          <p:nvPr/>
        </p:nvSpPr>
        <p:spPr>
          <a:xfrm>
            <a:off x="3897668" y="4382398"/>
            <a:ext cx="1700530" cy="777875"/>
          </a:xfrm>
          <a:custGeom>
            <a:avLst/>
            <a:gdLst/>
            <a:ahLst/>
            <a:cxnLst/>
            <a:rect l="l" t="t" r="r" b="b"/>
            <a:pathLst>
              <a:path w="1700529" h="777875">
                <a:moveTo>
                  <a:pt x="159407" y="0"/>
                </a:moveTo>
                <a:lnTo>
                  <a:pt x="137903" y="47716"/>
                </a:lnTo>
                <a:lnTo>
                  <a:pt x="118023" y="95178"/>
                </a:lnTo>
                <a:lnTo>
                  <a:pt x="99751" y="142466"/>
                </a:lnTo>
                <a:lnTo>
                  <a:pt x="83071" y="189660"/>
                </a:lnTo>
                <a:lnTo>
                  <a:pt x="67967" y="236840"/>
                </a:lnTo>
                <a:lnTo>
                  <a:pt x="54422" y="284087"/>
                </a:lnTo>
                <a:lnTo>
                  <a:pt x="42420" y="331481"/>
                </a:lnTo>
                <a:lnTo>
                  <a:pt x="31945" y="379102"/>
                </a:lnTo>
                <a:lnTo>
                  <a:pt x="22980" y="427031"/>
                </a:lnTo>
                <a:lnTo>
                  <a:pt x="15510" y="475347"/>
                </a:lnTo>
                <a:lnTo>
                  <a:pt x="9517" y="524130"/>
                </a:lnTo>
                <a:lnTo>
                  <a:pt x="4986" y="573462"/>
                </a:lnTo>
                <a:lnTo>
                  <a:pt x="1900" y="623422"/>
                </a:lnTo>
                <a:lnTo>
                  <a:pt x="243" y="674091"/>
                </a:lnTo>
                <a:lnTo>
                  <a:pt x="0" y="725548"/>
                </a:lnTo>
                <a:lnTo>
                  <a:pt x="1152" y="777874"/>
                </a:lnTo>
                <a:lnTo>
                  <a:pt x="1700336" y="718540"/>
                </a:lnTo>
                <a:lnTo>
                  <a:pt x="159407" y="0"/>
                </a:lnTo>
                <a:close/>
              </a:path>
            </a:pathLst>
          </a:custGeom>
          <a:solidFill>
            <a:srgbClr val="887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4737E7A0-2324-4C83-8A1A-BC95BB4FB323}"/>
              </a:ext>
            </a:extLst>
          </p:cNvPr>
          <p:cNvSpPr/>
          <p:nvPr/>
        </p:nvSpPr>
        <p:spPr>
          <a:xfrm>
            <a:off x="3898821" y="5100938"/>
            <a:ext cx="1699260" cy="1358265"/>
          </a:xfrm>
          <a:custGeom>
            <a:avLst/>
            <a:gdLst/>
            <a:ahLst/>
            <a:cxnLst/>
            <a:rect l="l" t="t" r="r" b="b"/>
            <a:pathLst>
              <a:path w="1699260" h="1358264">
                <a:moveTo>
                  <a:pt x="1699183" y="0"/>
                </a:moveTo>
                <a:lnTo>
                  <a:pt x="0" y="59334"/>
                </a:lnTo>
                <a:lnTo>
                  <a:pt x="2461" y="110307"/>
                </a:lnTo>
                <a:lnTo>
                  <a:pt x="6266" y="160778"/>
                </a:lnTo>
                <a:lnTo>
                  <a:pt x="11409" y="210736"/>
                </a:lnTo>
                <a:lnTo>
                  <a:pt x="17884" y="260170"/>
                </a:lnTo>
                <a:lnTo>
                  <a:pt x="25686" y="309070"/>
                </a:lnTo>
                <a:lnTo>
                  <a:pt x="34809" y="357424"/>
                </a:lnTo>
                <a:lnTo>
                  <a:pt x="45248" y="405223"/>
                </a:lnTo>
                <a:lnTo>
                  <a:pt x="56996" y="452455"/>
                </a:lnTo>
                <a:lnTo>
                  <a:pt x="70049" y="499110"/>
                </a:lnTo>
                <a:lnTo>
                  <a:pt x="84400" y="545177"/>
                </a:lnTo>
                <a:lnTo>
                  <a:pt x="100045" y="590645"/>
                </a:lnTo>
                <a:lnTo>
                  <a:pt x="116978" y="635504"/>
                </a:lnTo>
                <a:lnTo>
                  <a:pt x="135193" y="679743"/>
                </a:lnTo>
                <a:lnTo>
                  <a:pt x="154684" y="723351"/>
                </a:lnTo>
                <a:lnTo>
                  <a:pt x="175446" y="766319"/>
                </a:lnTo>
                <a:lnTo>
                  <a:pt x="197474" y="808634"/>
                </a:lnTo>
                <a:lnTo>
                  <a:pt x="220761" y="850286"/>
                </a:lnTo>
                <a:lnTo>
                  <a:pt x="245303" y="891265"/>
                </a:lnTo>
                <a:lnTo>
                  <a:pt x="271094" y="931560"/>
                </a:lnTo>
                <a:lnTo>
                  <a:pt x="298128" y="971161"/>
                </a:lnTo>
                <a:lnTo>
                  <a:pt x="326399" y="1010056"/>
                </a:lnTo>
                <a:lnTo>
                  <a:pt x="355903" y="1048234"/>
                </a:lnTo>
                <a:lnTo>
                  <a:pt x="386632" y="1085687"/>
                </a:lnTo>
                <a:lnTo>
                  <a:pt x="418583" y="1122401"/>
                </a:lnTo>
                <a:lnTo>
                  <a:pt x="451749" y="1158368"/>
                </a:lnTo>
                <a:lnTo>
                  <a:pt x="486125" y="1193575"/>
                </a:lnTo>
                <a:lnTo>
                  <a:pt x="521706" y="1228014"/>
                </a:lnTo>
                <a:lnTo>
                  <a:pt x="558484" y="1261672"/>
                </a:lnTo>
                <a:lnTo>
                  <a:pt x="596456" y="1294539"/>
                </a:lnTo>
                <a:lnTo>
                  <a:pt x="635616" y="1326605"/>
                </a:lnTo>
                <a:lnTo>
                  <a:pt x="675957" y="1357858"/>
                </a:lnTo>
                <a:lnTo>
                  <a:pt x="1699183" y="0"/>
                </a:lnTo>
                <a:close/>
              </a:path>
            </a:pathLst>
          </a:custGeom>
          <a:solidFill>
            <a:srgbClr val="6D5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2">
            <a:extLst>
              <a:ext uri="{FF2B5EF4-FFF2-40B4-BE49-F238E27FC236}">
                <a16:creationId xmlns:a16="http://schemas.microsoft.com/office/drawing/2014/main" id="{A0C9B464-3BBC-45CE-B346-D14BF6DF4901}"/>
              </a:ext>
            </a:extLst>
          </p:cNvPr>
          <p:cNvSpPr/>
          <p:nvPr/>
        </p:nvSpPr>
        <p:spPr>
          <a:xfrm>
            <a:off x="4574778" y="3400713"/>
            <a:ext cx="2723515" cy="3401060"/>
          </a:xfrm>
          <a:custGeom>
            <a:avLst/>
            <a:gdLst/>
            <a:ahLst/>
            <a:cxnLst/>
            <a:rect l="l" t="t" r="r" b="b"/>
            <a:pathLst>
              <a:path w="2723515" h="3401059">
                <a:moveTo>
                  <a:pt x="1023226" y="0"/>
                </a:moveTo>
                <a:lnTo>
                  <a:pt x="1023226" y="1700225"/>
                </a:lnTo>
                <a:lnTo>
                  <a:pt x="0" y="3058083"/>
                </a:lnTo>
                <a:lnTo>
                  <a:pt x="42951" y="3089632"/>
                </a:lnTo>
                <a:lnTo>
                  <a:pt x="85935" y="3119555"/>
                </a:lnTo>
                <a:lnTo>
                  <a:pt x="128997" y="3147868"/>
                </a:lnTo>
                <a:lnTo>
                  <a:pt x="172184" y="3174587"/>
                </a:lnTo>
                <a:lnTo>
                  <a:pt x="215541" y="3199727"/>
                </a:lnTo>
                <a:lnTo>
                  <a:pt x="259114" y="3223304"/>
                </a:lnTo>
                <a:lnTo>
                  <a:pt x="302949" y="3245333"/>
                </a:lnTo>
                <a:lnTo>
                  <a:pt x="347093" y="3265828"/>
                </a:lnTo>
                <a:lnTo>
                  <a:pt x="391590" y="3284807"/>
                </a:lnTo>
                <a:lnTo>
                  <a:pt x="436488" y="3302283"/>
                </a:lnTo>
                <a:lnTo>
                  <a:pt x="481833" y="3318273"/>
                </a:lnTo>
                <a:lnTo>
                  <a:pt x="527669" y="3332792"/>
                </a:lnTo>
                <a:lnTo>
                  <a:pt x="574044" y="3345855"/>
                </a:lnTo>
                <a:lnTo>
                  <a:pt x="621003" y="3357477"/>
                </a:lnTo>
                <a:lnTo>
                  <a:pt x="668592" y="3367674"/>
                </a:lnTo>
                <a:lnTo>
                  <a:pt x="716858" y="3376462"/>
                </a:lnTo>
                <a:lnTo>
                  <a:pt x="765845" y="3383856"/>
                </a:lnTo>
                <a:lnTo>
                  <a:pt x="815601" y="3389871"/>
                </a:lnTo>
                <a:lnTo>
                  <a:pt x="866171" y="3394522"/>
                </a:lnTo>
                <a:lnTo>
                  <a:pt x="917601" y="3397826"/>
                </a:lnTo>
                <a:lnTo>
                  <a:pt x="969937" y="3399796"/>
                </a:lnTo>
                <a:lnTo>
                  <a:pt x="1023226" y="3400450"/>
                </a:lnTo>
                <a:lnTo>
                  <a:pt x="1071634" y="3399774"/>
                </a:lnTo>
                <a:lnTo>
                  <a:pt x="1119707" y="3397758"/>
                </a:lnTo>
                <a:lnTo>
                  <a:pt x="1167427" y="3394421"/>
                </a:lnTo>
                <a:lnTo>
                  <a:pt x="1214776" y="3389780"/>
                </a:lnTo>
                <a:lnTo>
                  <a:pt x="1261736" y="3383853"/>
                </a:lnTo>
                <a:lnTo>
                  <a:pt x="1308289" y="3376657"/>
                </a:lnTo>
                <a:lnTo>
                  <a:pt x="1354418" y="3368212"/>
                </a:lnTo>
                <a:lnTo>
                  <a:pt x="1400104" y="3358535"/>
                </a:lnTo>
                <a:lnTo>
                  <a:pt x="1445329" y="3347643"/>
                </a:lnTo>
                <a:lnTo>
                  <a:pt x="1490076" y="3335555"/>
                </a:lnTo>
                <a:lnTo>
                  <a:pt x="1534326" y="3322289"/>
                </a:lnTo>
                <a:lnTo>
                  <a:pt x="1578061" y="3307863"/>
                </a:lnTo>
                <a:lnTo>
                  <a:pt x="1621265" y="3292294"/>
                </a:lnTo>
                <a:lnTo>
                  <a:pt x="1663917" y="3275601"/>
                </a:lnTo>
                <a:lnTo>
                  <a:pt x="1706002" y="3257801"/>
                </a:lnTo>
                <a:lnTo>
                  <a:pt x="1747500" y="3238913"/>
                </a:lnTo>
                <a:lnTo>
                  <a:pt x="1788395" y="3218954"/>
                </a:lnTo>
                <a:lnTo>
                  <a:pt x="1828667" y="3197942"/>
                </a:lnTo>
                <a:lnTo>
                  <a:pt x="1868299" y="3175896"/>
                </a:lnTo>
                <a:lnTo>
                  <a:pt x="1907273" y="3152833"/>
                </a:lnTo>
                <a:lnTo>
                  <a:pt x="1945571" y="3128771"/>
                </a:lnTo>
                <a:lnTo>
                  <a:pt x="1983175" y="3103727"/>
                </a:lnTo>
                <a:lnTo>
                  <a:pt x="2020067" y="3077721"/>
                </a:lnTo>
                <a:lnTo>
                  <a:pt x="2056230" y="3050770"/>
                </a:lnTo>
                <a:lnTo>
                  <a:pt x="2091644" y="3022892"/>
                </a:lnTo>
                <a:lnTo>
                  <a:pt x="2126294" y="2994105"/>
                </a:lnTo>
                <a:lnTo>
                  <a:pt x="2160159" y="2964426"/>
                </a:lnTo>
                <a:lnTo>
                  <a:pt x="2193223" y="2933874"/>
                </a:lnTo>
                <a:lnTo>
                  <a:pt x="2225468" y="2902467"/>
                </a:lnTo>
                <a:lnTo>
                  <a:pt x="2256875" y="2870222"/>
                </a:lnTo>
                <a:lnTo>
                  <a:pt x="2287427" y="2837158"/>
                </a:lnTo>
                <a:lnTo>
                  <a:pt x="2317106" y="2803293"/>
                </a:lnTo>
                <a:lnTo>
                  <a:pt x="2345893" y="2768643"/>
                </a:lnTo>
                <a:lnTo>
                  <a:pt x="2373771" y="2733229"/>
                </a:lnTo>
                <a:lnTo>
                  <a:pt x="2400723" y="2697066"/>
                </a:lnTo>
                <a:lnTo>
                  <a:pt x="2426729" y="2660174"/>
                </a:lnTo>
                <a:lnTo>
                  <a:pt x="2451772" y="2622569"/>
                </a:lnTo>
                <a:lnTo>
                  <a:pt x="2475834" y="2584271"/>
                </a:lnTo>
                <a:lnTo>
                  <a:pt x="2498897" y="2545297"/>
                </a:lnTo>
                <a:lnTo>
                  <a:pt x="2520943" y="2505665"/>
                </a:lnTo>
                <a:lnTo>
                  <a:pt x="2541955" y="2465393"/>
                </a:lnTo>
                <a:lnTo>
                  <a:pt x="2561914" y="2424499"/>
                </a:lnTo>
                <a:lnTo>
                  <a:pt x="2580802" y="2383001"/>
                </a:lnTo>
                <a:lnTo>
                  <a:pt x="2598602" y="2340916"/>
                </a:lnTo>
                <a:lnTo>
                  <a:pt x="2615295" y="2298264"/>
                </a:lnTo>
                <a:lnTo>
                  <a:pt x="2630864" y="2255060"/>
                </a:lnTo>
                <a:lnTo>
                  <a:pt x="2645291" y="2211325"/>
                </a:lnTo>
                <a:lnTo>
                  <a:pt x="2658557" y="2167075"/>
                </a:lnTo>
                <a:lnTo>
                  <a:pt x="2670644" y="2122328"/>
                </a:lnTo>
                <a:lnTo>
                  <a:pt x="2681536" y="2077103"/>
                </a:lnTo>
                <a:lnTo>
                  <a:pt x="2691213" y="2031417"/>
                </a:lnTo>
                <a:lnTo>
                  <a:pt x="2699658" y="1985288"/>
                </a:lnTo>
                <a:lnTo>
                  <a:pt x="2706854" y="1938735"/>
                </a:lnTo>
                <a:lnTo>
                  <a:pt x="2712781" y="1891775"/>
                </a:lnTo>
                <a:lnTo>
                  <a:pt x="2717422" y="1844426"/>
                </a:lnTo>
                <a:lnTo>
                  <a:pt x="2720760" y="1796706"/>
                </a:lnTo>
                <a:lnTo>
                  <a:pt x="2722775" y="1748633"/>
                </a:lnTo>
                <a:lnTo>
                  <a:pt x="2723451" y="1700225"/>
                </a:lnTo>
                <a:lnTo>
                  <a:pt x="2722775" y="1651817"/>
                </a:lnTo>
                <a:lnTo>
                  <a:pt x="2720760" y="1603744"/>
                </a:lnTo>
                <a:lnTo>
                  <a:pt x="2717422" y="1556024"/>
                </a:lnTo>
                <a:lnTo>
                  <a:pt x="2712781" y="1508675"/>
                </a:lnTo>
                <a:lnTo>
                  <a:pt x="2706854" y="1461714"/>
                </a:lnTo>
                <a:lnTo>
                  <a:pt x="2699658" y="1415161"/>
                </a:lnTo>
                <a:lnTo>
                  <a:pt x="2691213" y="1369032"/>
                </a:lnTo>
                <a:lnTo>
                  <a:pt x="2681536" y="1323347"/>
                </a:lnTo>
                <a:lnTo>
                  <a:pt x="2670644" y="1278121"/>
                </a:lnTo>
                <a:lnTo>
                  <a:pt x="2658557" y="1233375"/>
                </a:lnTo>
                <a:lnTo>
                  <a:pt x="2645291" y="1189125"/>
                </a:lnTo>
                <a:lnTo>
                  <a:pt x="2630864" y="1145389"/>
                </a:lnTo>
                <a:lnTo>
                  <a:pt x="2615295" y="1102186"/>
                </a:lnTo>
                <a:lnTo>
                  <a:pt x="2598602" y="1059533"/>
                </a:lnTo>
                <a:lnTo>
                  <a:pt x="2580802" y="1017448"/>
                </a:lnTo>
                <a:lnTo>
                  <a:pt x="2561914" y="975950"/>
                </a:lnTo>
                <a:lnTo>
                  <a:pt x="2541955" y="935056"/>
                </a:lnTo>
                <a:lnTo>
                  <a:pt x="2520943" y="894784"/>
                </a:lnTo>
                <a:lnTo>
                  <a:pt x="2498897" y="855152"/>
                </a:lnTo>
                <a:lnTo>
                  <a:pt x="2475834" y="816178"/>
                </a:lnTo>
                <a:lnTo>
                  <a:pt x="2451772" y="777880"/>
                </a:lnTo>
                <a:lnTo>
                  <a:pt x="2426729" y="740276"/>
                </a:lnTo>
                <a:lnTo>
                  <a:pt x="2400723" y="703383"/>
                </a:lnTo>
                <a:lnTo>
                  <a:pt x="2373771" y="667221"/>
                </a:lnTo>
                <a:lnTo>
                  <a:pt x="2345893" y="631806"/>
                </a:lnTo>
                <a:lnTo>
                  <a:pt x="2317106" y="597157"/>
                </a:lnTo>
                <a:lnTo>
                  <a:pt x="2287427" y="563291"/>
                </a:lnTo>
                <a:lnTo>
                  <a:pt x="2256875" y="530227"/>
                </a:lnTo>
                <a:lnTo>
                  <a:pt x="2225468" y="497982"/>
                </a:lnTo>
                <a:lnTo>
                  <a:pt x="2193223" y="466575"/>
                </a:lnTo>
                <a:lnTo>
                  <a:pt x="2160159" y="436023"/>
                </a:lnTo>
                <a:lnTo>
                  <a:pt x="2126294" y="406345"/>
                </a:lnTo>
                <a:lnTo>
                  <a:pt x="2091644" y="377557"/>
                </a:lnTo>
                <a:lnTo>
                  <a:pt x="2056230" y="349679"/>
                </a:lnTo>
                <a:lnTo>
                  <a:pt x="2020067" y="322728"/>
                </a:lnTo>
                <a:lnTo>
                  <a:pt x="1983175" y="296722"/>
                </a:lnTo>
                <a:lnTo>
                  <a:pt x="1945571" y="271679"/>
                </a:lnTo>
                <a:lnTo>
                  <a:pt x="1907273" y="247617"/>
                </a:lnTo>
                <a:lnTo>
                  <a:pt x="1868299" y="224554"/>
                </a:lnTo>
                <a:lnTo>
                  <a:pt x="1828667" y="202507"/>
                </a:lnTo>
                <a:lnTo>
                  <a:pt x="1788395" y="181495"/>
                </a:lnTo>
                <a:lnTo>
                  <a:pt x="1747500" y="161536"/>
                </a:lnTo>
                <a:lnTo>
                  <a:pt x="1706002" y="142648"/>
                </a:lnTo>
                <a:lnTo>
                  <a:pt x="1663917" y="124848"/>
                </a:lnTo>
                <a:lnTo>
                  <a:pt x="1621265" y="108155"/>
                </a:lnTo>
                <a:lnTo>
                  <a:pt x="1578061" y="92586"/>
                </a:lnTo>
                <a:lnTo>
                  <a:pt x="1534326" y="78160"/>
                </a:lnTo>
                <a:lnTo>
                  <a:pt x="1490076" y="64894"/>
                </a:lnTo>
                <a:lnTo>
                  <a:pt x="1445329" y="52806"/>
                </a:lnTo>
                <a:lnTo>
                  <a:pt x="1400104" y="41915"/>
                </a:lnTo>
                <a:lnTo>
                  <a:pt x="1354418" y="32237"/>
                </a:lnTo>
                <a:lnTo>
                  <a:pt x="1308289" y="23792"/>
                </a:lnTo>
                <a:lnTo>
                  <a:pt x="1261736" y="16597"/>
                </a:lnTo>
                <a:lnTo>
                  <a:pt x="1214776" y="10670"/>
                </a:lnTo>
                <a:lnTo>
                  <a:pt x="1167427" y="6028"/>
                </a:lnTo>
                <a:lnTo>
                  <a:pt x="1119707" y="2691"/>
                </a:lnTo>
                <a:lnTo>
                  <a:pt x="1071634" y="675"/>
                </a:lnTo>
                <a:lnTo>
                  <a:pt x="1023226" y="0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3">
            <a:extLst>
              <a:ext uri="{FF2B5EF4-FFF2-40B4-BE49-F238E27FC236}">
                <a16:creationId xmlns:a16="http://schemas.microsoft.com/office/drawing/2014/main" id="{9F736159-40BA-41F2-AA92-E40F97CCD080}"/>
              </a:ext>
            </a:extLst>
          </p:cNvPr>
          <p:cNvSpPr txBox="1"/>
          <p:nvPr/>
        </p:nvSpPr>
        <p:spPr>
          <a:xfrm>
            <a:off x="6925081" y="4586277"/>
            <a:ext cx="2901315" cy="80010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579755" algn="l"/>
                <a:tab pos="2887980" algn="l"/>
              </a:tabLst>
            </a:pPr>
            <a:r>
              <a:rPr sz="2650" b="1" u="sng" spc="-5" dirty="0">
                <a:solidFill>
                  <a:srgbClr val="522E91"/>
                </a:solidFill>
                <a:uFill>
                  <a:solidFill>
                    <a:srgbClr val="636466"/>
                  </a:solidFill>
                </a:uFill>
                <a:latin typeface="Myriad Pro"/>
                <a:cs typeface="Myriad Pro"/>
              </a:rPr>
              <a:t> 	60,5</a:t>
            </a:r>
            <a:r>
              <a:rPr sz="2250" b="1" u="sng" spc="-5" dirty="0">
                <a:solidFill>
                  <a:srgbClr val="522E91"/>
                </a:solidFill>
                <a:uFill>
                  <a:solidFill>
                    <a:srgbClr val="636466"/>
                  </a:solidFill>
                </a:uFill>
                <a:latin typeface="Myriad Pro"/>
                <a:cs typeface="Myriad Pro"/>
              </a:rPr>
              <a:t>%	</a:t>
            </a:r>
            <a:endParaRPr sz="2250">
              <a:latin typeface="Myriad Pro"/>
              <a:cs typeface="Myriad Pro"/>
            </a:endParaRPr>
          </a:p>
          <a:p>
            <a:pPr marL="579755">
              <a:lnSpc>
                <a:spcPct val="100000"/>
              </a:lnSpc>
              <a:spcBef>
                <a:spcPts val="350"/>
              </a:spcBef>
            </a:pPr>
            <a:r>
              <a:rPr sz="1700" b="1" spc="-10" dirty="0">
                <a:latin typeface="Myriad Pro Light"/>
                <a:cs typeface="Myriad Pro Light"/>
              </a:rPr>
              <a:t>ДТЕК</a:t>
            </a:r>
            <a:r>
              <a:rPr sz="1700" b="1" spc="-25" dirty="0">
                <a:latin typeface="Myriad Pro Light"/>
                <a:cs typeface="Myriad Pro Light"/>
              </a:rPr>
              <a:t> </a:t>
            </a:r>
            <a:r>
              <a:rPr sz="1700" b="1" spc="-5" dirty="0">
                <a:latin typeface="Myriad Pro Light"/>
                <a:cs typeface="Myriad Pro Light"/>
              </a:rPr>
              <a:t>Павлоградвугілля</a:t>
            </a:r>
            <a:endParaRPr sz="1700">
              <a:latin typeface="Myriad Pro Light"/>
              <a:cs typeface="Myriad Pro Light"/>
            </a:endParaRPr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FA67DE1C-D29F-4C6F-8AE1-008D397B3B48}"/>
              </a:ext>
            </a:extLst>
          </p:cNvPr>
          <p:cNvSpPr/>
          <p:nvPr/>
        </p:nvSpPr>
        <p:spPr>
          <a:xfrm>
            <a:off x="911995" y="5651776"/>
            <a:ext cx="3479165" cy="553720"/>
          </a:xfrm>
          <a:custGeom>
            <a:avLst/>
            <a:gdLst/>
            <a:ahLst/>
            <a:cxnLst/>
            <a:rect l="l" t="t" r="r" b="b"/>
            <a:pathLst>
              <a:path w="3479165" h="553720">
                <a:moveTo>
                  <a:pt x="0" y="553123"/>
                </a:moveTo>
                <a:lnTo>
                  <a:pt x="2925991" y="553123"/>
                </a:lnTo>
                <a:lnTo>
                  <a:pt x="3479101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5D34A044-B950-49C3-AC55-C00722118090}"/>
              </a:ext>
            </a:extLst>
          </p:cNvPr>
          <p:cNvSpPr txBox="1"/>
          <p:nvPr/>
        </p:nvSpPr>
        <p:spPr>
          <a:xfrm>
            <a:off x="887299" y="5694045"/>
            <a:ext cx="1751964" cy="10591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650" b="1" dirty="0">
                <a:solidFill>
                  <a:srgbClr val="6D51A1"/>
                </a:solidFill>
                <a:latin typeface="Myriad Pro"/>
                <a:cs typeface="Myriad Pro"/>
              </a:rPr>
              <a:t>14,1</a:t>
            </a:r>
            <a:r>
              <a:rPr sz="2250" b="1" dirty="0">
                <a:solidFill>
                  <a:srgbClr val="6D51A1"/>
                </a:solidFill>
                <a:latin typeface="Myriad Pro"/>
                <a:cs typeface="Myriad Pro"/>
              </a:rPr>
              <a:t>%</a:t>
            </a:r>
            <a:endParaRPr sz="225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700" b="1" spc="-5" dirty="0">
                <a:latin typeface="Myriad Pro Light"/>
                <a:cs typeface="Myriad Pro Light"/>
              </a:rPr>
              <a:t>Шахтоуправління</a:t>
            </a:r>
            <a:endParaRPr sz="1700" dirty="0">
              <a:latin typeface="Myriad Pro Light"/>
              <a:cs typeface="Myriad Pro Light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latin typeface="Myriad Pro Light"/>
                <a:cs typeface="Myriad Pro Light"/>
              </a:rPr>
              <a:t>«Покровське»</a:t>
            </a:r>
            <a:endParaRPr sz="1700" dirty="0">
              <a:latin typeface="Myriad Pro Light"/>
              <a:cs typeface="Myriad Pro Light"/>
            </a:endParaRPr>
          </a:p>
        </p:txBody>
      </p:sp>
      <p:sp>
        <p:nvSpPr>
          <p:cNvPr id="53" name="object 16">
            <a:extLst>
              <a:ext uri="{FF2B5EF4-FFF2-40B4-BE49-F238E27FC236}">
                <a16:creationId xmlns:a16="http://schemas.microsoft.com/office/drawing/2014/main" id="{31EC6B59-4148-4697-A1D3-D5081315431A}"/>
              </a:ext>
            </a:extLst>
          </p:cNvPr>
          <p:cNvSpPr txBox="1"/>
          <p:nvPr/>
        </p:nvSpPr>
        <p:spPr>
          <a:xfrm>
            <a:off x="887299" y="4352925"/>
            <a:ext cx="3388995" cy="80010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3375660" algn="l"/>
              </a:tabLst>
            </a:pPr>
            <a:r>
              <a:rPr sz="2650" b="1" u="sng" dirty="0">
                <a:solidFill>
                  <a:srgbClr val="8872B4"/>
                </a:solidFill>
                <a:uFill>
                  <a:solidFill>
                    <a:srgbClr val="636466"/>
                  </a:solidFill>
                </a:uFill>
                <a:latin typeface="Myriad Pro"/>
                <a:cs typeface="Myriad Pro"/>
              </a:rPr>
              <a:t>7,5</a:t>
            </a:r>
            <a:r>
              <a:rPr sz="2250" b="1" u="sng" dirty="0">
                <a:solidFill>
                  <a:srgbClr val="8872B4"/>
                </a:solidFill>
                <a:uFill>
                  <a:solidFill>
                    <a:srgbClr val="636466"/>
                  </a:solidFill>
                </a:uFill>
                <a:latin typeface="Myriad Pro"/>
                <a:cs typeface="Myriad Pro"/>
              </a:rPr>
              <a:t>%	</a:t>
            </a:r>
            <a:endParaRPr sz="225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700" b="1" spc="-10" dirty="0">
                <a:latin typeface="Myriad Pro Light"/>
                <a:cs typeface="Myriad Pro Light"/>
              </a:rPr>
              <a:t>ДТЕК</a:t>
            </a:r>
            <a:r>
              <a:rPr sz="1700" b="1" spc="-5" dirty="0">
                <a:latin typeface="Myriad Pro Light"/>
                <a:cs typeface="Myriad Pro Light"/>
              </a:rPr>
              <a:t> Добропіллявугілля</a:t>
            </a:r>
            <a:endParaRPr sz="1700" dirty="0">
              <a:latin typeface="Myriad Pro Light"/>
              <a:cs typeface="Myriad Pro Light"/>
            </a:endParaRPr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508EE627-D8A6-44BD-8F90-3C8A9A177152}"/>
              </a:ext>
            </a:extLst>
          </p:cNvPr>
          <p:cNvSpPr/>
          <p:nvPr/>
        </p:nvSpPr>
        <p:spPr>
          <a:xfrm>
            <a:off x="911995" y="3930459"/>
            <a:ext cx="3559175" cy="436245"/>
          </a:xfrm>
          <a:custGeom>
            <a:avLst/>
            <a:gdLst/>
            <a:ahLst/>
            <a:cxnLst/>
            <a:rect l="l" t="t" r="r" b="b"/>
            <a:pathLst>
              <a:path w="3559175" h="436245">
                <a:moveTo>
                  <a:pt x="0" y="0"/>
                </a:moveTo>
                <a:lnTo>
                  <a:pt x="2973603" y="0"/>
                </a:lnTo>
                <a:lnTo>
                  <a:pt x="3558666" y="435965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8">
            <a:extLst>
              <a:ext uri="{FF2B5EF4-FFF2-40B4-BE49-F238E27FC236}">
                <a16:creationId xmlns:a16="http://schemas.microsoft.com/office/drawing/2014/main" id="{EAF4BD9C-29BE-47E9-BE4B-1B3A566AA83D}"/>
              </a:ext>
            </a:extLst>
          </p:cNvPr>
          <p:cNvSpPr/>
          <p:nvPr/>
        </p:nvSpPr>
        <p:spPr>
          <a:xfrm>
            <a:off x="911995" y="3092309"/>
            <a:ext cx="3769995" cy="1029335"/>
          </a:xfrm>
          <a:custGeom>
            <a:avLst/>
            <a:gdLst/>
            <a:ahLst/>
            <a:cxnLst/>
            <a:rect l="l" t="t" r="r" b="b"/>
            <a:pathLst>
              <a:path w="3769995" h="1029335">
                <a:moveTo>
                  <a:pt x="0" y="0"/>
                </a:moveTo>
                <a:lnTo>
                  <a:pt x="2973603" y="0"/>
                </a:lnTo>
                <a:lnTo>
                  <a:pt x="3769487" y="1029296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C8167E78-A653-44EE-A728-C1A3BD6CEF09}"/>
              </a:ext>
            </a:extLst>
          </p:cNvPr>
          <p:cNvSpPr/>
          <p:nvPr/>
        </p:nvSpPr>
        <p:spPr>
          <a:xfrm>
            <a:off x="911995" y="2254059"/>
            <a:ext cx="3938270" cy="1738630"/>
          </a:xfrm>
          <a:custGeom>
            <a:avLst/>
            <a:gdLst/>
            <a:ahLst/>
            <a:cxnLst/>
            <a:rect l="l" t="t" r="r" b="b"/>
            <a:pathLst>
              <a:path w="3938270" h="1738629">
                <a:moveTo>
                  <a:pt x="0" y="0"/>
                </a:moveTo>
                <a:lnTo>
                  <a:pt x="2973603" y="0"/>
                </a:lnTo>
                <a:lnTo>
                  <a:pt x="3937914" y="1738337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0">
            <a:extLst>
              <a:ext uri="{FF2B5EF4-FFF2-40B4-BE49-F238E27FC236}">
                <a16:creationId xmlns:a16="http://schemas.microsoft.com/office/drawing/2014/main" id="{696F2354-4357-43A9-B357-A92FAC55B368}"/>
              </a:ext>
            </a:extLst>
          </p:cNvPr>
          <p:cNvSpPr/>
          <p:nvPr/>
        </p:nvSpPr>
        <p:spPr>
          <a:xfrm>
            <a:off x="911995" y="1211717"/>
            <a:ext cx="4064000" cy="2699385"/>
          </a:xfrm>
          <a:custGeom>
            <a:avLst/>
            <a:gdLst/>
            <a:ahLst/>
            <a:cxnLst/>
            <a:rect l="l" t="t" r="r" b="b"/>
            <a:pathLst>
              <a:path w="4064000" h="2699385">
                <a:moveTo>
                  <a:pt x="0" y="0"/>
                </a:moveTo>
                <a:lnTo>
                  <a:pt x="2973603" y="0"/>
                </a:lnTo>
                <a:lnTo>
                  <a:pt x="4063720" y="2699067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1">
            <a:extLst>
              <a:ext uri="{FF2B5EF4-FFF2-40B4-BE49-F238E27FC236}">
                <a16:creationId xmlns:a16="http://schemas.microsoft.com/office/drawing/2014/main" id="{15E30477-A99D-4089-A8CC-AE3B211506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7298" y="748506"/>
            <a:ext cx="1043101" cy="4199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UA" sz="2650" dirty="0">
                <a:solidFill>
                  <a:srgbClr val="FEC00F"/>
                </a:solidFill>
                <a:latin typeface="Myriad Pro"/>
                <a:cs typeface="Myriad Pro"/>
              </a:rPr>
              <a:t>1,</a:t>
            </a:r>
            <a:r>
              <a:rPr lang="ru-RU" sz="2650" dirty="0">
                <a:solidFill>
                  <a:srgbClr val="FEC00F"/>
                </a:solidFill>
                <a:latin typeface="Myriad Pro"/>
                <a:cs typeface="Myriad Pro"/>
              </a:rPr>
              <a:t>6</a:t>
            </a:r>
            <a:r>
              <a:rPr lang="ru-UA" sz="2250" dirty="0">
                <a:solidFill>
                  <a:srgbClr val="FEC00F"/>
                </a:solidFill>
                <a:latin typeface="Myriad Pro"/>
                <a:cs typeface="Myriad Pro"/>
              </a:rPr>
              <a:t>%</a:t>
            </a:r>
            <a:endParaRPr lang="ru-UA" sz="2250" dirty="0">
              <a:latin typeface="Myriad Pro"/>
              <a:cs typeface="Myriad Pro"/>
            </a:endParaRPr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83D074B7-8908-40E3-A5C3-B1828AF464BE}"/>
              </a:ext>
            </a:extLst>
          </p:cNvPr>
          <p:cNvSpPr txBox="1"/>
          <p:nvPr/>
        </p:nvSpPr>
        <p:spPr>
          <a:xfrm>
            <a:off x="887299" y="1195588"/>
            <a:ext cx="2512695" cy="300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latin typeface="Myriad Pro Light"/>
                <a:cs typeface="Myriad Pro Light"/>
              </a:rPr>
              <a:t>Шахтоуправління</a:t>
            </a:r>
            <a:endParaRPr sz="1700" dirty="0">
              <a:latin typeface="Myriad Pro Light"/>
              <a:cs typeface="Myriad Pro Light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latin typeface="Myriad Pro Light"/>
                <a:cs typeface="Myriad Pro Light"/>
              </a:rPr>
              <a:t>«Південнодонбаське</a:t>
            </a:r>
            <a:r>
              <a:rPr sz="1700" b="1" spc="-55" dirty="0">
                <a:latin typeface="Myriad Pro Light"/>
                <a:cs typeface="Myriad Pro Light"/>
              </a:rPr>
              <a:t> </a:t>
            </a:r>
            <a:r>
              <a:rPr sz="1700" b="1" dirty="0">
                <a:latin typeface="Myriad Pro Light"/>
                <a:cs typeface="Myriad Pro Light"/>
              </a:rPr>
              <a:t>№1»</a:t>
            </a:r>
            <a:endParaRPr sz="1700" dirty="0">
              <a:latin typeface="Myriad Pro Light"/>
              <a:cs typeface="Myriad Pro Ligh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50" b="1" dirty="0">
                <a:solidFill>
                  <a:srgbClr val="FEC00F"/>
                </a:solidFill>
                <a:latin typeface="Myriad Pro"/>
                <a:cs typeface="Myriad Pro"/>
              </a:rPr>
              <a:t>1,8</a:t>
            </a:r>
            <a:r>
              <a:rPr sz="2250" b="1" dirty="0">
                <a:solidFill>
                  <a:srgbClr val="FEC00F"/>
                </a:solidFill>
                <a:latin typeface="Myriad Pro"/>
                <a:cs typeface="Myriad Pro"/>
              </a:rPr>
              <a:t>%</a:t>
            </a:r>
            <a:endParaRPr sz="225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700" b="1" spc="-5" dirty="0">
                <a:latin typeface="Myriad Pro Light"/>
                <a:cs typeface="Myriad Pro Light"/>
              </a:rPr>
              <a:t>Мирноградвугілля</a:t>
            </a:r>
            <a:endParaRPr sz="1700" dirty="0">
              <a:latin typeface="Myriad Pro Light"/>
              <a:cs typeface="Myriad Pro Light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650" b="1" dirty="0">
                <a:solidFill>
                  <a:srgbClr val="FEC00F"/>
                </a:solidFill>
                <a:latin typeface="Myriad Pro"/>
                <a:cs typeface="Myriad Pro"/>
              </a:rPr>
              <a:t>3,0</a:t>
            </a:r>
            <a:r>
              <a:rPr sz="2250" b="1" dirty="0">
                <a:solidFill>
                  <a:srgbClr val="FEC00F"/>
                </a:solidFill>
                <a:latin typeface="Myriad Pro"/>
                <a:cs typeface="Myriad Pro"/>
              </a:rPr>
              <a:t>%</a:t>
            </a:r>
            <a:endParaRPr sz="225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700" b="1" spc="-5" dirty="0">
                <a:latin typeface="Myriad Pro Light"/>
                <a:cs typeface="Myriad Pro Light"/>
              </a:rPr>
              <a:t>Львіввугілля</a:t>
            </a:r>
            <a:endParaRPr sz="1700" dirty="0">
              <a:latin typeface="Myriad Pro Light"/>
              <a:cs typeface="Myriad Pro Light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650" b="1" dirty="0">
                <a:solidFill>
                  <a:srgbClr val="FEC00F"/>
                </a:solidFill>
                <a:latin typeface="Myriad Pro"/>
                <a:cs typeface="Myriad Pro"/>
              </a:rPr>
              <a:t>4,6</a:t>
            </a:r>
            <a:r>
              <a:rPr sz="2250" b="1" dirty="0">
                <a:solidFill>
                  <a:srgbClr val="FEC00F"/>
                </a:solidFill>
                <a:latin typeface="Myriad Pro"/>
                <a:cs typeface="Myriad Pro"/>
              </a:rPr>
              <a:t>%</a:t>
            </a:r>
            <a:endParaRPr sz="225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700" b="1" spc="-5" dirty="0">
                <a:latin typeface="Myriad Pro Light"/>
                <a:cs typeface="Myriad Pro Light"/>
              </a:rPr>
              <a:t>Селидіввугілля</a:t>
            </a:r>
            <a:endParaRPr sz="1700" dirty="0">
              <a:latin typeface="Myriad Pro Light"/>
              <a:cs typeface="Myriad Pro Light"/>
            </a:endParaRPr>
          </a:p>
        </p:txBody>
      </p:sp>
      <p:sp>
        <p:nvSpPr>
          <p:cNvPr id="60" name="object 23">
            <a:extLst>
              <a:ext uri="{FF2B5EF4-FFF2-40B4-BE49-F238E27FC236}">
                <a16:creationId xmlns:a16="http://schemas.microsoft.com/office/drawing/2014/main" id="{D35F3E57-3965-40C5-BC85-6EA8443F3631}"/>
              </a:ext>
            </a:extLst>
          </p:cNvPr>
          <p:cNvSpPr/>
          <p:nvPr/>
        </p:nvSpPr>
        <p:spPr>
          <a:xfrm>
            <a:off x="4170215" y="1296722"/>
            <a:ext cx="2138045" cy="2556510"/>
          </a:xfrm>
          <a:custGeom>
            <a:avLst/>
            <a:gdLst/>
            <a:ahLst/>
            <a:cxnLst/>
            <a:rect l="l" t="t" r="r" b="b"/>
            <a:pathLst>
              <a:path w="2138045" h="2556510">
                <a:moveTo>
                  <a:pt x="2137930" y="0"/>
                </a:moveTo>
                <a:lnTo>
                  <a:pt x="0" y="0"/>
                </a:lnTo>
                <a:lnTo>
                  <a:pt x="915924" y="2556268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6C79BDAF-72A7-40FB-A591-543A5EBE139D}"/>
              </a:ext>
            </a:extLst>
          </p:cNvPr>
          <p:cNvSpPr/>
          <p:nvPr/>
        </p:nvSpPr>
        <p:spPr>
          <a:xfrm>
            <a:off x="4735893" y="2125541"/>
            <a:ext cx="2693670" cy="1685289"/>
          </a:xfrm>
          <a:custGeom>
            <a:avLst/>
            <a:gdLst/>
            <a:ahLst/>
            <a:cxnLst/>
            <a:rect l="l" t="t" r="r" b="b"/>
            <a:pathLst>
              <a:path w="2693670" h="1685289">
                <a:moveTo>
                  <a:pt x="469264" y="1685036"/>
                </a:moveTo>
                <a:lnTo>
                  <a:pt x="0" y="0"/>
                </a:lnTo>
                <a:lnTo>
                  <a:pt x="2693162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606A8FA7-871B-4124-9929-072809969840}"/>
              </a:ext>
            </a:extLst>
          </p:cNvPr>
          <p:cNvSpPr txBox="1"/>
          <p:nvPr/>
        </p:nvSpPr>
        <p:spPr>
          <a:xfrm>
            <a:off x="4301540" y="765043"/>
            <a:ext cx="3862704" cy="242379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650" b="1" dirty="0">
                <a:solidFill>
                  <a:srgbClr val="A898C9"/>
                </a:solidFill>
                <a:latin typeface="Myriad Pro"/>
                <a:cs typeface="Myriad Pro"/>
              </a:rPr>
              <a:t>1,6</a:t>
            </a:r>
            <a:r>
              <a:rPr sz="2250" b="1" dirty="0">
                <a:solidFill>
                  <a:srgbClr val="A898C9"/>
                </a:solidFill>
                <a:latin typeface="Myriad Pro"/>
                <a:cs typeface="Myriad Pro"/>
              </a:rPr>
              <a:t>%</a:t>
            </a:r>
            <a:endParaRPr sz="22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700" b="1" spc="-5" dirty="0">
                <a:latin typeface="Myriad Pro Light"/>
                <a:cs typeface="Myriad Pro Light"/>
              </a:rPr>
              <a:t>Шахта </a:t>
            </a:r>
            <a:r>
              <a:rPr sz="1700" b="1" dirty="0">
                <a:latin typeface="Myriad Pro Light"/>
                <a:cs typeface="Myriad Pro Light"/>
              </a:rPr>
              <a:t>«Білозерська»</a:t>
            </a:r>
            <a:endParaRPr sz="1700">
              <a:latin typeface="Myriad Pro Light"/>
              <a:cs typeface="Myriad Pro Light"/>
            </a:endParaRPr>
          </a:p>
          <a:p>
            <a:pPr marL="548005">
              <a:lnSpc>
                <a:spcPct val="100000"/>
              </a:lnSpc>
              <a:spcBef>
                <a:spcPts val="1005"/>
              </a:spcBef>
            </a:pPr>
            <a:r>
              <a:rPr sz="2650" b="1" dirty="0">
                <a:solidFill>
                  <a:srgbClr val="FEC00F"/>
                </a:solidFill>
                <a:latin typeface="Myriad Pro"/>
                <a:cs typeface="Myriad Pro"/>
              </a:rPr>
              <a:t>1,5</a:t>
            </a:r>
            <a:r>
              <a:rPr sz="2250" b="1" dirty="0">
                <a:solidFill>
                  <a:srgbClr val="FEC00F"/>
                </a:solidFill>
                <a:latin typeface="Myriad Pro"/>
                <a:cs typeface="Myriad Pro"/>
              </a:rPr>
              <a:t>%</a:t>
            </a:r>
            <a:endParaRPr sz="2250">
              <a:latin typeface="Myriad Pro"/>
              <a:cs typeface="Myriad Pro"/>
            </a:endParaRPr>
          </a:p>
          <a:p>
            <a:pPr marL="548005">
              <a:lnSpc>
                <a:spcPct val="100000"/>
              </a:lnSpc>
              <a:spcBef>
                <a:spcPts val="345"/>
              </a:spcBef>
            </a:pPr>
            <a:r>
              <a:rPr sz="1700" b="1" spc="-5" dirty="0">
                <a:latin typeface="Myriad Pro Light"/>
                <a:cs typeface="Myriad Pro Light"/>
              </a:rPr>
              <a:t>Шахта </a:t>
            </a:r>
            <a:r>
              <a:rPr sz="1700" b="1" dirty="0">
                <a:latin typeface="Myriad Pro Light"/>
                <a:cs typeface="Myriad Pro Light"/>
              </a:rPr>
              <a:t>«Краснолиманська»</a:t>
            </a:r>
            <a:endParaRPr sz="1700">
              <a:latin typeface="Myriad Pro Light"/>
              <a:cs typeface="Myriad Pro Light"/>
            </a:endParaRPr>
          </a:p>
          <a:p>
            <a:pPr marL="1110615">
              <a:lnSpc>
                <a:spcPct val="100000"/>
              </a:lnSpc>
              <a:spcBef>
                <a:spcPts val="645"/>
              </a:spcBef>
            </a:pPr>
            <a:r>
              <a:rPr sz="2650" b="1" dirty="0">
                <a:solidFill>
                  <a:srgbClr val="FEC00F"/>
                </a:solidFill>
                <a:latin typeface="Myriad Pro"/>
                <a:cs typeface="Myriad Pro"/>
              </a:rPr>
              <a:t>3,8</a:t>
            </a:r>
            <a:r>
              <a:rPr sz="2250" b="1" dirty="0">
                <a:solidFill>
                  <a:srgbClr val="FEC00F"/>
                </a:solidFill>
                <a:latin typeface="Myriad Pro"/>
                <a:cs typeface="Myriad Pro"/>
              </a:rPr>
              <a:t>%</a:t>
            </a:r>
            <a:endParaRPr sz="2250">
              <a:latin typeface="Myriad Pro"/>
              <a:cs typeface="Myriad Pro"/>
            </a:endParaRPr>
          </a:p>
          <a:p>
            <a:pPr marL="1110615">
              <a:lnSpc>
                <a:spcPct val="100000"/>
              </a:lnSpc>
              <a:spcBef>
                <a:spcPts val="345"/>
              </a:spcBef>
            </a:pPr>
            <a:r>
              <a:rPr sz="1700" b="1" dirty="0">
                <a:latin typeface="Myriad Pro Light"/>
                <a:cs typeface="Myriad Pro Light"/>
              </a:rPr>
              <a:t>Інші </a:t>
            </a:r>
            <a:r>
              <a:rPr sz="1700" b="1" spc="-5" dirty="0">
                <a:latin typeface="Myriad Pro Light"/>
                <a:cs typeface="Myriad Pro Light"/>
              </a:rPr>
              <a:t>державні</a:t>
            </a:r>
            <a:r>
              <a:rPr sz="1700" b="1" spc="-60" dirty="0">
                <a:latin typeface="Myriad Pro Light"/>
                <a:cs typeface="Myriad Pro Light"/>
              </a:rPr>
              <a:t> </a:t>
            </a:r>
            <a:r>
              <a:rPr sz="1700" b="1" dirty="0">
                <a:latin typeface="Myriad Pro Light"/>
                <a:cs typeface="Myriad Pro Light"/>
              </a:rPr>
              <a:t>підприємства</a:t>
            </a:r>
            <a:endParaRPr sz="1700">
              <a:latin typeface="Myriad Pro Light"/>
              <a:cs typeface="Myriad Pro Light"/>
            </a:endParaRPr>
          </a:p>
        </p:txBody>
      </p:sp>
      <p:sp>
        <p:nvSpPr>
          <p:cNvPr id="63" name="object 26">
            <a:extLst>
              <a:ext uri="{FF2B5EF4-FFF2-40B4-BE49-F238E27FC236}">
                <a16:creationId xmlns:a16="http://schemas.microsoft.com/office/drawing/2014/main" id="{E6326FBD-5C56-48E3-9971-CB1B86372355}"/>
              </a:ext>
            </a:extLst>
          </p:cNvPr>
          <p:cNvSpPr/>
          <p:nvPr/>
        </p:nvSpPr>
        <p:spPr>
          <a:xfrm>
            <a:off x="5293572" y="2907667"/>
            <a:ext cx="2903220" cy="867410"/>
          </a:xfrm>
          <a:custGeom>
            <a:avLst/>
            <a:gdLst/>
            <a:ahLst/>
            <a:cxnLst/>
            <a:rect l="l" t="t" r="r" b="b"/>
            <a:pathLst>
              <a:path w="2903220" h="867410">
                <a:moveTo>
                  <a:pt x="149618" y="867092"/>
                </a:moveTo>
                <a:lnTo>
                  <a:pt x="0" y="0"/>
                </a:lnTo>
                <a:lnTo>
                  <a:pt x="2902661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7">
            <a:extLst>
              <a:ext uri="{FF2B5EF4-FFF2-40B4-BE49-F238E27FC236}">
                <a16:creationId xmlns:a16="http://schemas.microsoft.com/office/drawing/2014/main" id="{72068A49-7412-4169-A5E3-9AAD509D8AFF}"/>
              </a:ext>
            </a:extLst>
          </p:cNvPr>
          <p:cNvSpPr txBox="1"/>
          <p:nvPr/>
        </p:nvSpPr>
        <p:spPr>
          <a:xfrm>
            <a:off x="8520582" y="3276003"/>
            <a:ext cx="3784600" cy="852805"/>
          </a:xfrm>
          <a:prstGeom prst="rect">
            <a:avLst/>
          </a:prstGeom>
          <a:solidFill>
            <a:srgbClr val="0E63AF"/>
          </a:solidFill>
        </p:spPr>
        <p:txBody>
          <a:bodyPr vert="horz" wrap="square" lIns="0" tIns="53975" rIns="0" bIns="0" rtlCol="0">
            <a:spAutoFit/>
          </a:bodyPr>
          <a:lstStyle/>
          <a:p>
            <a:pPr marL="293370" marR="63500" indent="-141605" algn="r">
              <a:lnSpc>
                <a:spcPct val="100000"/>
              </a:lnSpc>
              <a:spcBef>
                <a:spcPts val="425"/>
              </a:spcBef>
            </a:pP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Обсяги видобування вугілля</a:t>
            </a:r>
            <a:r>
              <a:rPr sz="1200" b="1" spc="-30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за</a:t>
            </a:r>
            <a:r>
              <a:rPr sz="1200" b="1" spc="-10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компаніями, </a:t>
            </a: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які </a:t>
            </a:r>
            <a:r>
              <a:rPr sz="1200" b="1" spc="-10" dirty="0">
                <a:solidFill>
                  <a:srgbClr val="FFFFFF"/>
                </a:solidFill>
                <a:latin typeface="Roboto Slab"/>
                <a:cs typeface="Roboto Slab"/>
              </a:rPr>
              <a:t>знаходяться </a:t>
            </a: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на </a:t>
            </a: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підконтрольній</a:t>
            </a:r>
            <a:r>
              <a:rPr sz="1200" b="1" spc="-60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Roboto Slab"/>
                <a:cs typeface="Roboto Slab"/>
              </a:rPr>
              <a:t>Україні</a:t>
            </a:r>
            <a:endParaRPr sz="1200">
              <a:latin typeface="Roboto Slab"/>
              <a:cs typeface="Roboto Slab"/>
            </a:endParaRPr>
          </a:p>
          <a:p>
            <a:pPr marL="579755" marR="63500" indent="1218565" algn="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Roboto Slab"/>
                <a:cs typeface="Roboto Slab"/>
              </a:rPr>
              <a:t>території </a:t>
            </a: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у 2016 </a:t>
            </a: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р.,</a:t>
            </a:r>
            <a:r>
              <a:rPr sz="1200" b="1" spc="-50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тис.</a:t>
            </a:r>
            <a:r>
              <a:rPr sz="1200" b="1" spc="-10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т  </a:t>
            </a:r>
            <a:r>
              <a:rPr sz="1200" b="1" spc="-10" dirty="0">
                <a:solidFill>
                  <a:srgbClr val="FFFFFF"/>
                </a:solidFill>
                <a:latin typeface="Roboto Slab"/>
                <a:cs typeface="Roboto Slab"/>
              </a:rPr>
              <a:t>(Жовта </a:t>
            </a: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гама </a:t>
            </a: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— </a:t>
            </a:r>
            <a:r>
              <a:rPr sz="1200" b="1" spc="-5" dirty="0">
                <a:solidFill>
                  <a:srgbClr val="FFFFFF"/>
                </a:solidFill>
                <a:latin typeface="Roboto Slab"/>
                <a:cs typeface="Roboto Slab"/>
              </a:rPr>
              <a:t>державні</a:t>
            </a:r>
            <a:r>
              <a:rPr sz="1200" b="1" spc="-7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Roboto Slab"/>
                <a:cs typeface="Roboto Slab"/>
              </a:rPr>
              <a:t>підприємства)</a:t>
            </a:r>
            <a:endParaRPr sz="1200">
              <a:latin typeface="Roboto Slab"/>
              <a:cs typeface="Roboto Slab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CA50AC8C-4AD8-4B10-938B-618398239AC5}"/>
              </a:ext>
            </a:extLst>
          </p:cNvPr>
          <p:cNvSpPr txBox="1"/>
          <p:nvPr/>
        </p:nvSpPr>
        <p:spPr>
          <a:xfrm>
            <a:off x="7416800" y="830342"/>
            <a:ext cx="515683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522E91"/>
                </a:solidFill>
                <a:latin typeface="Roboto Slab"/>
                <a:cs typeface="Roboto Slab"/>
              </a:rPr>
              <a:t>ПРОБЛЕМИ </a:t>
            </a:r>
            <a:r>
              <a:rPr sz="3600" b="1" spc="-60" dirty="0">
                <a:solidFill>
                  <a:srgbClr val="522E91"/>
                </a:solidFill>
                <a:latin typeface="Roboto Slab"/>
                <a:cs typeface="Roboto Slab"/>
              </a:rPr>
              <a:t>ГАЛУЗІ</a:t>
            </a:r>
            <a:r>
              <a:rPr sz="3600" b="1" spc="-95" dirty="0">
                <a:solidFill>
                  <a:srgbClr val="522E91"/>
                </a:solidFill>
                <a:latin typeface="Roboto Slab"/>
                <a:cs typeface="Roboto Slab"/>
              </a:rPr>
              <a:t> </a:t>
            </a:r>
            <a:r>
              <a:rPr sz="3600" b="1" spc="-5" dirty="0">
                <a:solidFill>
                  <a:srgbClr val="522E91"/>
                </a:solidFill>
                <a:latin typeface="Roboto Slab"/>
                <a:cs typeface="Roboto Slab"/>
              </a:rPr>
              <a:t>(3)  </a:t>
            </a:r>
            <a:r>
              <a:rPr sz="3600" b="1" spc="-5" dirty="0">
                <a:solidFill>
                  <a:srgbClr val="0E63AF"/>
                </a:solidFill>
                <a:latin typeface="Roboto Slab"/>
                <a:cs typeface="Roboto Slab"/>
              </a:rPr>
              <a:t>ВИСОКИЙ </a:t>
            </a:r>
            <a:r>
              <a:rPr sz="3600" b="1" dirty="0">
                <a:solidFill>
                  <a:srgbClr val="0E63AF"/>
                </a:solidFill>
                <a:latin typeface="Roboto Slab"/>
                <a:cs typeface="Roboto Slab"/>
              </a:rPr>
              <a:t>РІВЕНЬ  </a:t>
            </a:r>
            <a:r>
              <a:rPr sz="3600" b="1" spc="-45" dirty="0">
                <a:solidFill>
                  <a:srgbClr val="0E63AF"/>
                </a:solidFill>
                <a:latin typeface="Roboto Slab"/>
                <a:cs typeface="Roboto Slab"/>
              </a:rPr>
              <a:t>КОНЦЕНТРАЦІЇ</a:t>
            </a:r>
            <a:r>
              <a:rPr lang="uk-UA" sz="3600" b="1" spc="-45" dirty="0">
                <a:solidFill>
                  <a:srgbClr val="0E63AF"/>
                </a:solidFill>
                <a:latin typeface="Roboto Slab"/>
                <a:cs typeface="Roboto Slab"/>
              </a:rPr>
              <a:t> РИНКУ</a:t>
            </a:r>
            <a:endParaRPr sz="3600" dirty="0">
              <a:latin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77265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2">
            <a:extLst>
              <a:ext uri="{FF2B5EF4-FFF2-40B4-BE49-F238E27FC236}">
                <a16:creationId xmlns:a16="http://schemas.microsoft.com/office/drawing/2014/main" id="{3B701C48-C809-482B-9EBB-08780D6AB9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0651" y="830342"/>
            <a:ext cx="85598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16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522E91"/>
                </a:solidFill>
              </a:rPr>
              <a:t>ПРОБЛЕМИ </a:t>
            </a:r>
            <a:r>
              <a:rPr spc="-60" dirty="0">
                <a:solidFill>
                  <a:srgbClr val="522E91"/>
                </a:solidFill>
              </a:rPr>
              <a:t>ГАЛУЗІ </a:t>
            </a:r>
            <a:r>
              <a:rPr spc="-5" dirty="0">
                <a:solidFill>
                  <a:srgbClr val="522E91"/>
                </a:solidFill>
              </a:rPr>
              <a:t>(</a:t>
            </a:r>
            <a:r>
              <a:rPr lang="uk-UA" spc="-5" dirty="0">
                <a:solidFill>
                  <a:srgbClr val="522E91"/>
                </a:solidFill>
              </a:rPr>
              <a:t>4</a:t>
            </a:r>
            <a:r>
              <a:rPr spc="-5" dirty="0">
                <a:solidFill>
                  <a:srgbClr val="522E91"/>
                </a:solidFill>
              </a:rPr>
              <a:t>)  </a:t>
            </a:r>
            <a:r>
              <a:rPr spc="-70" dirty="0"/>
              <a:t>НЕГАТИВНИЙ </a:t>
            </a:r>
            <a:r>
              <a:rPr spc="-20" dirty="0"/>
              <a:t>ЕКОЛОГІЧНИЙ</a:t>
            </a:r>
            <a:r>
              <a:rPr spc="30" dirty="0"/>
              <a:t> </a:t>
            </a:r>
            <a:r>
              <a:rPr spc="-5" dirty="0"/>
              <a:t>ВПЛИВ</a:t>
            </a:r>
          </a:p>
          <a:p>
            <a:pPr marL="413384">
              <a:lnSpc>
                <a:spcPct val="100000"/>
              </a:lnSpc>
            </a:pPr>
            <a:r>
              <a:rPr spc="-30" dirty="0"/>
              <a:t>ВУГЛЕДОБУВНИХ</a:t>
            </a:r>
            <a:r>
              <a:rPr spc="-5" dirty="0"/>
              <a:t> </a:t>
            </a:r>
            <a:r>
              <a:rPr spc="-10" dirty="0"/>
              <a:t>ПІДПРИЄМСТВ</a:t>
            </a:r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E3A276A0-F1A6-41B6-B27A-1C6EFC21974F}"/>
              </a:ext>
            </a:extLst>
          </p:cNvPr>
          <p:cNvSpPr/>
          <p:nvPr/>
        </p:nvSpPr>
        <p:spPr>
          <a:xfrm>
            <a:off x="1755413" y="3094623"/>
            <a:ext cx="2003425" cy="2092325"/>
          </a:xfrm>
          <a:custGeom>
            <a:avLst/>
            <a:gdLst/>
            <a:ahLst/>
            <a:cxnLst/>
            <a:rect l="l" t="t" r="r" b="b"/>
            <a:pathLst>
              <a:path w="2003425" h="2092325">
                <a:moveTo>
                  <a:pt x="1024709" y="0"/>
                </a:moveTo>
                <a:lnTo>
                  <a:pt x="978398" y="0"/>
                </a:lnTo>
                <a:lnTo>
                  <a:pt x="933002" y="10055"/>
                </a:lnTo>
                <a:lnTo>
                  <a:pt x="890348" y="30165"/>
                </a:lnTo>
                <a:lnTo>
                  <a:pt x="852265" y="60331"/>
                </a:lnTo>
                <a:lnTo>
                  <a:pt x="60331" y="852252"/>
                </a:lnTo>
                <a:lnTo>
                  <a:pt x="30165" y="890340"/>
                </a:lnTo>
                <a:lnTo>
                  <a:pt x="10055" y="932998"/>
                </a:lnTo>
                <a:lnTo>
                  <a:pt x="0" y="978397"/>
                </a:lnTo>
                <a:lnTo>
                  <a:pt x="0" y="1024710"/>
                </a:lnTo>
                <a:lnTo>
                  <a:pt x="10055" y="1070110"/>
                </a:lnTo>
                <a:lnTo>
                  <a:pt x="30165" y="1112767"/>
                </a:lnTo>
                <a:lnTo>
                  <a:pt x="60331" y="1150855"/>
                </a:lnTo>
                <a:lnTo>
                  <a:pt x="1001554" y="2092077"/>
                </a:lnTo>
                <a:lnTo>
                  <a:pt x="1942776" y="1150855"/>
                </a:lnTo>
                <a:lnTo>
                  <a:pt x="1972947" y="1112767"/>
                </a:lnTo>
                <a:lnTo>
                  <a:pt x="1993060" y="1070110"/>
                </a:lnTo>
                <a:lnTo>
                  <a:pt x="2003117" y="1024710"/>
                </a:lnTo>
                <a:lnTo>
                  <a:pt x="2003117" y="978397"/>
                </a:lnTo>
                <a:lnTo>
                  <a:pt x="1993060" y="932998"/>
                </a:lnTo>
                <a:lnTo>
                  <a:pt x="1972947" y="890340"/>
                </a:lnTo>
                <a:lnTo>
                  <a:pt x="1942776" y="852252"/>
                </a:lnTo>
                <a:lnTo>
                  <a:pt x="1150842" y="60331"/>
                </a:lnTo>
                <a:lnTo>
                  <a:pt x="1112759" y="30165"/>
                </a:lnTo>
                <a:lnTo>
                  <a:pt x="1070105" y="10055"/>
                </a:lnTo>
                <a:lnTo>
                  <a:pt x="1024709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4C84EF8-2ACA-42E3-8CD2-0015827779EE}"/>
              </a:ext>
            </a:extLst>
          </p:cNvPr>
          <p:cNvSpPr txBox="1"/>
          <p:nvPr/>
        </p:nvSpPr>
        <p:spPr>
          <a:xfrm>
            <a:off x="2433346" y="4182898"/>
            <a:ext cx="6356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Myriad Pro"/>
                <a:cs typeface="Myriad Pro"/>
              </a:rPr>
              <a:t>над</a:t>
            </a:r>
            <a:r>
              <a:rPr sz="1700" b="1" spc="5" dirty="0">
                <a:latin typeface="Myriad Pro"/>
                <a:cs typeface="Myriad Pro"/>
              </a:rPr>
              <a:t>р</a:t>
            </a:r>
            <a:r>
              <a:rPr sz="1700" b="1" dirty="0">
                <a:latin typeface="Myriad Pro"/>
                <a:cs typeface="Myriad Pro"/>
              </a:rPr>
              <a:t>а</a:t>
            </a:r>
            <a:endParaRPr sz="1700">
              <a:latin typeface="Myriad Pro"/>
              <a:cs typeface="Myriad Pro"/>
            </a:endParaRPr>
          </a:p>
        </p:txBody>
      </p:sp>
      <p:sp>
        <p:nvSpPr>
          <p:cNvPr id="49" name="object 5">
            <a:extLst>
              <a:ext uri="{FF2B5EF4-FFF2-40B4-BE49-F238E27FC236}">
                <a16:creationId xmlns:a16="http://schemas.microsoft.com/office/drawing/2014/main" id="{F942E678-7AF5-45C6-8D3C-7F49C9D3FD62}"/>
              </a:ext>
            </a:extLst>
          </p:cNvPr>
          <p:cNvSpPr/>
          <p:nvPr/>
        </p:nvSpPr>
        <p:spPr>
          <a:xfrm>
            <a:off x="1755413" y="5355597"/>
            <a:ext cx="2003425" cy="2092325"/>
          </a:xfrm>
          <a:custGeom>
            <a:avLst/>
            <a:gdLst/>
            <a:ahLst/>
            <a:cxnLst/>
            <a:rect l="l" t="t" r="r" b="b"/>
            <a:pathLst>
              <a:path w="2003425" h="2092325">
                <a:moveTo>
                  <a:pt x="1001554" y="0"/>
                </a:moveTo>
                <a:lnTo>
                  <a:pt x="60331" y="941222"/>
                </a:lnTo>
                <a:lnTo>
                  <a:pt x="30165" y="979305"/>
                </a:lnTo>
                <a:lnTo>
                  <a:pt x="10055" y="1021959"/>
                </a:lnTo>
                <a:lnTo>
                  <a:pt x="0" y="1067357"/>
                </a:lnTo>
                <a:lnTo>
                  <a:pt x="0" y="1113670"/>
                </a:lnTo>
                <a:lnTo>
                  <a:pt x="10055" y="1159071"/>
                </a:lnTo>
                <a:lnTo>
                  <a:pt x="30165" y="1201732"/>
                </a:lnTo>
                <a:lnTo>
                  <a:pt x="60331" y="1239824"/>
                </a:lnTo>
                <a:lnTo>
                  <a:pt x="852265" y="2031733"/>
                </a:lnTo>
                <a:lnTo>
                  <a:pt x="890348" y="2061903"/>
                </a:lnTo>
                <a:lnTo>
                  <a:pt x="933002" y="2082017"/>
                </a:lnTo>
                <a:lnTo>
                  <a:pt x="978398" y="2092074"/>
                </a:lnTo>
                <a:lnTo>
                  <a:pt x="1024709" y="2092074"/>
                </a:lnTo>
                <a:lnTo>
                  <a:pt x="1070105" y="2082017"/>
                </a:lnTo>
                <a:lnTo>
                  <a:pt x="1112759" y="2061903"/>
                </a:lnTo>
                <a:lnTo>
                  <a:pt x="1150842" y="2031733"/>
                </a:lnTo>
                <a:lnTo>
                  <a:pt x="1942776" y="1239824"/>
                </a:lnTo>
                <a:lnTo>
                  <a:pt x="1972947" y="1201732"/>
                </a:lnTo>
                <a:lnTo>
                  <a:pt x="1993060" y="1159071"/>
                </a:lnTo>
                <a:lnTo>
                  <a:pt x="2003117" y="1113670"/>
                </a:lnTo>
                <a:lnTo>
                  <a:pt x="2003117" y="1067357"/>
                </a:lnTo>
                <a:lnTo>
                  <a:pt x="1993060" y="1021959"/>
                </a:lnTo>
                <a:lnTo>
                  <a:pt x="1972947" y="979305"/>
                </a:lnTo>
                <a:lnTo>
                  <a:pt x="1942776" y="941222"/>
                </a:lnTo>
                <a:lnTo>
                  <a:pt x="1001554" y="0"/>
                </a:lnTo>
                <a:close/>
              </a:path>
            </a:pathLst>
          </a:custGeom>
          <a:solidFill>
            <a:srgbClr val="FEC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BC104B97-A64C-4C86-BDB2-FB0B570749BC}"/>
              </a:ext>
            </a:extLst>
          </p:cNvPr>
          <p:cNvSpPr txBox="1"/>
          <p:nvPr/>
        </p:nvSpPr>
        <p:spPr>
          <a:xfrm>
            <a:off x="2128065" y="6315588"/>
            <a:ext cx="12465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 marR="5080" indent="-225425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latin typeface="Myriad Pro"/>
                <a:cs typeface="Myriad Pro"/>
              </a:rPr>
              <a:t>а</a:t>
            </a:r>
            <a:r>
              <a:rPr sz="1700" b="1" spc="-15" dirty="0">
                <a:latin typeface="Myriad Pro"/>
                <a:cs typeface="Myriad Pro"/>
              </a:rPr>
              <a:t>т</a:t>
            </a:r>
            <a:r>
              <a:rPr sz="1700" b="1" spc="-10" dirty="0">
                <a:latin typeface="Myriad Pro"/>
                <a:cs typeface="Myriad Pro"/>
              </a:rPr>
              <a:t>м</a:t>
            </a:r>
            <a:r>
              <a:rPr sz="1700" b="1" dirty="0">
                <a:latin typeface="Myriad Pro"/>
                <a:cs typeface="Myriad Pro"/>
              </a:rPr>
              <a:t>о</a:t>
            </a:r>
            <a:r>
              <a:rPr sz="1700" b="1" spc="-15" dirty="0">
                <a:latin typeface="Myriad Pro"/>
                <a:cs typeface="Myriad Pro"/>
              </a:rPr>
              <a:t>с</a:t>
            </a:r>
            <a:r>
              <a:rPr sz="1700" b="1" dirty="0">
                <a:latin typeface="Myriad Pro"/>
                <a:cs typeface="Myriad Pro"/>
              </a:rPr>
              <a:t>ферне  </a:t>
            </a:r>
            <a:r>
              <a:rPr sz="1700" b="1" spc="-10" dirty="0">
                <a:latin typeface="Myriad Pro"/>
                <a:cs typeface="Myriad Pro"/>
              </a:rPr>
              <a:t>повітря</a:t>
            </a:r>
            <a:endParaRPr sz="1700">
              <a:latin typeface="Myriad Pro"/>
              <a:cs typeface="Myriad Pro"/>
            </a:endParaRPr>
          </a:p>
        </p:txBody>
      </p:sp>
      <p:sp>
        <p:nvSpPr>
          <p:cNvPr id="51" name="object 7">
            <a:extLst>
              <a:ext uri="{FF2B5EF4-FFF2-40B4-BE49-F238E27FC236}">
                <a16:creationId xmlns:a16="http://schemas.microsoft.com/office/drawing/2014/main" id="{9CBEC3E0-5E9B-43FB-95C0-2DA7ECFF7DF4}"/>
              </a:ext>
            </a:extLst>
          </p:cNvPr>
          <p:cNvSpPr/>
          <p:nvPr/>
        </p:nvSpPr>
        <p:spPr>
          <a:xfrm>
            <a:off x="2841414" y="4269593"/>
            <a:ext cx="2092325" cy="2003425"/>
          </a:xfrm>
          <a:custGeom>
            <a:avLst/>
            <a:gdLst/>
            <a:ahLst/>
            <a:cxnLst/>
            <a:rect l="l" t="t" r="r" b="b"/>
            <a:pathLst>
              <a:path w="2092325" h="2003425">
                <a:moveTo>
                  <a:pt x="1113689" y="0"/>
                </a:moveTo>
                <a:lnTo>
                  <a:pt x="1067376" y="0"/>
                </a:lnTo>
                <a:lnTo>
                  <a:pt x="1021975" y="10055"/>
                </a:lnTo>
                <a:lnTo>
                  <a:pt x="979314" y="30165"/>
                </a:lnTo>
                <a:lnTo>
                  <a:pt x="941222" y="60331"/>
                </a:lnTo>
                <a:lnTo>
                  <a:pt x="0" y="1001554"/>
                </a:lnTo>
                <a:lnTo>
                  <a:pt x="941222" y="1942776"/>
                </a:lnTo>
                <a:lnTo>
                  <a:pt x="979314" y="1972937"/>
                </a:lnTo>
                <a:lnTo>
                  <a:pt x="1021975" y="1993045"/>
                </a:lnTo>
                <a:lnTo>
                  <a:pt x="1067376" y="2003098"/>
                </a:lnTo>
                <a:lnTo>
                  <a:pt x="1113689" y="2003098"/>
                </a:lnTo>
                <a:lnTo>
                  <a:pt x="1159087" y="1993045"/>
                </a:lnTo>
                <a:lnTo>
                  <a:pt x="1201741" y="1972937"/>
                </a:lnTo>
                <a:lnTo>
                  <a:pt x="1239824" y="1942776"/>
                </a:lnTo>
                <a:lnTo>
                  <a:pt x="2031758" y="1150855"/>
                </a:lnTo>
                <a:lnTo>
                  <a:pt x="2061919" y="1112766"/>
                </a:lnTo>
                <a:lnTo>
                  <a:pt x="2082027" y="1070107"/>
                </a:lnTo>
                <a:lnTo>
                  <a:pt x="2092081" y="1024705"/>
                </a:lnTo>
                <a:lnTo>
                  <a:pt x="2092081" y="978389"/>
                </a:lnTo>
                <a:lnTo>
                  <a:pt x="2082027" y="932987"/>
                </a:lnTo>
                <a:lnTo>
                  <a:pt x="2061919" y="890328"/>
                </a:lnTo>
                <a:lnTo>
                  <a:pt x="2031758" y="852240"/>
                </a:lnTo>
                <a:lnTo>
                  <a:pt x="1239824" y="60331"/>
                </a:lnTo>
                <a:lnTo>
                  <a:pt x="1201741" y="30165"/>
                </a:lnTo>
                <a:lnTo>
                  <a:pt x="1159087" y="10055"/>
                </a:lnTo>
                <a:lnTo>
                  <a:pt x="1113689" y="0"/>
                </a:lnTo>
                <a:close/>
              </a:path>
            </a:pathLst>
          </a:custGeom>
          <a:solidFill>
            <a:srgbClr val="FFF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8">
            <a:extLst>
              <a:ext uri="{FF2B5EF4-FFF2-40B4-BE49-F238E27FC236}">
                <a16:creationId xmlns:a16="http://schemas.microsoft.com/office/drawing/2014/main" id="{5E9B966B-EA77-4CE3-80A9-7666D0DD47EC}"/>
              </a:ext>
            </a:extLst>
          </p:cNvPr>
          <p:cNvSpPr txBox="1"/>
          <p:nvPr/>
        </p:nvSpPr>
        <p:spPr>
          <a:xfrm>
            <a:off x="3508790" y="5184467"/>
            <a:ext cx="8375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Myriad Pro"/>
                <a:cs typeface="Myriad Pro"/>
              </a:rPr>
              <a:t>водні  </a:t>
            </a:r>
            <a:r>
              <a:rPr sz="1700" b="1" dirty="0">
                <a:latin typeface="Myriad Pro"/>
                <a:cs typeface="Myriad Pro"/>
              </a:rPr>
              <a:t>ре</a:t>
            </a:r>
            <a:r>
              <a:rPr sz="1700" b="1" spc="20" dirty="0">
                <a:latin typeface="Myriad Pro"/>
                <a:cs typeface="Myriad Pro"/>
              </a:rPr>
              <a:t>с</a:t>
            </a:r>
            <a:r>
              <a:rPr sz="1700" b="1" dirty="0">
                <a:latin typeface="Myriad Pro"/>
                <a:cs typeface="Myriad Pro"/>
              </a:rPr>
              <a:t>урси</a:t>
            </a:r>
            <a:endParaRPr sz="1700">
              <a:latin typeface="Myriad Pro"/>
              <a:cs typeface="Myriad Pro"/>
            </a:endParaRPr>
          </a:p>
        </p:txBody>
      </p:sp>
      <p:sp>
        <p:nvSpPr>
          <p:cNvPr id="53" name="object 9">
            <a:extLst>
              <a:ext uri="{FF2B5EF4-FFF2-40B4-BE49-F238E27FC236}">
                <a16:creationId xmlns:a16="http://schemas.microsoft.com/office/drawing/2014/main" id="{23168DCC-195A-44D2-A177-2D1E01FE6A87}"/>
              </a:ext>
            </a:extLst>
          </p:cNvPr>
          <p:cNvSpPr/>
          <p:nvPr/>
        </p:nvSpPr>
        <p:spPr>
          <a:xfrm>
            <a:off x="580002" y="4269593"/>
            <a:ext cx="2092325" cy="2003425"/>
          </a:xfrm>
          <a:custGeom>
            <a:avLst/>
            <a:gdLst/>
            <a:ahLst/>
            <a:cxnLst/>
            <a:rect l="l" t="t" r="r" b="b"/>
            <a:pathLst>
              <a:path w="2092325" h="2003425">
                <a:moveTo>
                  <a:pt x="1024704" y="0"/>
                </a:moveTo>
                <a:lnTo>
                  <a:pt x="978391" y="0"/>
                </a:lnTo>
                <a:lnTo>
                  <a:pt x="932993" y="10055"/>
                </a:lnTo>
                <a:lnTo>
                  <a:pt x="890339" y="30165"/>
                </a:lnTo>
                <a:lnTo>
                  <a:pt x="852256" y="60331"/>
                </a:lnTo>
                <a:lnTo>
                  <a:pt x="60322" y="852240"/>
                </a:lnTo>
                <a:lnTo>
                  <a:pt x="30161" y="890328"/>
                </a:lnTo>
                <a:lnTo>
                  <a:pt x="10053" y="932987"/>
                </a:lnTo>
                <a:lnTo>
                  <a:pt x="0" y="978389"/>
                </a:lnTo>
                <a:lnTo>
                  <a:pt x="0" y="1024705"/>
                </a:lnTo>
                <a:lnTo>
                  <a:pt x="10053" y="1070107"/>
                </a:lnTo>
                <a:lnTo>
                  <a:pt x="30161" y="1112766"/>
                </a:lnTo>
                <a:lnTo>
                  <a:pt x="60322" y="1150855"/>
                </a:lnTo>
                <a:lnTo>
                  <a:pt x="852256" y="1942776"/>
                </a:lnTo>
                <a:lnTo>
                  <a:pt x="890339" y="1972937"/>
                </a:lnTo>
                <a:lnTo>
                  <a:pt x="932993" y="1993045"/>
                </a:lnTo>
                <a:lnTo>
                  <a:pt x="978391" y="2003098"/>
                </a:lnTo>
                <a:lnTo>
                  <a:pt x="1024704" y="2003098"/>
                </a:lnTo>
                <a:lnTo>
                  <a:pt x="1070105" y="1993045"/>
                </a:lnTo>
                <a:lnTo>
                  <a:pt x="1112766" y="1972937"/>
                </a:lnTo>
                <a:lnTo>
                  <a:pt x="1150858" y="1942776"/>
                </a:lnTo>
                <a:lnTo>
                  <a:pt x="2092081" y="1001554"/>
                </a:lnTo>
                <a:lnTo>
                  <a:pt x="1150858" y="60331"/>
                </a:lnTo>
                <a:lnTo>
                  <a:pt x="1112766" y="30165"/>
                </a:lnTo>
                <a:lnTo>
                  <a:pt x="1070105" y="10055"/>
                </a:lnTo>
                <a:lnTo>
                  <a:pt x="1024704" y="0"/>
                </a:lnTo>
                <a:close/>
              </a:path>
            </a:pathLst>
          </a:custGeom>
          <a:solidFill>
            <a:srgbClr val="FFF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81A374A0-241D-400D-AB32-512DC1AB0B65}"/>
              </a:ext>
            </a:extLst>
          </p:cNvPr>
          <p:cNvSpPr txBox="1"/>
          <p:nvPr/>
        </p:nvSpPr>
        <p:spPr>
          <a:xfrm>
            <a:off x="991626" y="5029527"/>
            <a:ext cx="11684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Myriad Pro"/>
                <a:cs typeface="Myriad Pro"/>
              </a:rPr>
              <a:t>земля і  прир</a:t>
            </a:r>
            <a:r>
              <a:rPr sz="1700" b="1" spc="-30" dirty="0">
                <a:latin typeface="Myriad Pro"/>
                <a:cs typeface="Myriad Pro"/>
              </a:rPr>
              <a:t>о</a:t>
            </a:r>
            <a:r>
              <a:rPr sz="1700" b="1" dirty="0">
                <a:latin typeface="Myriad Pro"/>
                <a:cs typeface="Myriad Pro"/>
              </a:rPr>
              <a:t>дний  </a:t>
            </a:r>
            <a:r>
              <a:rPr sz="1700" b="1" spc="-5" dirty="0">
                <a:latin typeface="Myriad Pro"/>
                <a:cs typeface="Myriad Pro"/>
              </a:rPr>
              <a:t>ландшафт</a:t>
            </a:r>
            <a:endParaRPr sz="1700">
              <a:latin typeface="Myriad Pro"/>
              <a:cs typeface="Myriad Pro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84196C6F-D5A8-4D9A-A7BD-528129CFCA23}"/>
              </a:ext>
            </a:extLst>
          </p:cNvPr>
          <p:cNvSpPr/>
          <p:nvPr/>
        </p:nvSpPr>
        <p:spPr>
          <a:xfrm>
            <a:off x="2502839" y="3452736"/>
            <a:ext cx="490004" cy="684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9EFE6DB3-6125-47F3-83B9-3C4FFC7FCC23}"/>
              </a:ext>
            </a:extLst>
          </p:cNvPr>
          <p:cNvSpPr/>
          <p:nvPr/>
        </p:nvSpPr>
        <p:spPr>
          <a:xfrm>
            <a:off x="3611435" y="5125339"/>
            <a:ext cx="105422" cy="78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3">
            <a:extLst>
              <a:ext uri="{FF2B5EF4-FFF2-40B4-BE49-F238E27FC236}">
                <a16:creationId xmlns:a16="http://schemas.microsoft.com/office/drawing/2014/main" id="{2E7316ED-A8BE-4159-9779-326127484B69}"/>
              </a:ext>
            </a:extLst>
          </p:cNvPr>
          <p:cNvSpPr/>
          <p:nvPr/>
        </p:nvSpPr>
        <p:spPr>
          <a:xfrm>
            <a:off x="4081907" y="4978971"/>
            <a:ext cx="78643" cy="194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4">
            <a:extLst>
              <a:ext uri="{FF2B5EF4-FFF2-40B4-BE49-F238E27FC236}">
                <a16:creationId xmlns:a16="http://schemas.microsoft.com/office/drawing/2014/main" id="{95DD799A-827C-4014-B16B-B310398E6BE6}"/>
              </a:ext>
            </a:extLst>
          </p:cNvPr>
          <p:cNvSpPr/>
          <p:nvPr/>
        </p:nvSpPr>
        <p:spPr>
          <a:xfrm>
            <a:off x="3553637" y="4528439"/>
            <a:ext cx="763746" cy="675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5">
            <a:extLst>
              <a:ext uri="{FF2B5EF4-FFF2-40B4-BE49-F238E27FC236}">
                <a16:creationId xmlns:a16="http://schemas.microsoft.com/office/drawing/2014/main" id="{EE9B52E4-0EEB-4D70-90D1-BBA5773795FD}"/>
              </a:ext>
            </a:extLst>
          </p:cNvPr>
          <p:cNvSpPr/>
          <p:nvPr/>
        </p:nvSpPr>
        <p:spPr>
          <a:xfrm>
            <a:off x="2360320" y="5826188"/>
            <a:ext cx="362026" cy="170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6">
            <a:extLst>
              <a:ext uri="{FF2B5EF4-FFF2-40B4-BE49-F238E27FC236}">
                <a16:creationId xmlns:a16="http://schemas.microsoft.com/office/drawing/2014/main" id="{FF53EB19-B080-40B9-9128-93E5D67FC2A8}"/>
              </a:ext>
            </a:extLst>
          </p:cNvPr>
          <p:cNvSpPr/>
          <p:nvPr/>
        </p:nvSpPr>
        <p:spPr>
          <a:xfrm>
            <a:off x="2878086" y="5953912"/>
            <a:ext cx="202311" cy="212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7">
            <a:extLst>
              <a:ext uri="{FF2B5EF4-FFF2-40B4-BE49-F238E27FC236}">
                <a16:creationId xmlns:a16="http://schemas.microsoft.com/office/drawing/2014/main" id="{FAF0BE59-3EE1-420D-A66E-D5D09E9D4638}"/>
              </a:ext>
            </a:extLst>
          </p:cNvPr>
          <p:cNvSpPr/>
          <p:nvPr/>
        </p:nvSpPr>
        <p:spPr>
          <a:xfrm>
            <a:off x="2748965" y="6007150"/>
            <a:ext cx="404621" cy="127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8">
            <a:extLst>
              <a:ext uri="{FF2B5EF4-FFF2-40B4-BE49-F238E27FC236}">
                <a16:creationId xmlns:a16="http://schemas.microsoft.com/office/drawing/2014/main" id="{C537A751-6602-4F86-A162-2E10CFF0631B}"/>
              </a:ext>
            </a:extLst>
          </p:cNvPr>
          <p:cNvSpPr/>
          <p:nvPr/>
        </p:nvSpPr>
        <p:spPr>
          <a:xfrm>
            <a:off x="2735668" y="5794184"/>
            <a:ext cx="181013" cy="1171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9">
            <a:extLst>
              <a:ext uri="{FF2B5EF4-FFF2-40B4-BE49-F238E27FC236}">
                <a16:creationId xmlns:a16="http://schemas.microsoft.com/office/drawing/2014/main" id="{D03EF0B9-F5B9-4411-BFFE-FEED15831A3A}"/>
              </a:ext>
            </a:extLst>
          </p:cNvPr>
          <p:cNvSpPr/>
          <p:nvPr/>
        </p:nvSpPr>
        <p:spPr>
          <a:xfrm>
            <a:off x="2764942" y="6166866"/>
            <a:ext cx="127774" cy="212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0">
            <a:extLst>
              <a:ext uri="{FF2B5EF4-FFF2-40B4-BE49-F238E27FC236}">
                <a16:creationId xmlns:a16="http://schemas.microsoft.com/office/drawing/2014/main" id="{DDB50412-5A97-46DA-9F4E-3D22EFEC59B6}"/>
              </a:ext>
            </a:extLst>
          </p:cNvPr>
          <p:cNvSpPr/>
          <p:nvPr/>
        </p:nvSpPr>
        <p:spPr>
          <a:xfrm>
            <a:off x="2402903" y="6166865"/>
            <a:ext cx="340741" cy="1064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1">
            <a:extLst>
              <a:ext uri="{FF2B5EF4-FFF2-40B4-BE49-F238E27FC236}">
                <a16:creationId xmlns:a16="http://schemas.microsoft.com/office/drawing/2014/main" id="{BD87F9DD-58DF-4802-8E5B-D34139F2A532}"/>
              </a:ext>
            </a:extLst>
          </p:cNvPr>
          <p:cNvSpPr/>
          <p:nvPr/>
        </p:nvSpPr>
        <p:spPr>
          <a:xfrm>
            <a:off x="2452154" y="6028435"/>
            <a:ext cx="266204" cy="1064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2">
            <a:extLst>
              <a:ext uri="{FF2B5EF4-FFF2-40B4-BE49-F238E27FC236}">
                <a16:creationId xmlns:a16="http://schemas.microsoft.com/office/drawing/2014/main" id="{E5C76F3A-855C-42E6-840E-514ADA7AE998}"/>
              </a:ext>
            </a:extLst>
          </p:cNvPr>
          <p:cNvSpPr/>
          <p:nvPr/>
        </p:nvSpPr>
        <p:spPr>
          <a:xfrm>
            <a:off x="2733001" y="5666409"/>
            <a:ext cx="244906" cy="1064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3">
            <a:extLst>
              <a:ext uri="{FF2B5EF4-FFF2-40B4-BE49-F238E27FC236}">
                <a16:creationId xmlns:a16="http://schemas.microsoft.com/office/drawing/2014/main" id="{658BD7E5-9ED4-485D-B1AA-0E0B3A3E106E}"/>
              </a:ext>
            </a:extLst>
          </p:cNvPr>
          <p:cNvSpPr/>
          <p:nvPr/>
        </p:nvSpPr>
        <p:spPr>
          <a:xfrm>
            <a:off x="2949955" y="5804839"/>
            <a:ext cx="117119" cy="212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526322BE-EEEE-4BDA-B199-7346AE840E82}"/>
              </a:ext>
            </a:extLst>
          </p:cNvPr>
          <p:cNvSpPr/>
          <p:nvPr/>
        </p:nvSpPr>
        <p:spPr>
          <a:xfrm>
            <a:off x="2854121" y="6241402"/>
            <a:ext cx="234264" cy="638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5">
            <a:extLst>
              <a:ext uri="{FF2B5EF4-FFF2-40B4-BE49-F238E27FC236}">
                <a16:creationId xmlns:a16="http://schemas.microsoft.com/office/drawing/2014/main" id="{14D22490-5307-41D2-B454-045E0C3C252E}"/>
              </a:ext>
            </a:extLst>
          </p:cNvPr>
          <p:cNvSpPr/>
          <p:nvPr/>
        </p:nvSpPr>
        <p:spPr>
          <a:xfrm>
            <a:off x="1272895" y="4465510"/>
            <a:ext cx="664616" cy="5397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6">
            <a:extLst>
              <a:ext uri="{FF2B5EF4-FFF2-40B4-BE49-F238E27FC236}">
                <a16:creationId xmlns:a16="http://schemas.microsoft.com/office/drawing/2014/main" id="{A8C73D3E-F1E1-4983-A166-2876AF6EDCD8}"/>
              </a:ext>
            </a:extLst>
          </p:cNvPr>
          <p:cNvSpPr txBox="1"/>
          <p:nvPr/>
        </p:nvSpPr>
        <p:spPr>
          <a:xfrm>
            <a:off x="1267674" y="2665059"/>
            <a:ext cx="73393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63060" algn="l"/>
              </a:tabLst>
            </a:pPr>
            <a:r>
              <a:rPr sz="2000" b="1" spc="-5" dirty="0">
                <a:solidFill>
                  <a:srgbClr val="D2232A"/>
                </a:solidFill>
                <a:latin typeface="Roboto Slab"/>
                <a:cs typeface="Roboto Slab"/>
              </a:rPr>
              <a:t>Негативний</a:t>
            </a:r>
            <a:r>
              <a:rPr sz="2000" b="1" spc="5" dirty="0">
                <a:solidFill>
                  <a:srgbClr val="D2232A"/>
                </a:solidFill>
                <a:latin typeface="Roboto Slab"/>
                <a:cs typeface="Roboto Slab"/>
              </a:rPr>
              <a:t> </a:t>
            </a:r>
            <a:r>
              <a:rPr sz="2000" b="1" spc="-5" dirty="0">
                <a:solidFill>
                  <a:srgbClr val="D2232A"/>
                </a:solidFill>
                <a:latin typeface="Roboto Slab"/>
                <a:cs typeface="Roboto Slab"/>
              </a:rPr>
              <a:t>вплив</a:t>
            </a:r>
            <a:r>
              <a:rPr sz="2000" b="1" dirty="0">
                <a:solidFill>
                  <a:srgbClr val="D2232A"/>
                </a:solidFill>
                <a:latin typeface="Roboto Slab"/>
                <a:cs typeface="Roboto Slab"/>
              </a:rPr>
              <a:t> на:	</a:t>
            </a:r>
            <a:r>
              <a:rPr sz="2000" b="1" spc="-5" dirty="0">
                <a:solidFill>
                  <a:srgbClr val="D2232A"/>
                </a:solidFill>
                <a:latin typeface="Roboto Slab"/>
                <a:cs typeface="Roboto Slab"/>
              </a:rPr>
              <a:t>Фіскальний</a:t>
            </a:r>
            <a:r>
              <a:rPr sz="2000" b="1" spc="-60" dirty="0">
                <a:solidFill>
                  <a:srgbClr val="D2232A"/>
                </a:solidFill>
                <a:latin typeface="Roboto Slab"/>
                <a:cs typeface="Roboto Slab"/>
              </a:rPr>
              <a:t> </a:t>
            </a:r>
            <a:r>
              <a:rPr sz="2000" b="1" spc="-5" dirty="0">
                <a:solidFill>
                  <a:srgbClr val="D2232A"/>
                </a:solidFill>
                <a:latin typeface="Roboto Slab"/>
                <a:cs typeface="Roboto Slab"/>
              </a:rPr>
              <a:t>інструмент</a:t>
            </a:r>
            <a:endParaRPr sz="2000">
              <a:latin typeface="Roboto Slab"/>
              <a:cs typeface="Roboto Slab"/>
            </a:endParaRPr>
          </a:p>
        </p:txBody>
      </p:sp>
      <p:sp>
        <p:nvSpPr>
          <p:cNvPr id="71" name="object 27">
            <a:extLst>
              <a:ext uri="{FF2B5EF4-FFF2-40B4-BE49-F238E27FC236}">
                <a16:creationId xmlns:a16="http://schemas.microsoft.com/office/drawing/2014/main" id="{7CCFFE08-9B96-4041-92F1-89696A2CF326}"/>
              </a:ext>
            </a:extLst>
          </p:cNvPr>
          <p:cNvSpPr/>
          <p:nvPr/>
        </p:nvSpPr>
        <p:spPr>
          <a:xfrm>
            <a:off x="5344021" y="3229121"/>
            <a:ext cx="3339465" cy="1188720"/>
          </a:xfrm>
          <a:custGeom>
            <a:avLst/>
            <a:gdLst/>
            <a:ahLst/>
            <a:cxnLst/>
            <a:rect l="l" t="t" r="r" b="b"/>
            <a:pathLst>
              <a:path w="3339465" h="1188720">
                <a:moveTo>
                  <a:pt x="2746684" y="0"/>
                </a:moveTo>
                <a:lnTo>
                  <a:pt x="556747" y="0"/>
                </a:lnTo>
                <a:lnTo>
                  <a:pt x="506677" y="2126"/>
                </a:lnTo>
                <a:lnTo>
                  <a:pt x="457214" y="8468"/>
                </a:lnTo>
                <a:lnTo>
                  <a:pt x="408669" y="18970"/>
                </a:lnTo>
                <a:lnTo>
                  <a:pt x="361352" y="33576"/>
                </a:lnTo>
                <a:lnTo>
                  <a:pt x="315574" y="52229"/>
                </a:lnTo>
                <a:lnTo>
                  <a:pt x="271645" y="74873"/>
                </a:lnTo>
                <a:lnTo>
                  <a:pt x="229876" y="101452"/>
                </a:lnTo>
                <a:lnTo>
                  <a:pt x="190576" y="131911"/>
                </a:lnTo>
                <a:lnTo>
                  <a:pt x="154055" y="166192"/>
                </a:lnTo>
                <a:lnTo>
                  <a:pt x="120547" y="204051"/>
                </a:lnTo>
                <a:lnTo>
                  <a:pt x="90943" y="244310"/>
                </a:lnTo>
                <a:lnTo>
                  <a:pt x="65328" y="286743"/>
                </a:lnTo>
                <a:lnTo>
                  <a:pt x="43785" y="331125"/>
                </a:lnTo>
                <a:lnTo>
                  <a:pt x="26397" y="377232"/>
                </a:lnTo>
                <a:lnTo>
                  <a:pt x="13247" y="424837"/>
                </a:lnTo>
                <a:lnTo>
                  <a:pt x="4420" y="473716"/>
                </a:lnTo>
                <a:lnTo>
                  <a:pt x="0" y="523644"/>
                </a:lnTo>
                <a:lnTo>
                  <a:pt x="68" y="1188669"/>
                </a:lnTo>
                <a:lnTo>
                  <a:pt x="2746684" y="1188669"/>
                </a:lnTo>
                <a:lnTo>
                  <a:pt x="2795273" y="1186699"/>
                </a:lnTo>
                <a:lnTo>
                  <a:pt x="2842780" y="1180890"/>
                </a:lnTo>
                <a:lnTo>
                  <a:pt x="2889052" y="1171396"/>
                </a:lnTo>
                <a:lnTo>
                  <a:pt x="2933938" y="1158369"/>
                </a:lnTo>
                <a:lnTo>
                  <a:pt x="2977285" y="1141963"/>
                </a:lnTo>
                <a:lnTo>
                  <a:pt x="3018940" y="1122331"/>
                </a:lnTo>
                <a:lnTo>
                  <a:pt x="3058751" y="1099624"/>
                </a:lnTo>
                <a:lnTo>
                  <a:pt x="3096566" y="1073997"/>
                </a:lnTo>
                <a:lnTo>
                  <a:pt x="3132231" y="1045603"/>
                </a:lnTo>
                <a:lnTo>
                  <a:pt x="3165595" y="1014593"/>
                </a:lnTo>
                <a:lnTo>
                  <a:pt x="3196506" y="981122"/>
                </a:lnTo>
                <a:lnTo>
                  <a:pt x="3224809" y="945341"/>
                </a:lnTo>
                <a:lnTo>
                  <a:pt x="3250354" y="907405"/>
                </a:lnTo>
                <a:lnTo>
                  <a:pt x="3272988" y="867466"/>
                </a:lnTo>
                <a:lnTo>
                  <a:pt x="3292558" y="825677"/>
                </a:lnTo>
                <a:lnTo>
                  <a:pt x="3308911" y="782191"/>
                </a:lnTo>
                <a:lnTo>
                  <a:pt x="3321896" y="737160"/>
                </a:lnTo>
                <a:lnTo>
                  <a:pt x="3331360" y="690739"/>
                </a:lnTo>
                <a:lnTo>
                  <a:pt x="3337150" y="643079"/>
                </a:lnTo>
                <a:lnTo>
                  <a:pt x="3339114" y="594334"/>
                </a:lnTo>
                <a:lnTo>
                  <a:pt x="3337150" y="545589"/>
                </a:lnTo>
                <a:lnTo>
                  <a:pt x="3331360" y="497929"/>
                </a:lnTo>
                <a:lnTo>
                  <a:pt x="3321896" y="451508"/>
                </a:lnTo>
                <a:lnTo>
                  <a:pt x="3308911" y="406478"/>
                </a:lnTo>
                <a:lnTo>
                  <a:pt x="3292558" y="362991"/>
                </a:lnTo>
                <a:lnTo>
                  <a:pt x="3272988" y="321202"/>
                </a:lnTo>
                <a:lnTo>
                  <a:pt x="3250354" y="281263"/>
                </a:lnTo>
                <a:lnTo>
                  <a:pt x="3224809" y="243327"/>
                </a:lnTo>
                <a:lnTo>
                  <a:pt x="3196506" y="207547"/>
                </a:lnTo>
                <a:lnTo>
                  <a:pt x="3165595" y="174075"/>
                </a:lnTo>
                <a:lnTo>
                  <a:pt x="3132231" y="143066"/>
                </a:lnTo>
                <a:lnTo>
                  <a:pt x="3096566" y="114671"/>
                </a:lnTo>
                <a:lnTo>
                  <a:pt x="3058751" y="89044"/>
                </a:lnTo>
                <a:lnTo>
                  <a:pt x="3018940" y="66338"/>
                </a:lnTo>
                <a:lnTo>
                  <a:pt x="2977285" y="46705"/>
                </a:lnTo>
                <a:lnTo>
                  <a:pt x="2933938" y="30299"/>
                </a:lnTo>
                <a:lnTo>
                  <a:pt x="2889052" y="17272"/>
                </a:lnTo>
                <a:lnTo>
                  <a:pt x="2842780" y="7778"/>
                </a:lnTo>
                <a:lnTo>
                  <a:pt x="2795273" y="1970"/>
                </a:lnTo>
                <a:lnTo>
                  <a:pt x="2746684" y="0"/>
                </a:lnTo>
                <a:close/>
              </a:path>
            </a:pathLst>
          </a:custGeom>
          <a:solidFill>
            <a:srgbClr val="932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F8772C02-045E-4F79-AFC6-66DA25655808}"/>
              </a:ext>
            </a:extLst>
          </p:cNvPr>
          <p:cNvSpPr txBox="1"/>
          <p:nvPr/>
        </p:nvSpPr>
        <p:spPr>
          <a:xfrm>
            <a:off x="5461905" y="3416739"/>
            <a:ext cx="310324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Myriad Pro"/>
                <a:cs typeface="Myriad Pro"/>
              </a:rPr>
              <a:t>Ставка </a:t>
            </a:r>
            <a:r>
              <a:rPr sz="1700" b="1" spc="-5" dirty="0">
                <a:solidFill>
                  <a:srgbClr val="FFFFFF"/>
                </a:solidFill>
                <a:latin typeface="Myriad Pro"/>
                <a:cs typeface="Myriad Pro"/>
              </a:rPr>
              <a:t>рентної </a:t>
            </a:r>
            <a:r>
              <a:rPr sz="1700" b="1" spc="-10" dirty="0">
                <a:solidFill>
                  <a:srgbClr val="FFFFFF"/>
                </a:solidFill>
                <a:latin typeface="Myriad Pro"/>
                <a:cs typeface="Myriad Pro"/>
              </a:rPr>
              <a:t>плати </a:t>
            </a:r>
            <a:r>
              <a:rPr sz="1700" b="1" dirty="0">
                <a:solidFill>
                  <a:srgbClr val="FFFFFF"/>
                </a:solidFill>
                <a:latin typeface="Myriad Pro"/>
                <a:cs typeface="Myriad Pro"/>
              </a:rPr>
              <a:t>від  </a:t>
            </a:r>
            <a:r>
              <a:rPr sz="1700" b="1" dirty="0">
                <a:solidFill>
                  <a:srgbClr val="FFDD00"/>
                </a:solidFill>
                <a:latin typeface="Myriad Pro Black"/>
                <a:cs typeface="Myriad Pro Black"/>
              </a:rPr>
              <a:t>0,75%-1,5% </a:t>
            </a:r>
            <a:r>
              <a:rPr sz="1700" b="1" dirty="0">
                <a:solidFill>
                  <a:srgbClr val="FFFFFF"/>
                </a:solidFill>
                <a:latin typeface="Myriad Pro"/>
                <a:cs typeface="Myriad Pro"/>
              </a:rPr>
              <a:t>(у </a:t>
            </a:r>
            <a:r>
              <a:rPr sz="1700" b="1" dirty="0">
                <a:solidFill>
                  <a:srgbClr val="FFDD00"/>
                </a:solidFill>
                <a:latin typeface="Myriad Pro Black"/>
                <a:cs typeface="Myriad Pro Black"/>
              </a:rPr>
              <a:t>20</a:t>
            </a:r>
            <a:r>
              <a:rPr sz="1700" b="1" spc="-45" dirty="0">
                <a:solidFill>
                  <a:srgbClr val="FFDD00"/>
                </a:solidFill>
                <a:latin typeface="Myriad Pro Black"/>
                <a:cs typeface="Myriad Pro Black"/>
              </a:rPr>
              <a:t> </a:t>
            </a:r>
            <a:r>
              <a:rPr sz="1700" b="1" dirty="0">
                <a:solidFill>
                  <a:srgbClr val="FFFFFF"/>
                </a:solidFill>
                <a:latin typeface="Myriad Pro"/>
                <a:cs typeface="Myriad Pro"/>
              </a:rPr>
              <a:t>разів</a:t>
            </a:r>
            <a:r>
              <a:rPr sz="1700" b="1" spc="-1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Myriad Pro"/>
                <a:cs typeface="Myriad Pro"/>
              </a:rPr>
              <a:t>менше, </a:t>
            </a:r>
            <a:r>
              <a:rPr sz="1700" b="1" dirty="0">
                <a:solidFill>
                  <a:srgbClr val="FFFFFF"/>
                </a:solidFill>
                <a:latin typeface="Myriad Pro"/>
                <a:cs typeface="Myriad Pro"/>
              </a:rPr>
              <a:t> ніж </a:t>
            </a:r>
            <a:r>
              <a:rPr sz="1700" b="1" spc="5" dirty="0">
                <a:solidFill>
                  <a:srgbClr val="FFFFFF"/>
                </a:solidFill>
                <a:latin typeface="Myriad Pro"/>
                <a:cs typeface="Myriad Pro"/>
              </a:rPr>
              <a:t>для </a:t>
            </a:r>
            <a:r>
              <a:rPr sz="1700" b="1" spc="-10" dirty="0">
                <a:solidFill>
                  <a:srgbClr val="FFFFFF"/>
                </a:solidFill>
                <a:latin typeface="Myriad Pro"/>
                <a:cs typeface="Myriad Pro"/>
              </a:rPr>
              <a:t>природного</a:t>
            </a:r>
            <a:r>
              <a:rPr sz="1700" b="1" spc="-20" dirty="0">
                <a:solidFill>
                  <a:srgbClr val="FFFFFF"/>
                </a:solidFill>
                <a:latin typeface="Myriad Pro"/>
                <a:cs typeface="Myriad Pro"/>
              </a:rPr>
              <a:t> газу)</a:t>
            </a:r>
            <a:endParaRPr sz="1700">
              <a:latin typeface="Myriad Pro"/>
              <a:cs typeface="Myriad Pro"/>
            </a:endParaRPr>
          </a:p>
        </p:txBody>
      </p:sp>
      <p:sp>
        <p:nvSpPr>
          <p:cNvPr id="73" name="object 29">
            <a:extLst>
              <a:ext uri="{FF2B5EF4-FFF2-40B4-BE49-F238E27FC236}">
                <a16:creationId xmlns:a16="http://schemas.microsoft.com/office/drawing/2014/main" id="{5FEEE9EB-E5D4-4C2B-B1C7-24E3F7C2DA99}"/>
              </a:ext>
            </a:extLst>
          </p:cNvPr>
          <p:cNvSpPr/>
          <p:nvPr/>
        </p:nvSpPr>
        <p:spPr>
          <a:xfrm>
            <a:off x="5735313" y="4478299"/>
            <a:ext cx="2555875" cy="909955"/>
          </a:xfrm>
          <a:custGeom>
            <a:avLst/>
            <a:gdLst/>
            <a:ahLst/>
            <a:cxnLst/>
            <a:rect l="l" t="t" r="r" b="b"/>
            <a:pathLst>
              <a:path w="2555875" h="909954">
                <a:moveTo>
                  <a:pt x="2555544" y="0"/>
                </a:moveTo>
                <a:lnTo>
                  <a:pt x="453415" y="0"/>
                </a:lnTo>
                <a:lnTo>
                  <a:pt x="407055" y="2348"/>
                </a:lnTo>
                <a:lnTo>
                  <a:pt x="362035" y="9241"/>
                </a:lnTo>
                <a:lnTo>
                  <a:pt x="318581" y="20450"/>
                </a:lnTo>
                <a:lnTo>
                  <a:pt x="276923" y="35746"/>
                </a:lnTo>
                <a:lnTo>
                  <a:pt x="237288" y="54901"/>
                </a:lnTo>
                <a:lnTo>
                  <a:pt x="199904" y="77686"/>
                </a:lnTo>
                <a:lnTo>
                  <a:pt x="164999" y="103872"/>
                </a:lnTo>
                <a:lnTo>
                  <a:pt x="132800" y="133230"/>
                </a:lnTo>
                <a:lnTo>
                  <a:pt x="103536" y="165533"/>
                </a:lnTo>
                <a:lnTo>
                  <a:pt x="77435" y="200551"/>
                </a:lnTo>
                <a:lnTo>
                  <a:pt x="54723" y="238056"/>
                </a:lnTo>
                <a:lnTo>
                  <a:pt x="35631" y="277818"/>
                </a:lnTo>
                <a:lnTo>
                  <a:pt x="20384" y="319610"/>
                </a:lnTo>
                <a:lnTo>
                  <a:pt x="9211" y="363203"/>
                </a:lnTo>
                <a:lnTo>
                  <a:pt x="2340" y="408367"/>
                </a:lnTo>
                <a:lnTo>
                  <a:pt x="0" y="454875"/>
                </a:lnTo>
                <a:lnTo>
                  <a:pt x="2340" y="501383"/>
                </a:lnTo>
                <a:lnTo>
                  <a:pt x="9211" y="546548"/>
                </a:lnTo>
                <a:lnTo>
                  <a:pt x="20384" y="590141"/>
                </a:lnTo>
                <a:lnTo>
                  <a:pt x="35631" y="631933"/>
                </a:lnTo>
                <a:lnTo>
                  <a:pt x="54723" y="671695"/>
                </a:lnTo>
                <a:lnTo>
                  <a:pt x="77435" y="709200"/>
                </a:lnTo>
                <a:lnTo>
                  <a:pt x="103536" y="744218"/>
                </a:lnTo>
                <a:lnTo>
                  <a:pt x="132800" y="776520"/>
                </a:lnTo>
                <a:lnTo>
                  <a:pt x="164999" y="805879"/>
                </a:lnTo>
                <a:lnTo>
                  <a:pt x="199904" y="832065"/>
                </a:lnTo>
                <a:lnTo>
                  <a:pt x="237288" y="854850"/>
                </a:lnTo>
                <a:lnTo>
                  <a:pt x="276923" y="874005"/>
                </a:lnTo>
                <a:lnTo>
                  <a:pt x="318581" y="889301"/>
                </a:lnTo>
                <a:lnTo>
                  <a:pt x="362035" y="900510"/>
                </a:lnTo>
                <a:lnTo>
                  <a:pt x="407055" y="907403"/>
                </a:lnTo>
                <a:lnTo>
                  <a:pt x="453415" y="909751"/>
                </a:lnTo>
                <a:lnTo>
                  <a:pt x="2129485" y="909751"/>
                </a:lnTo>
                <a:lnTo>
                  <a:pt x="2178682" y="907064"/>
                </a:lnTo>
                <a:lnTo>
                  <a:pt x="2226997" y="899063"/>
                </a:lnTo>
                <a:lnTo>
                  <a:pt x="2273925" y="885839"/>
                </a:lnTo>
                <a:lnTo>
                  <a:pt x="2318963" y="867486"/>
                </a:lnTo>
                <a:lnTo>
                  <a:pt x="2361606" y="844094"/>
                </a:lnTo>
                <a:lnTo>
                  <a:pt x="2401349" y="815755"/>
                </a:lnTo>
                <a:lnTo>
                  <a:pt x="2437688" y="782561"/>
                </a:lnTo>
                <a:lnTo>
                  <a:pt x="2470115" y="744958"/>
                </a:lnTo>
                <a:lnTo>
                  <a:pt x="2497572" y="704402"/>
                </a:lnTo>
                <a:lnTo>
                  <a:pt x="2519922" y="661260"/>
                </a:lnTo>
                <a:lnTo>
                  <a:pt x="2537030" y="615897"/>
                </a:lnTo>
                <a:lnTo>
                  <a:pt x="2548760" y="568679"/>
                </a:lnTo>
                <a:lnTo>
                  <a:pt x="2554977" y="519971"/>
                </a:lnTo>
                <a:lnTo>
                  <a:pt x="2555544" y="470141"/>
                </a:lnTo>
                <a:lnTo>
                  <a:pt x="2555544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0">
            <a:extLst>
              <a:ext uri="{FF2B5EF4-FFF2-40B4-BE49-F238E27FC236}">
                <a16:creationId xmlns:a16="http://schemas.microsoft.com/office/drawing/2014/main" id="{63BB27B3-E0FC-4AE5-8F52-E53571974C6F}"/>
              </a:ext>
            </a:extLst>
          </p:cNvPr>
          <p:cNvSpPr txBox="1"/>
          <p:nvPr/>
        </p:nvSpPr>
        <p:spPr>
          <a:xfrm>
            <a:off x="5946058" y="4656000"/>
            <a:ext cx="213487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marR="5080" indent="-301625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FFFFF"/>
                </a:solidFill>
                <a:latin typeface="Myriad Pro"/>
                <a:cs typeface="Myriad Pro"/>
              </a:rPr>
              <a:t>Екологічний</a:t>
            </a:r>
            <a:r>
              <a:rPr sz="1700" b="1" spc="-5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Myriad Pro"/>
                <a:cs typeface="Myriad Pro"/>
              </a:rPr>
              <a:t>податок  </a:t>
            </a:r>
            <a:r>
              <a:rPr sz="1700" b="1" dirty="0">
                <a:solidFill>
                  <a:srgbClr val="FFFFFF"/>
                </a:solidFill>
                <a:latin typeface="Myriad Pro"/>
                <a:cs typeface="Myriad Pro"/>
              </a:rPr>
              <a:t>не</a:t>
            </a:r>
            <a:r>
              <a:rPr sz="1700" b="1" spc="-1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Myriad Pro"/>
                <a:cs typeface="Myriad Pro"/>
              </a:rPr>
              <a:t>сплачується</a:t>
            </a:r>
            <a:endParaRPr sz="1700">
              <a:latin typeface="Myriad Pro"/>
              <a:cs typeface="Myriad Pro"/>
            </a:endParaRPr>
          </a:p>
        </p:txBody>
      </p:sp>
      <p:sp>
        <p:nvSpPr>
          <p:cNvPr id="75" name="object 31">
            <a:extLst>
              <a:ext uri="{FF2B5EF4-FFF2-40B4-BE49-F238E27FC236}">
                <a16:creationId xmlns:a16="http://schemas.microsoft.com/office/drawing/2014/main" id="{F7B38F1D-7B5F-4827-A1C8-BDF5D58E6BAD}"/>
              </a:ext>
            </a:extLst>
          </p:cNvPr>
          <p:cNvSpPr txBox="1"/>
          <p:nvPr/>
        </p:nvSpPr>
        <p:spPr>
          <a:xfrm>
            <a:off x="9590602" y="2665059"/>
            <a:ext cx="29559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D2232A"/>
                </a:solidFill>
                <a:latin typeface="Roboto Slab"/>
                <a:cs typeface="Roboto Slab"/>
              </a:rPr>
              <a:t>Ліквідація </a:t>
            </a:r>
            <a:r>
              <a:rPr sz="2000" b="1" dirty="0">
                <a:solidFill>
                  <a:srgbClr val="D2232A"/>
                </a:solidFill>
                <a:latin typeface="Roboto Slab"/>
                <a:cs typeface="Roboto Slab"/>
              </a:rPr>
              <a:t>шахт </a:t>
            </a:r>
            <a:r>
              <a:rPr sz="2000" b="1" spc="-5" dirty="0">
                <a:solidFill>
                  <a:srgbClr val="D2232A"/>
                </a:solidFill>
                <a:latin typeface="Roboto Slab"/>
                <a:cs typeface="Roboto Slab"/>
              </a:rPr>
              <a:t>без  вживання</a:t>
            </a:r>
            <a:r>
              <a:rPr sz="2000" b="1" spc="-65" dirty="0">
                <a:solidFill>
                  <a:srgbClr val="D2232A"/>
                </a:solidFill>
                <a:latin typeface="Roboto Slab"/>
                <a:cs typeface="Roboto Slab"/>
              </a:rPr>
              <a:t> </a:t>
            </a:r>
            <a:r>
              <a:rPr sz="2000" b="1" spc="-5" dirty="0">
                <a:solidFill>
                  <a:srgbClr val="D2232A"/>
                </a:solidFill>
                <a:latin typeface="Roboto Slab"/>
                <a:cs typeface="Roboto Slab"/>
              </a:rPr>
              <a:t>необхідних  </a:t>
            </a:r>
            <a:r>
              <a:rPr sz="2000" b="1" spc="-20" dirty="0">
                <a:solidFill>
                  <a:srgbClr val="D2232A"/>
                </a:solidFill>
                <a:latin typeface="Roboto Slab"/>
                <a:cs typeface="Roboto Slab"/>
              </a:rPr>
              <a:t>заходів</a:t>
            </a:r>
            <a:endParaRPr sz="2000">
              <a:latin typeface="Roboto Slab"/>
              <a:cs typeface="Roboto Slab"/>
            </a:endParaRPr>
          </a:p>
        </p:txBody>
      </p:sp>
      <p:sp>
        <p:nvSpPr>
          <p:cNvPr id="76" name="object 32">
            <a:extLst>
              <a:ext uri="{FF2B5EF4-FFF2-40B4-BE49-F238E27FC236}">
                <a16:creationId xmlns:a16="http://schemas.microsoft.com/office/drawing/2014/main" id="{1F8B961B-F179-4965-889F-E28AECB9ABFF}"/>
              </a:ext>
            </a:extLst>
          </p:cNvPr>
          <p:cNvSpPr/>
          <p:nvPr/>
        </p:nvSpPr>
        <p:spPr>
          <a:xfrm>
            <a:off x="9505675" y="3468570"/>
            <a:ext cx="773430" cy="1504315"/>
          </a:xfrm>
          <a:custGeom>
            <a:avLst/>
            <a:gdLst/>
            <a:ahLst/>
            <a:cxnLst/>
            <a:rect l="l" t="t" r="r" b="b"/>
            <a:pathLst>
              <a:path w="773429" h="1504314">
                <a:moveTo>
                  <a:pt x="772883" y="0"/>
                </a:moveTo>
                <a:lnTo>
                  <a:pt x="724006" y="1479"/>
                </a:lnTo>
                <a:lnTo>
                  <a:pt x="675935" y="5860"/>
                </a:lnTo>
                <a:lnTo>
                  <a:pt x="628764" y="13053"/>
                </a:lnTo>
                <a:lnTo>
                  <a:pt x="582581" y="22971"/>
                </a:lnTo>
                <a:lnTo>
                  <a:pt x="537477" y="35525"/>
                </a:lnTo>
                <a:lnTo>
                  <a:pt x="493544" y="50628"/>
                </a:lnTo>
                <a:lnTo>
                  <a:pt x="450871" y="68191"/>
                </a:lnTo>
                <a:lnTo>
                  <a:pt x="409549" y="88126"/>
                </a:lnTo>
                <a:lnTo>
                  <a:pt x="369669" y="110345"/>
                </a:lnTo>
                <a:lnTo>
                  <a:pt x="331320" y="134761"/>
                </a:lnTo>
                <a:lnTo>
                  <a:pt x="294595" y="161283"/>
                </a:lnTo>
                <a:lnTo>
                  <a:pt x="259582" y="189826"/>
                </a:lnTo>
                <a:lnTo>
                  <a:pt x="226374" y="220300"/>
                </a:lnTo>
                <a:lnTo>
                  <a:pt x="195059" y="252618"/>
                </a:lnTo>
                <a:lnTo>
                  <a:pt x="165730" y="286691"/>
                </a:lnTo>
                <a:lnTo>
                  <a:pt x="138476" y="322431"/>
                </a:lnTo>
                <a:lnTo>
                  <a:pt x="113388" y="359750"/>
                </a:lnTo>
                <a:lnTo>
                  <a:pt x="90556" y="398560"/>
                </a:lnTo>
                <a:lnTo>
                  <a:pt x="70071" y="438773"/>
                </a:lnTo>
                <a:lnTo>
                  <a:pt x="52024" y="480301"/>
                </a:lnTo>
                <a:lnTo>
                  <a:pt x="36505" y="523056"/>
                </a:lnTo>
                <a:lnTo>
                  <a:pt x="23604" y="566949"/>
                </a:lnTo>
                <a:lnTo>
                  <a:pt x="13413" y="611892"/>
                </a:lnTo>
                <a:lnTo>
                  <a:pt x="6021" y="657798"/>
                </a:lnTo>
                <a:lnTo>
                  <a:pt x="1520" y="704578"/>
                </a:lnTo>
                <a:lnTo>
                  <a:pt x="0" y="752144"/>
                </a:lnTo>
                <a:lnTo>
                  <a:pt x="1399" y="799712"/>
                </a:lnTo>
                <a:lnTo>
                  <a:pt x="5550" y="846493"/>
                </a:lnTo>
                <a:lnTo>
                  <a:pt x="12382" y="892400"/>
                </a:lnTo>
                <a:lnTo>
                  <a:pt x="21822" y="937345"/>
                </a:lnTo>
                <a:lnTo>
                  <a:pt x="33799" y="981239"/>
                </a:lnTo>
                <a:lnTo>
                  <a:pt x="48242" y="1023994"/>
                </a:lnTo>
                <a:lnTo>
                  <a:pt x="65079" y="1065523"/>
                </a:lnTo>
                <a:lnTo>
                  <a:pt x="84240" y="1105737"/>
                </a:lnTo>
                <a:lnTo>
                  <a:pt x="105651" y="1144548"/>
                </a:lnTo>
                <a:lnTo>
                  <a:pt x="129243" y="1181868"/>
                </a:lnTo>
                <a:lnTo>
                  <a:pt x="154944" y="1217608"/>
                </a:lnTo>
                <a:lnTo>
                  <a:pt x="182681" y="1251682"/>
                </a:lnTo>
                <a:lnTo>
                  <a:pt x="212385" y="1284000"/>
                </a:lnTo>
                <a:lnTo>
                  <a:pt x="243982" y="1314474"/>
                </a:lnTo>
                <a:lnTo>
                  <a:pt x="277403" y="1343017"/>
                </a:lnTo>
                <a:lnTo>
                  <a:pt x="312575" y="1369540"/>
                </a:lnTo>
                <a:lnTo>
                  <a:pt x="349427" y="1393955"/>
                </a:lnTo>
                <a:lnTo>
                  <a:pt x="387887" y="1416175"/>
                </a:lnTo>
                <a:lnTo>
                  <a:pt x="427885" y="1436110"/>
                </a:lnTo>
                <a:lnTo>
                  <a:pt x="469348" y="1453673"/>
                </a:lnTo>
                <a:lnTo>
                  <a:pt x="512205" y="1468776"/>
                </a:lnTo>
                <a:lnTo>
                  <a:pt x="556386" y="1481330"/>
                </a:lnTo>
                <a:lnTo>
                  <a:pt x="601817" y="1491248"/>
                </a:lnTo>
                <a:lnTo>
                  <a:pt x="648429" y="1498441"/>
                </a:lnTo>
                <a:lnTo>
                  <a:pt x="696148" y="1502822"/>
                </a:lnTo>
                <a:lnTo>
                  <a:pt x="744905" y="1504302"/>
                </a:lnTo>
              </a:path>
            </a:pathLst>
          </a:custGeom>
          <a:ln w="38099">
            <a:solidFill>
              <a:srgbClr val="D92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3">
            <a:extLst>
              <a:ext uri="{FF2B5EF4-FFF2-40B4-BE49-F238E27FC236}">
                <a16:creationId xmlns:a16="http://schemas.microsoft.com/office/drawing/2014/main" id="{8C4EF972-524B-48B7-AB79-18D486BF30EE}"/>
              </a:ext>
            </a:extLst>
          </p:cNvPr>
          <p:cNvSpPr/>
          <p:nvPr/>
        </p:nvSpPr>
        <p:spPr>
          <a:xfrm>
            <a:off x="10172397" y="4900179"/>
            <a:ext cx="78740" cy="145415"/>
          </a:xfrm>
          <a:custGeom>
            <a:avLst/>
            <a:gdLst/>
            <a:ahLst/>
            <a:cxnLst/>
            <a:rect l="l" t="t" r="r" b="b"/>
            <a:pathLst>
              <a:path w="78740" h="145414">
                <a:moveTo>
                  <a:pt x="0" y="0"/>
                </a:moveTo>
                <a:lnTo>
                  <a:pt x="78181" y="72694"/>
                </a:lnTo>
                <a:lnTo>
                  <a:pt x="0" y="145376"/>
                </a:lnTo>
              </a:path>
            </a:pathLst>
          </a:custGeom>
          <a:ln w="38100">
            <a:solidFill>
              <a:srgbClr val="D92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4">
            <a:extLst>
              <a:ext uri="{FF2B5EF4-FFF2-40B4-BE49-F238E27FC236}">
                <a16:creationId xmlns:a16="http://schemas.microsoft.com/office/drawing/2014/main" id="{FF49B7F5-4CE2-49AD-8965-ED46A30DD14D}"/>
              </a:ext>
            </a:extLst>
          </p:cNvPr>
          <p:cNvSpPr/>
          <p:nvPr/>
        </p:nvSpPr>
        <p:spPr>
          <a:xfrm>
            <a:off x="9182929" y="3468574"/>
            <a:ext cx="1096010" cy="2160905"/>
          </a:xfrm>
          <a:custGeom>
            <a:avLst/>
            <a:gdLst/>
            <a:ahLst/>
            <a:cxnLst/>
            <a:rect l="l" t="t" r="r" b="b"/>
            <a:pathLst>
              <a:path w="1096009" h="2160904">
                <a:moveTo>
                  <a:pt x="1095628" y="0"/>
                </a:moveTo>
                <a:lnTo>
                  <a:pt x="1046825" y="1052"/>
                </a:lnTo>
                <a:lnTo>
                  <a:pt x="998567" y="4180"/>
                </a:lnTo>
                <a:lnTo>
                  <a:pt x="950901" y="9340"/>
                </a:lnTo>
                <a:lnTo>
                  <a:pt x="903871" y="16489"/>
                </a:lnTo>
                <a:lnTo>
                  <a:pt x="857521" y="25581"/>
                </a:lnTo>
                <a:lnTo>
                  <a:pt x="811896" y="36573"/>
                </a:lnTo>
                <a:lnTo>
                  <a:pt x="767040" y="49422"/>
                </a:lnTo>
                <a:lnTo>
                  <a:pt x="722998" y="64082"/>
                </a:lnTo>
                <a:lnTo>
                  <a:pt x="679815" y="80512"/>
                </a:lnTo>
                <a:lnTo>
                  <a:pt x="637534" y="98665"/>
                </a:lnTo>
                <a:lnTo>
                  <a:pt x="596201" y="118500"/>
                </a:lnTo>
                <a:lnTo>
                  <a:pt x="555860" y="139971"/>
                </a:lnTo>
                <a:lnTo>
                  <a:pt x="516556" y="163034"/>
                </a:lnTo>
                <a:lnTo>
                  <a:pt x="478332" y="187647"/>
                </a:lnTo>
                <a:lnTo>
                  <a:pt x="441235" y="213764"/>
                </a:lnTo>
                <a:lnTo>
                  <a:pt x="405307" y="241343"/>
                </a:lnTo>
                <a:lnTo>
                  <a:pt x="370594" y="270339"/>
                </a:lnTo>
                <a:lnTo>
                  <a:pt x="337141" y="300707"/>
                </a:lnTo>
                <a:lnTo>
                  <a:pt x="304991" y="332406"/>
                </a:lnTo>
                <a:lnTo>
                  <a:pt x="274189" y="365389"/>
                </a:lnTo>
                <a:lnTo>
                  <a:pt x="244780" y="399614"/>
                </a:lnTo>
                <a:lnTo>
                  <a:pt x="216809" y="435037"/>
                </a:lnTo>
                <a:lnTo>
                  <a:pt x="190319" y="471613"/>
                </a:lnTo>
                <a:lnTo>
                  <a:pt x="165356" y="509299"/>
                </a:lnTo>
                <a:lnTo>
                  <a:pt x="141964" y="548051"/>
                </a:lnTo>
                <a:lnTo>
                  <a:pt x="120187" y="587824"/>
                </a:lnTo>
                <a:lnTo>
                  <a:pt x="100070" y="628576"/>
                </a:lnTo>
                <a:lnTo>
                  <a:pt x="81658" y="670262"/>
                </a:lnTo>
                <a:lnTo>
                  <a:pt x="64995" y="712838"/>
                </a:lnTo>
                <a:lnTo>
                  <a:pt x="50125" y="756260"/>
                </a:lnTo>
                <a:lnTo>
                  <a:pt x="37094" y="800485"/>
                </a:lnTo>
                <a:lnTo>
                  <a:pt x="25945" y="845468"/>
                </a:lnTo>
                <a:lnTo>
                  <a:pt x="16723" y="891166"/>
                </a:lnTo>
                <a:lnTo>
                  <a:pt x="9473" y="937534"/>
                </a:lnTo>
                <a:lnTo>
                  <a:pt x="4240" y="984529"/>
                </a:lnTo>
                <a:lnTo>
                  <a:pt x="1067" y="1032107"/>
                </a:lnTo>
                <a:lnTo>
                  <a:pt x="0" y="1080223"/>
                </a:lnTo>
                <a:lnTo>
                  <a:pt x="1007" y="1128341"/>
                </a:lnTo>
                <a:lnTo>
                  <a:pt x="4003" y="1175920"/>
                </a:lnTo>
                <a:lnTo>
                  <a:pt x="8951" y="1222916"/>
                </a:lnTo>
                <a:lnTo>
                  <a:pt x="15813" y="1269285"/>
                </a:lnTo>
                <a:lnTo>
                  <a:pt x="24550" y="1314983"/>
                </a:lnTo>
                <a:lnTo>
                  <a:pt x="35125" y="1359966"/>
                </a:lnTo>
                <a:lnTo>
                  <a:pt x="47500" y="1404191"/>
                </a:lnTo>
                <a:lnTo>
                  <a:pt x="61636" y="1447614"/>
                </a:lnTo>
                <a:lnTo>
                  <a:pt x="77497" y="1490190"/>
                </a:lnTo>
                <a:lnTo>
                  <a:pt x="95044" y="1531876"/>
                </a:lnTo>
                <a:lnTo>
                  <a:pt x="114239" y="1572628"/>
                </a:lnTo>
                <a:lnTo>
                  <a:pt x="135044" y="1612402"/>
                </a:lnTo>
                <a:lnTo>
                  <a:pt x="157422" y="1651154"/>
                </a:lnTo>
                <a:lnTo>
                  <a:pt x="181334" y="1688840"/>
                </a:lnTo>
                <a:lnTo>
                  <a:pt x="206742" y="1725416"/>
                </a:lnTo>
                <a:lnTo>
                  <a:pt x="233610" y="1760838"/>
                </a:lnTo>
                <a:lnTo>
                  <a:pt x="261898" y="1795063"/>
                </a:lnTo>
                <a:lnTo>
                  <a:pt x="291569" y="1828046"/>
                </a:lnTo>
                <a:lnTo>
                  <a:pt x="322585" y="1859744"/>
                </a:lnTo>
                <a:lnTo>
                  <a:pt x="354908" y="1890113"/>
                </a:lnTo>
                <a:lnTo>
                  <a:pt x="388500" y="1919108"/>
                </a:lnTo>
                <a:lnTo>
                  <a:pt x="423323" y="1946686"/>
                </a:lnTo>
                <a:lnTo>
                  <a:pt x="459340" y="1972803"/>
                </a:lnTo>
                <a:lnTo>
                  <a:pt x="496512" y="1997416"/>
                </a:lnTo>
                <a:lnTo>
                  <a:pt x="534802" y="2020479"/>
                </a:lnTo>
                <a:lnTo>
                  <a:pt x="574171" y="2041950"/>
                </a:lnTo>
                <a:lnTo>
                  <a:pt x="614582" y="2061784"/>
                </a:lnTo>
                <a:lnTo>
                  <a:pt x="655997" y="2079937"/>
                </a:lnTo>
                <a:lnTo>
                  <a:pt x="698378" y="2096366"/>
                </a:lnTo>
                <a:lnTo>
                  <a:pt x="741687" y="2111026"/>
                </a:lnTo>
                <a:lnTo>
                  <a:pt x="785886" y="2123875"/>
                </a:lnTo>
                <a:lnTo>
                  <a:pt x="830937" y="2134867"/>
                </a:lnTo>
                <a:lnTo>
                  <a:pt x="876803" y="2143959"/>
                </a:lnTo>
                <a:lnTo>
                  <a:pt x="923445" y="2151107"/>
                </a:lnTo>
                <a:lnTo>
                  <a:pt x="970826" y="2156267"/>
                </a:lnTo>
                <a:lnTo>
                  <a:pt x="1018907" y="2159395"/>
                </a:lnTo>
                <a:lnTo>
                  <a:pt x="1067650" y="2160447"/>
                </a:lnTo>
              </a:path>
            </a:pathLst>
          </a:custGeom>
          <a:ln w="38100">
            <a:solidFill>
              <a:srgbClr val="D92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35">
            <a:extLst>
              <a:ext uri="{FF2B5EF4-FFF2-40B4-BE49-F238E27FC236}">
                <a16:creationId xmlns:a16="http://schemas.microsoft.com/office/drawing/2014/main" id="{4AAB9EC3-C7DA-4696-A3E1-05A1E15CD745}"/>
              </a:ext>
            </a:extLst>
          </p:cNvPr>
          <p:cNvSpPr/>
          <p:nvPr/>
        </p:nvSpPr>
        <p:spPr>
          <a:xfrm>
            <a:off x="10172396" y="5556332"/>
            <a:ext cx="78740" cy="145415"/>
          </a:xfrm>
          <a:custGeom>
            <a:avLst/>
            <a:gdLst/>
            <a:ahLst/>
            <a:cxnLst/>
            <a:rect l="l" t="t" r="r" b="b"/>
            <a:pathLst>
              <a:path w="78740" h="145414">
                <a:moveTo>
                  <a:pt x="0" y="0"/>
                </a:moveTo>
                <a:lnTo>
                  <a:pt x="78181" y="72694"/>
                </a:lnTo>
                <a:lnTo>
                  <a:pt x="0" y="145376"/>
                </a:lnTo>
              </a:path>
            </a:pathLst>
          </a:custGeom>
          <a:ln w="38100">
            <a:solidFill>
              <a:srgbClr val="D92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36">
            <a:extLst>
              <a:ext uri="{FF2B5EF4-FFF2-40B4-BE49-F238E27FC236}">
                <a16:creationId xmlns:a16="http://schemas.microsoft.com/office/drawing/2014/main" id="{7C1B31F7-1657-4EAE-BE32-0338D5D58F39}"/>
              </a:ext>
            </a:extLst>
          </p:cNvPr>
          <p:cNvSpPr/>
          <p:nvPr/>
        </p:nvSpPr>
        <p:spPr>
          <a:xfrm>
            <a:off x="9804632" y="3468574"/>
            <a:ext cx="474345" cy="896619"/>
          </a:xfrm>
          <a:custGeom>
            <a:avLst/>
            <a:gdLst/>
            <a:ahLst/>
            <a:cxnLst/>
            <a:rect l="l" t="t" r="r" b="b"/>
            <a:pathLst>
              <a:path w="474345" h="896620">
                <a:moveTo>
                  <a:pt x="473925" y="0"/>
                </a:moveTo>
                <a:lnTo>
                  <a:pt x="425468" y="2314"/>
                </a:lnTo>
                <a:lnTo>
                  <a:pt x="378411" y="9107"/>
                </a:lnTo>
                <a:lnTo>
                  <a:pt x="332992" y="20153"/>
                </a:lnTo>
                <a:lnTo>
                  <a:pt x="289450" y="35227"/>
                </a:lnTo>
                <a:lnTo>
                  <a:pt x="248022" y="54103"/>
                </a:lnTo>
                <a:lnTo>
                  <a:pt x="208947" y="76557"/>
                </a:lnTo>
                <a:lnTo>
                  <a:pt x="172462" y="102362"/>
                </a:lnTo>
                <a:lnTo>
                  <a:pt x="138807" y="131294"/>
                </a:lnTo>
                <a:lnTo>
                  <a:pt x="108220" y="163127"/>
                </a:lnTo>
                <a:lnTo>
                  <a:pt x="80937" y="197635"/>
                </a:lnTo>
                <a:lnTo>
                  <a:pt x="57199" y="234594"/>
                </a:lnTo>
                <a:lnTo>
                  <a:pt x="37242" y="273778"/>
                </a:lnTo>
                <a:lnTo>
                  <a:pt x="21306" y="314962"/>
                </a:lnTo>
                <a:lnTo>
                  <a:pt x="9628" y="357920"/>
                </a:lnTo>
                <a:lnTo>
                  <a:pt x="2446" y="402428"/>
                </a:lnTo>
                <a:lnTo>
                  <a:pt x="0" y="448259"/>
                </a:lnTo>
                <a:lnTo>
                  <a:pt x="2424" y="497103"/>
                </a:lnTo>
                <a:lnTo>
                  <a:pt x="9571" y="544424"/>
                </a:lnTo>
                <a:lnTo>
                  <a:pt x="21250" y="589947"/>
                </a:lnTo>
                <a:lnTo>
                  <a:pt x="37273" y="633401"/>
                </a:lnTo>
                <a:lnTo>
                  <a:pt x="57450" y="674510"/>
                </a:lnTo>
                <a:lnTo>
                  <a:pt x="81590" y="713002"/>
                </a:lnTo>
                <a:lnTo>
                  <a:pt x="109505" y="748604"/>
                </a:lnTo>
                <a:lnTo>
                  <a:pt x="141004" y="781041"/>
                </a:lnTo>
                <a:lnTo>
                  <a:pt x="175899" y="810040"/>
                </a:lnTo>
                <a:lnTo>
                  <a:pt x="213999" y="835328"/>
                </a:lnTo>
                <a:lnTo>
                  <a:pt x="255115" y="856632"/>
                </a:lnTo>
                <a:lnTo>
                  <a:pt x="299058" y="873677"/>
                </a:lnTo>
                <a:lnTo>
                  <a:pt x="345637" y="886191"/>
                </a:lnTo>
                <a:lnTo>
                  <a:pt x="394663" y="893900"/>
                </a:lnTo>
                <a:lnTo>
                  <a:pt x="445947" y="896531"/>
                </a:lnTo>
              </a:path>
            </a:pathLst>
          </a:custGeom>
          <a:ln w="38100">
            <a:solidFill>
              <a:srgbClr val="D92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37">
            <a:extLst>
              <a:ext uri="{FF2B5EF4-FFF2-40B4-BE49-F238E27FC236}">
                <a16:creationId xmlns:a16="http://schemas.microsoft.com/office/drawing/2014/main" id="{48BFF38B-09DB-47BE-B683-2B235117FB41}"/>
              </a:ext>
            </a:extLst>
          </p:cNvPr>
          <p:cNvSpPr/>
          <p:nvPr/>
        </p:nvSpPr>
        <p:spPr>
          <a:xfrm>
            <a:off x="10172397" y="4292412"/>
            <a:ext cx="78740" cy="145415"/>
          </a:xfrm>
          <a:custGeom>
            <a:avLst/>
            <a:gdLst/>
            <a:ahLst/>
            <a:cxnLst/>
            <a:rect l="l" t="t" r="r" b="b"/>
            <a:pathLst>
              <a:path w="78740" h="145414">
                <a:moveTo>
                  <a:pt x="0" y="0"/>
                </a:moveTo>
                <a:lnTo>
                  <a:pt x="78181" y="72694"/>
                </a:lnTo>
                <a:lnTo>
                  <a:pt x="0" y="145376"/>
                </a:lnTo>
              </a:path>
            </a:pathLst>
          </a:custGeom>
          <a:ln w="38100">
            <a:solidFill>
              <a:srgbClr val="D92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38">
            <a:extLst>
              <a:ext uri="{FF2B5EF4-FFF2-40B4-BE49-F238E27FC236}">
                <a16:creationId xmlns:a16="http://schemas.microsoft.com/office/drawing/2014/main" id="{B6465919-628B-4627-A928-90F887BB643A}"/>
              </a:ext>
            </a:extLst>
          </p:cNvPr>
          <p:cNvSpPr txBox="1"/>
          <p:nvPr/>
        </p:nvSpPr>
        <p:spPr>
          <a:xfrm>
            <a:off x="10482650" y="4094914"/>
            <a:ext cx="2341245" cy="188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704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Myriad Pro"/>
                <a:cs typeface="Myriad Pro"/>
              </a:rPr>
              <a:t>просідання</a:t>
            </a:r>
            <a:r>
              <a:rPr sz="1700" b="1" spc="-90" dirty="0">
                <a:latin typeface="Myriad Pro"/>
                <a:cs typeface="Myriad Pro"/>
              </a:rPr>
              <a:t> </a:t>
            </a:r>
            <a:r>
              <a:rPr sz="1700" b="1" dirty="0">
                <a:latin typeface="Myriad Pro"/>
                <a:cs typeface="Myriad Pro"/>
              </a:rPr>
              <a:t>земної  </a:t>
            </a:r>
            <a:r>
              <a:rPr sz="1700" b="1" spc="-10" dirty="0">
                <a:latin typeface="Myriad Pro"/>
                <a:cs typeface="Myriad Pro"/>
              </a:rPr>
              <a:t>поверхні</a:t>
            </a:r>
            <a:endParaRPr sz="1700">
              <a:latin typeface="Myriad Pro"/>
              <a:cs typeface="Myriad Pro"/>
            </a:endParaRPr>
          </a:p>
          <a:p>
            <a:pPr marL="12700" marR="5080">
              <a:lnSpc>
                <a:spcPct val="100000"/>
              </a:lnSpc>
              <a:spcBef>
                <a:spcPts val="1210"/>
              </a:spcBef>
            </a:pPr>
            <a:r>
              <a:rPr sz="1700" b="1" spc="-5" dirty="0">
                <a:latin typeface="Myriad Pro"/>
                <a:cs typeface="Myriad Pro"/>
              </a:rPr>
              <a:t>підтоплення </a:t>
            </a:r>
            <a:r>
              <a:rPr sz="1700" b="1" dirty="0">
                <a:latin typeface="Myriad Pro"/>
                <a:cs typeface="Myriad Pro"/>
              </a:rPr>
              <a:t>і  </a:t>
            </a:r>
            <a:r>
              <a:rPr sz="1700" b="1" spc="-5" dirty="0">
                <a:latin typeface="Myriad Pro"/>
                <a:cs typeface="Myriad Pro"/>
              </a:rPr>
              <a:t>заболочування</a:t>
            </a:r>
            <a:r>
              <a:rPr sz="1700" b="1" spc="-50" dirty="0">
                <a:latin typeface="Myriad Pro"/>
                <a:cs typeface="Myriad Pro"/>
              </a:rPr>
              <a:t> </a:t>
            </a:r>
            <a:r>
              <a:rPr sz="1700" b="1" dirty="0">
                <a:latin typeface="Myriad Pro"/>
                <a:cs typeface="Myriad Pro"/>
              </a:rPr>
              <a:t>земель</a:t>
            </a:r>
            <a:endParaRPr sz="1700">
              <a:latin typeface="Myriad Pro"/>
              <a:cs typeface="Myriad Pro"/>
            </a:endParaRPr>
          </a:p>
          <a:p>
            <a:pPr marL="12700" marR="476884">
              <a:lnSpc>
                <a:spcPct val="100000"/>
              </a:lnSpc>
              <a:spcBef>
                <a:spcPts val="1210"/>
              </a:spcBef>
            </a:pPr>
            <a:r>
              <a:rPr sz="1700" b="1" spc="-5" dirty="0">
                <a:latin typeface="Myriad Pro"/>
                <a:cs typeface="Myriad Pro"/>
              </a:rPr>
              <a:t>погіршення</a:t>
            </a:r>
            <a:r>
              <a:rPr sz="1700" b="1" spc="-35" dirty="0">
                <a:latin typeface="Myriad Pro"/>
                <a:cs typeface="Myriad Pro"/>
              </a:rPr>
              <a:t> </a:t>
            </a:r>
            <a:r>
              <a:rPr sz="1700" b="1" spc="-5" dirty="0">
                <a:latin typeface="Myriad Pro"/>
                <a:cs typeface="Myriad Pro"/>
              </a:rPr>
              <a:t>якості  водних</a:t>
            </a:r>
            <a:r>
              <a:rPr sz="1700" b="1" spc="-15" dirty="0">
                <a:latin typeface="Myriad Pro"/>
                <a:cs typeface="Myriad Pro"/>
              </a:rPr>
              <a:t> </a:t>
            </a:r>
            <a:r>
              <a:rPr sz="1700" b="1" dirty="0">
                <a:latin typeface="Myriad Pro"/>
                <a:cs typeface="Myriad Pro"/>
              </a:rPr>
              <a:t>ресурсів</a:t>
            </a:r>
            <a:endParaRPr sz="1700">
              <a:latin typeface="Myriad Pro"/>
              <a:cs typeface="Myriad Pro"/>
            </a:endParaRPr>
          </a:p>
        </p:txBody>
      </p:sp>
      <p:sp>
        <p:nvSpPr>
          <p:cNvPr id="83" name="object 39">
            <a:extLst>
              <a:ext uri="{FF2B5EF4-FFF2-40B4-BE49-F238E27FC236}">
                <a16:creationId xmlns:a16="http://schemas.microsoft.com/office/drawing/2014/main" id="{A51A5005-81F3-4DE4-80E0-B25B531A609A}"/>
              </a:ext>
            </a:extLst>
          </p:cNvPr>
          <p:cNvSpPr/>
          <p:nvPr/>
        </p:nvSpPr>
        <p:spPr>
          <a:xfrm>
            <a:off x="10242553" y="3434407"/>
            <a:ext cx="72009" cy="719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987DD6C-30E6-498A-9067-CF3863930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3" y="4840244"/>
            <a:ext cx="10931525" cy="1467477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7BB610B5-CAC9-4349-BA4D-2E7562982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2498" y="830342"/>
            <a:ext cx="8503353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5505" marR="5080" indent="-85344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/>
              <a:t>ВАРІАНТИ</a:t>
            </a:r>
            <a:r>
              <a:rPr i="0" spc="-10" dirty="0"/>
              <a:t> </a:t>
            </a:r>
            <a:r>
              <a:rPr i="0" spc="-15" dirty="0"/>
              <a:t>ДЕРЖАВНОЇ ПОЛІТИКИ  </a:t>
            </a:r>
            <a:r>
              <a:rPr i="0" dirty="0"/>
              <a:t>У </a:t>
            </a:r>
            <a:r>
              <a:rPr i="0" spc="-30" dirty="0"/>
              <a:t>ВУГЛЕДОБУВНІЙ </a:t>
            </a:r>
            <a:r>
              <a:rPr i="0" spc="-60" dirty="0"/>
              <a:t>ГАЛУЗІ</a:t>
            </a:r>
            <a:r>
              <a:rPr i="0" spc="15" dirty="0"/>
              <a:t> </a:t>
            </a:r>
            <a:r>
              <a:rPr i="0" spc="-5" dirty="0">
                <a:solidFill>
                  <a:srgbClr val="522E91"/>
                </a:solidFill>
                <a:latin typeface="Roboto Slab"/>
                <a:cs typeface="Roboto Slab"/>
              </a:rPr>
              <a:t>(1)</a:t>
            </a: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154517F6-6ACB-434E-9110-DBD8F08B1E52}"/>
              </a:ext>
            </a:extLst>
          </p:cNvPr>
          <p:cNvSpPr txBox="1"/>
          <p:nvPr/>
        </p:nvSpPr>
        <p:spPr>
          <a:xfrm>
            <a:off x="3107975" y="2128498"/>
            <a:ext cx="72497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100" b="1" spc="-25" dirty="0">
                <a:solidFill>
                  <a:srgbClr val="522E91"/>
                </a:solidFill>
                <a:latin typeface="Roboto Slab"/>
                <a:cs typeface="Roboto Slab"/>
              </a:rPr>
              <a:t>Шлях № 1. </a:t>
            </a:r>
            <a:r>
              <a:rPr sz="2100" b="1" spc="-15" dirty="0" err="1">
                <a:solidFill>
                  <a:srgbClr val="522E91"/>
                </a:solidFill>
                <a:latin typeface="Roboto Slab"/>
                <a:cs typeface="Roboto Slab"/>
              </a:rPr>
              <a:t>Продовження</a:t>
            </a:r>
            <a:r>
              <a:rPr sz="2100" b="1" spc="-15" dirty="0">
                <a:solidFill>
                  <a:srgbClr val="522E91"/>
                </a:solidFill>
                <a:latin typeface="Roboto Slab"/>
                <a:cs typeface="Roboto Slab"/>
              </a:rPr>
              <a:t> </a:t>
            </a:r>
            <a:r>
              <a:rPr sz="2100" b="1" spc="-10" dirty="0">
                <a:solidFill>
                  <a:srgbClr val="522E91"/>
                </a:solidFill>
                <a:latin typeface="Roboto Slab"/>
                <a:cs typeface="Roboto Slab"/>
              </a:rPr>
              <a:t>поточної</a:t>
            </a:r>
            <a:r>
              <a:rPr sz="2100" b="1" spc="55" dirty="0">
                <a:solidFill>
                  <a:srgbClr val="522E91"/>
                </a:solidFill>
                <a:latin typeface="Roboto Slab"/>
                <a:cs typeface="Roboto Slab"/>
              </a:rPr>
              <a:t> </a:t>
            </a:r>
            <a:r>
              <a:rPr sz="2100" b="1" spc="-10" dirty="0">
                <a:solidFill>
                  <a:srgbClr val="522E91"/>
                </a:solidFill>
                <a:latin typeface="Roboto Slab"/>
                <a:cs typeface="Roboto Slab"/>
              </a:rPr>
              <a:t>політики</a:t>
            </a:r>
            <a:endParaRPr sz="2100" dirty="0">
              <a:latin typeface="Roboto Slab"/>
              <a:cs typeface="Roboto Slab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210CA080-7E26-4376-8A63-1D4F0D38B98A}"/>
              </a:ext>
            </a:extLst>
          </p:cNvPr>
          <p:cNvSpPr txBox="1"/>
          <p:nvPr/>
        </p:nvSpPr>
        <p:spPr>
          <a:xfrm>
            <a:off x="1276616" y="2577287"/>
            <a:ext cx="10931525" cy="427990"/>
          </a:xfrm>
          <a:prstGeom prst="rect">
            <a:avLst/>
          </a:prstGeom>
          <a:solidFill>
            <a:srgbClr val="FFF200"/>
          </a:solidFill>
        </p:spPr>
        <p:txBody>
          <a:bodyPr vert="horz" wrap="square" lIns="0" tIns="603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75"/>
              </a:spcBef>
            </a:pPr>
            <a:r>
              <a:rPr sz="1950" b="1" spc="35" dirty="0">
                <a:latin typeface="Myriad Pro"/>
                <a:cs typeface="Myriad Pro"/>
              </a:rPr>
              <a:t>ЦІЛІ:</a:t>
            </a:r>
            <a:endParaRPr sz="1950" dirty="0">
              <a:latin typeface="Myriad Pro"/>
              <a:cs typeface="Myriad Pro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5DD64535-4904-43E8-B335-DC8C0EF2D17B}"/>
              </a:ext>
            </a:extLst>
          </p:cNvPr>
          <p:cNvSpPr txBox="1"/>
          <p:nvPr/>
        </p:nvSpPr>
        <p:spPr>
          <a:xfrm>
            <a:off x="1276616" y="4340555"/>
            <a:ext cx="10931525" cy="427990"/>
          </a:xfrm>
          <a:prstGeom prst="rect">
            <a:avLst/>
          </a:prstGeom>
          <a:solidFill>
            <a:srgbClr val="FFF200"/>
          </a:solidFill>
        </p:spPr>
        <p:txBody>
          <a:bodyPr vert="horz" wrap="square" lIns="0" tIns="603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75"/>
              </a:spcBef>
            </a:pPr>
            <a:r>
              <a:rPr sz="1950" b="1" spc="45" dirty="0">
                <a:latin typeface="Myriad Pro"/>
                <a:cs typeface="Myriad Pro"/>
              </a:rPr>
              <a:t>ІНСТРУМЕНТИ:</a:t>
            </a:r>
            <a:endParaRPr sz="1950">
              <a:latin typeface="Myriad Pro"/>
              <a:cs typeface="Myriad Pro"/>
            </a:endParaRPr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C1D2E1E2-7226-4C10-90CF-478C082907E4}"/>
              </a:ext>
            </a:extLst>
          </p:cNvPr>
          <p:cNvSpPr txBox="1"/>
          <p:nvPr/>
        </p:nvSpPr>
        <p:spPr>
          <a:xfrm>
            <a:off x="1482393" y="4865865"/>
            <a:ext cx="41046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Державна 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допомога, </a:t>
            </a:r>
            <a:r>
              <a:rPr sz="1800" b="1" spc="5" dirty="0">
                <a:solidFill>
                  <a:srgbClr val="FFFFFF"/>
                </a:solidFill>
                <a:latin typeface="Myriad Pro"/>
                <a:cs typeface="Myriad Pro"/>
              </a:rPr>
              <a:t>яка 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спрямовується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переважно на 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погашення заборгованості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з 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оплати 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праці, оплату 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спожитої</a:t>
            </a:r>
            <a:r>
              <a:rPr sz="1800" b="1" spc="-7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електроенергії  </a:t>
            </a:r>
            <a:r>
              <a:rPr sz="1800" b="1" spc="-15" dirty="0">
                <a:solidFill>
                  <a:srgbClr val="FFFFFF"/>
                </a:solidFill>
                <a:latin typeface="Myriad Pro"/>
                <a:cs typeface="Myriad Pro"/>
              </a:rPr>
              <a:t>та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на </a:t>
            </a:r>
            <a:r>
              <a:rPr sz="1800" b="1" spc="-15" dirty="0">
                <a:solidFill>
                  <a:srgbClr val="FFFFFF"/>
                </a:solidFill>
                <a:latin typeface="Myriad Pro"/>
                <a:cs typeface="Myriad Pro"/>
              </a:rPr>
              <a:t>заходи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з </a:t>
            </a:r>
            <a:r>
              <a:rPr sz="1800" b="1" spc="-15" dirty="0">
                <a:solidFill>
                  <a:srgbClr val="FFFFFF"/>
                </a:solidFill>
                <a:latin typeface="Myriad Pro"/>
                <a:cs typeface="Myriad Pro"/>
              </a:rPr>
              <a:t>охорони</a:t>
            </a:r>
            <a:r>
              <a:rPr sz="1800" b="1" spc="1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праці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34" name="object 9">
            <a:extLst>
              <a:ext uri="{FF2B5EF4-FFF2-40B4-BE49-F238E27FC236}">
                <a16:creationId xmlns:a16="http://schemas.microsoft.com/office/drawing/2014/main" id="{C5FF1FFC-4184-43C6-8CB7-D74B753D22BF}"/>
              </a:ext>
            </a:extLst>
          </p:cNvPr>
          <p:cNvSpPr txBox="1"/>
          <p:nvPr/>
        </p:nvSpPr>
        <p:spPr>
          <a:xfrm>
            <a:off x="6000084" y="4865865"/>
            <a:ext cx="60432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marR="19494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Надання 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податкових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пільг виробникам (низькі</a:t>
            </a:r>
            <a:r>
              <a:rPr sz="1800" b="1" spc="-5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ставки  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плати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за користування надрами, звільнення</a:t>
            </a:r>
            <a:endParaRPr sz="1800">
              <a:latin typeface="Myriad Pro"/>
              <a:cs typeface="Myriad Pro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від 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екологічного податку </a:t>
            </a:r>
            <a:r>
              <a:rPr sz="1800" b="1" spc="-15" dirty="0">
                <a:solidFill>
                  <a:srgbClr val="FFFFFF"/>
                </a:solidFill>
                <a:latin typeface="Myriad Pro"/>
                <a:cs typeface="Myriad Pro"/>
              </a:rPr>
              <a:t>та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ПДВ - операцій з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постачання 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на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митній 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території України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вугілля 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та/або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продуктів  </a:t>
            </a:r>
            <a:r>
              <a:rPr sz="1800" b="1" spc="-10" dirty="0">
                <a:solidFill>
                  <a:srgbClr val="FFFFFF"/>
                </a:solidFill>
                <a:latin typeface="Myriad Pro"/>
                <a:cs typeface="Myriad Pro"/>
              </a:rPr>
              <a:t>його збагачення </a:t>
            </a:r>
            <a:r>
              <a:rPr sz="1800" b="1" spc="-5" dirty="0">
                <a:solidFill>
                  <a:srgbClr val="FFFFFF"/>
                </a:solidFill>
                <a:latin typeface="Myriad Pro"/>
                <a:cs typeface="Myriad Pro"/>
              </a:rPr>
              <a:t>деяких товарних</a:t>
            </a:r>
            <a:r>
              <a:rPr sz="1800" b="1" spc="2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Myriad Pro"/>
                <a:cs typeface="Myriad Pro"/>
              </a:rPr>
              <a:t>позицій)</a:t>
            </a:r>
            <a:endParaRPr sz="1800">
              <a:latin typeface="Myriad Pro"/>
              <a:cs typeface="Myriad Pro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BB9C287-F1DF-4FE9-B5ED-73A1A991A99B}"/>
              </a:ext>
            </a:extLst>
          </p:cNvPr>
          <p:cNvGrpSpPr/>
          <p:nvPr/>
        </p:nvGrpSpPr>
        <p:grpSpPr>
          <a:xfrm>
            <a:off x="1276616" y="3075105"/>
            <a:ext cx="10931525" cy="407893"/>
            <a:chOff x="1276616" y="3144932"/>
            <a:chExt cx="10931525" cy="40789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ABE181D-B60F-46CD-A506-3C89546AC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616" y="3144932"/>
              <a:ext cx="10931525" cy="407893"/>
            </a:xfrm>
            <a:prstGeom prst="rect">
              <a:avLst/>
            </a:prstGeom>
          </p:spPr>
        </p:pic>
        <p:sp>
          <p:nvSpPr>
            <p:cNvPr id="36" name="object 11">
              <a:extLst>
                <a:ext uri="{FF2B5EF4-FFF2-40B4-BE49-F238E27FC236}">
                  <a16:creationId xmlns:a16="http://schemas.microsoft.com/office/drawing/2014/main" id="{9CFF614B-1589-4ECD-881B-BD679E9E615D}"/>
                </a:ext>
              </a:extLst>
            </p:cNvPr>
            <p:cNvSpPr txBox="1"/>
            <p:nvPr/>
          </p:nvSpPr>
          <p:spPr>
            <a:xfrm>
              <a:off x="4008338" y="3171825"/>
              <a:ext cx="544068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Myriad Pro Light"/>
                  <a:cs typeface="Myriad Pro Light"/>
                </a:rPr>
                <a:t>Підтримка </a:t>
              </a:r>
              <a:r>
                <a:rPr sz="1800" b="1" spc="-10" dirty="0">
                  <a:solidFill>
                    <a:srgbClr val="FFFFFF"/>
                  </a:solidFill>
                  <a:latin typeface="Myriad Pro Light"/>
                  <a:cs typeface="Myriad Pro Light"/>
                </a:rPr>
                <a:t>роботи </a:t>
              </a:r>
              <a:r>
                <a:rPr sz="1800" b="1" spc="-5" dirty="0">
                  <a:solidFill>
                    <a:srgbClr val="FFFFFF"/>
                  </a:solidFill>
                  <a:latin typeface="Myriad Pro Light"/>
                  <a:cs typeface="Myriad Pro Light"/>
                </a:rPr>
                <a:t>існуючих державних</a:t>
              </a:r>
              <a:r>
                <a:rPr sz="1800" b="1" spc="5" dirty="0">
                  <a:solidFill>
                    <a:srgbClr val="FFFFFF"/>
                  </a:solidFill>
                  <a:latin typeface="Myriad Pro Light"/>
                  <a:cs typeface="Myriad Pro Light"/>
                </a:rPr>
                <a:t> </a:t>
              </a:r>
              <a:r>
                <a:rPr sz="1800" b="1" dirty="0">
                  <a:solidFill>
                    <a:srgbClr val="FFFFFF"/>
                  </a:solidFill>
                  <a:latin typeface="Myriad Pro Light"/>
                  <a:cs typeface="Myriad Pro Light"/>
                </a:rPr>
                <a:t>підприємств</a:t>
              </a:r>
              <a:endParaRPr sz="1800" dirty="0">
                <a:latin typeface="Myriad Pro Light"/>
                <a:cs typeface="Myriad Pro Light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4A5769D-D458-48BC-A705-E9D6AF7CBA49}"/>
              </a:ext>
            </a:extLst>
          </p:cNvPr>
          <p:cNvGrpSpPr/>
          <p:nvPr/>
        </p:nvGrpSpPr>
        <p:grpSpPr>
          <a:xfrm>
            <a:off x="1286473" y="3552825"/>
            <a:ext cx="10914246" cy="586608"/>
            <a:chOff x="1286473" y="3705225"/>
            <a:chExt cx="10914246" cy="586608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14F0150-DF3D-4144-8EB7-F55937D06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872" y="3705225"/>
              <a:ext cx="3531870" cy="586608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7CAFDB0-8655-4FDE-9703-9876215C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849" y="3705225"/>
              <a:ext cx="3531870" cy="58660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768E4493-45B9-4DDD-ADC8-3A2D49EBF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473" y="3705225"/>
              <a:ext cx="3531870" cy="586608"/>
            </a:xfrm>
            <a:prstGeom prst="rect">
              <a:avLst/>
            </a:prstGeom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478DCE63-3692-4DAA-BEC1-C40433DE1345}"/>
                </a:ext>
              </a:extLst>
            </p:cNvPr>
            <p:cNvGrpSpPr/>
            <p:nvPr/>
          </p:nvGrpSpPr>
          <p:grpSpPr>
            <a:xfrm>
              <a:off x="1754800" y="3750073"/>
              <a:ext cx="10275170" cy="452120"/>
              <a:chOff x="1754800" y="3750073"/>
              <a:chExt cx="10275170" cy="452120"/>
            </a:xfrm>
          </p:grpSpPr>
          <p:sp>
            <p:nvSpPr>
              <p:cNvPr id="38" name="object 13">
                <a:extLst>
                  <a:ext uri="{FF2B5EF4-FFF2-40B4-BE49-F238E27FC236}">
                    <a16:creationId xmlns:a16="http://schemas.microsoft.com/office/drawing/2014/main" id="{17762F24-1004-4282-8C33-5A001740ABAA}"/>
                  </a:ext>
                </a:extLst>
              </p:cNvPr>
              <p:cNvSpPr txBox="1"/>
              <p:nvPr/>
            </p:nvSpPr>
            <p:spPr>
              <a:xfrm>
                <a:off x="8834015" y="3856753"/>
                <a:ext cx="3195955" cy="2387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b="1" spc="-5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Забезпечення </a:t>
                </a:r>
                <a:r>
                  <a:rPr sz="1400" b="1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безпеки праці</a:t>
                </a:r>
                <a:r>
                  <a:rPr sz="1400" b="1" spc="-20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 </a:t>
                </a:r>
                <a:r>
                  <a:rPr sz="1400" b="1" spc="-5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шахтарів</a:t>
                </a:r>
                <a:endParaRPr sz="1400">
                  <a:latin typeface="Myriad Pro"/>
                  <a:cs typeface="Myriad Pro"/>
                </a:endParaRPr>
              </a:p>
            </p:txBody>
          </p:sp>
          <p:sp>
            <p:nvSpPr>
              <p:cNvPr id="41" name="object 15">
                <a:extLst>
                  <a:ext uri="{FF2B5EF4-FFF2-40B4-BE49-F238E27FC236}">
                    <a16:creationId xmlns:a16="http://schemas.microsoft.com/office/drawing/2014/main" id="{97D2079D-F4F5-42CC-8C01-CEB68104DAB3}"/>
                  </a:ext>
                </a:extLst>
              </p:cNvPr>
              <p:cNvSpPr txBox="1"/>
              <p:nvPr/>
            </p:nvSpPr>
            <p:spPr>
              <a:xfrm>
                <a:off x="1754800" y="3750073"/>
                <a:ext cx="2581275" cy="4521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74015" marR="5080" indent="-36195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b="1" spc="-5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Стабілізація видобутку</a:t>
                </a:r>
                <a:r>
                  <a:rPr sz="1400" b="1" spc="-60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 </a:t>
                </a:r>
                <a:r>
                  <a:rPr sz="1400" b="1" spc="-5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вугілля  державними шахтами</a:t>
                </a:r>
                <a:endParaRPr sz="1400" dirty="0">
                  <a:latin typeface="Myriad Pro"/>
                  <a:cs typeface="Myriad Pro"/>
                </a:endParaRPr>
              </a:p>
            </p:txBody>
          </p:sp>
          <p:sp>
            <p:nvSpPr>
              <p:cNvPr id="45" name="object 17">
                <a:extLst>
                  <a:ext uri="{FF2B5EF4-FFF2-40B4-BE49-F238E27FC236}">
                    <a16:creationId xmlns:a16="http://schemas.microsoft.com/office/drawing/2014/main" id="{D03648CD-E96D-4F80-A65D-9074B5E84EFE}"/>
                  </a:ext>
                </a:extLst>
              </p:cNvPr>
              <p:cNvSpPr txBox="1"/>
              <p:nvPr/>
            </p:nvSpPr>
            <p:spPr>
              <a:xfrm>
                <a:off x="5056667" y="3750073"/>
                <a:ext cx="3357879" cy="4521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889635" marR="5080" indent="-877569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b="1" spc="-5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Збереження робочих </a:t>
                </a:r>
                <a:r>
                  <a:rPr sz="1400" b="1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місць </a:t>
                </a:r>
                <a:r>
                  <a:rPr sz="1400" b="1" spc="-10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та </a:t>
                </a:r>
                <a:r>
                  <a:rPr sz="1400" b="1" spc="-5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зниження  соціальної </a:t>
                </a:r>
                <a:r>
                  <a:rPr sz="1400" b="1" spc="-10" dirty="0">
                    <a:solidFill>
                      <a:srgbClr val="FFFFFF"/>
                    </a:solidFill>
                    <a:latin typeface="Myriad Pro"/>
                    <a:cs typeface="Myriad Pro"/>
                  </a:rPr>
                  <a:t>напруги</a:t>
                </a:r>
                <a:endParaRPr sz="1400">
                  <a:latin typeface="Myriad Pro"/>
                  <a:cs typeface="Myriad Pr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E71767-34CC-4462-B721-EE0D38B684C9}"/>
              </a:ext>
            </a:extLst>
          </p:cNvPr>
          <p:cNvGrpSpPr/>
          <p:nvPr/>
        </p:nvGrpSpPr>
        <p:grpSpPr>
          <a:xfrm>
            <a:off x="1321520" y="4108647"/>
            <a:ext cx="10841225" cy="1349178"/>
            <a:chOff x="1321520" y="4261047"/>
            <a:chExt cx="10841225" cy="1349178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1CAF2A8-38D4-4655-A658-0C31D024D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20" y="4261047"/>
              <a:ext cx="10841225" cy="1349178"/>
            </a:xfrm>
            <a:prstGeom prst="rect">
              <a:avLst/>
            </a:prstGeom>
          </p:spPr>
        </p:pic>
        <p:sp>
          <p:nvSpPr>
            <p:cNvPr id="42" name="object 8">
              <a:extLst>
                <a:ext uri="{FF2B5EF4-FFF2-40B4-BE49-F238E27FC236}">
                  <a16:creationId xmlns:a16="http://schemas.microsoft.com/office/drawing/2014/main" id="{C52E97FC-9A4D-4780-BF7B-A5853DFA611E}"/>
                </a:ext>
              </a:extLst>
            </p:cNvPr>
            <p:cNvSpPr txBox="1"/>
            <p:nvPr/>
          </p:nvSpPr>
          <p:spPr>
            <a:xfrm>
              <a:off x="1494358" y="4566508"/>
              <a:ext cx="1165860" cy="8788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-635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latin typeface="Myriad Pro Light"/>
                  <a:cs typeface="Myriad Pro Light"/>
                </a:rPr>
                <a:t>Створення  </a:t>
              </a:r>
              <a:r>
                <a:rPr sz="1400" b="1" spc="-5" dirty="0">
                  <a:latin typeface="Myriad Pro Light"/>
                  <a:cs typeface="Myriad Pro Light"/>
                </a:rPr>
                <a:t>вертикально-  </a:t>
              </a:r>
              <a:r>
                <a:rPr sz="1400" b="1" dirty="0">
                  <a:latin typeface="Myriad Pro Light"/>
                  <a:cs typeface="Myriad Pro Light"/>
                </a:rPr>
                <a:t>і</a:t>
              </a:r>
              <a:r>
                <a:rPr sz="1400" b="1" spc="-10" dirty="0">
                  <a:latin typeface="Myriad Pro Light"/>
                  <a:cs typeface="Myriad Pro Light"/>
                </a:rPr>
                <a:t>н</a:t>
              </a:r>
              <a:r>
                <a:rPr sz="1400" b="1" spc="-25" dirty="0">
                  <a:latin typeface="Myriad Pro Light"/>
                  <a:cs typeface="Myriad Pro Light"/>
                </a:rPr>
                <a:t>т</a:t>
              </a:r>
              <a:r>
                <a:rPr sz="1400" b="1" dirty="0">
                  <a:latin typeface="Myriad Pro Light"/>
                  <a:cs typeface="Myriad Pro Light"/>
                </a:rPr>
                <a:t>е</a:t>
              </a:r>
              <a:r>
                <a:rPr sz="1400" b="1" spc="-10" dirty="0">
                  <a:latin typeface="Myriad Pro Light"/>
                  <a:cs typeface="Myriad Pro Light"/>
                </a:rPr>
                <a:t>г</a:t>
              </a:r>
              <a:r>
                <a:rPr sz="1400" b="1" dirty="0">
                  <a:latin typeface="Myriad Pro Light"/>
                  <a:cs typeface="Myriad Pro Light"/>
                </a:rPr>
                <a:t>ровано</a:t>
              </a:r>
              <a:r>
                <a:rPr sz="1400" b="1" spc="-25" dirty="0">
                  <a:latin typeface="Myriad Pro Light"/>
                  <a:cs typeface="Myriad Pro Light"/>
                </a:rPr>
                <a:t>г</a:t>
              </a:r>
              <a:r>
                <a:rPr sz="1400" b="1" dirty="0">
                  <a:latin typeface="Myriad Pro Light"/>
                  <a:cs typeface="Myriad Pro Light"/>
                </a:rPr>
                <a:t>о  </a:t>
              </a:r>
              <a:r>
                <a:rPr sz="1400" b="1" spc="-5" dirty="0">
                  <a:latin typeface="Myriad Pro Light"/>
                  <a:cs typeface="Myriad Pro Light"/>
                </a:rPr>
                <a:t>холдингу</a:t>
              </a:r>
              <a:endParaRPr sz="1400">
                <a:latin typeface="Myriad Pro Light"/>
                <a:cs typeface="Myriad Pro Light"/>
              </a:endParaRPr>
            </a:p>
          </p:txBody>
        </p:sp>
        <p:sp>
          <p:nvSpPr>
            <p:cNvPr id="44" name="object 10">
              <a:extLst>
                <a:ext uri="{FF2B5EF4-FFF2-40B4-BE49-F238E27FC236}">
                  <a16:creationId xmlns:a16="http://schemas.microsoft.com/office/drawing/2014/main" id="{1DAF4885-F2B2-4FA4-B0E1-634BEE33067D}"/>
                </a:ext>
              </a:extLst>
            </p:cNvPr>
            <p:cNvSpPr txBox="1"/>
            <p:nvPr/>
          </p:nvSpPr>
          <p:spPr>
            <a:xfrm>
              <a:off x="3419300" y="4886548"/>
              <a:ext cx="112712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Myriad Pro Light"/>
                  <a:cs typeface="Myriad Pro Light"/>
                </a:rPr>
                <a:t>Приватизація</a:t>
              </a:r>
              <a:endParaRPr sz="1400">
                <a:latin typeface="Myriad Pro Light"/>
                <a:cs typeface="Myriad Pro Light"/>
              </a:endParaRPr>
            </a:p>
          </p:txBody>
        </p:sp>
        <p:sp>
          <p:nvSpPr>
            <p:cNvPr id="46" name="object 12">
              <a:extLst>
                <a:ext uri="{FF2B5EF4-FFF2-40B4-BE49-F238E27FC236}">
                  <a16:creationId xmlns:a16="http://schemas.microsoft.com/office/drawing/2014/main" id="{EA4DDD66-494D-47EC-9FFF-64226E2806AF}"/>
                </a:ext>
              </a:extLst>
            </p:cNvPr>
            <p:cNvSpPr txBox="1"/>
            <p:nvPr/>
          </p:nvSpPr>
          <p:spPr>
            <a:xfrm>
              <a:off x="6747905" y="4459729"/>
              <a:ext cx="1614170" cy="1092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-13335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Myriad Pro Light"/>
                  <a:cs typeface="Myriad Pro Light"/>
                </a:rPr>
                <a:t>Приведення </a:t>
              </a:r>
              <a:r>
                <a:rPr sz="1400" b="1" dirty="0">
                  <a:latin typeface="Myriad Pro Light"/>
                  <a:cs typeface="Myriad Pro Light"/>
                </a:rPr>
                <a:t>рівня  </a:t>
              </a:r>
              <a:r>
                <a:rPr sz="1400" b="1" spc="-5" dirty="0">
                  <a:latin typeface="Myriad Pro Light"/>
                  <a:cs typeface="Myriad Pro Light"/>
                </a:rPr>
                <a:t>рентної </a:t>
              </a:r>
              <a:r>
                <a:rPr sz="1400" b="1" spc="-10" dirty="0">
                  <a:latin typeface="Myriad Pro Light"/>
                  <a:cs typeface="Myriad Pro Light"/>
                </a:rPr>
                <a:t>плати </a:t>
              </a:r>
              <a:r>
                <a:rPr sz="1400" b="1" dirty="0">
                  <a:latin typeface="Myriad Pro Light"/>
                  <a:cs typeface="Myriad Pro Light"/>
                </a:rPr>
                <a:t>у  відповідність </a:t>
              </a:r>
              <a:r>
                <a:rPr sz="1400" b="1" spc="-5" dirty="0">
                  <a:latin typeface="Myriad Pro Light"/>
                  <a:cs typeface="Myriad Pro Light"/>
                </a:rPr>
                <a:t>до  ренти </a:t>
              </a:r>
              <a:r>
                <a:rPr sz="1400" b="1" dirty="0">
                  <a:latin typeface="Myriad Pro Light"/>
                  <a:cs typeface="Myriad Pro Light"/>
                </a:rPr>
                <a:t>на</a:t>
              </a:r>
              <a:r>
                <a:rPr sz="1400" b="1" spc="-85" dirty="0">
                  <a:latin typeface="Myriad Pro Light"/>
                  <a:cs typeface="Myriad Pro Light"/>
                </a:rPr>
                <a:t> </a:t>
              </a:r>
              <a:r>
                <a:rPr sz="1400" b="1" spc="-5" dirty="0">
                  <a:latin typeface="Myriad Pro Light"/>
                  <a:cs typeface="Myriad Pro Light"/>
                </a:rPr>
                <a:t>видобуток  </a:t>
              </a:r>
              <a:r>
                <a:rPr sz="1400" b="1" spc="-15" dirty="0">
                  <a:latin typeface="Myriad Pro Light"/>
                  <a:cs typeface="Myriad Pro Light"/>
                </a:rPr>
                <a:t>газу</a:t>
              </a:r>
              <a:endParaRPr sz="1400">
                <a:latin typeface="Myriad Pro Light"/>
                <a:cs typeface="Myriad Pro Light"/>
              </a:endParaRPr>
            </a:p>
          </p:txBody>
        </p:sp>
        <p:sp>
          <p:nvSpPr>
            <p:cNvPr id="48" name="object 14">
              <a:extLst>
                <a:ext uri="{FF2B5EF4-FFF2-40B4-BE49-F238E27FC236}">
                  <a16:creationId xmlns:a16="http://schemas.microsoft.com/office/drawing/2014/main" id="{09316FFD-EB55-44DB-B662-6DC950BD8021}"/>
                </a:ext>
              </a:extLst>
            </p:cNvPr>
            <p:cNvSpPr txBox="1"/>
            <p:nvPr/>
          </p:nvSpPr>
          <p:spPr>
            <a:xfrm>
              <a:off x="5135076" y="4566409"/>
              <a:ext cx="1256665" cy="8788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Myriad Pro Light"/>
                  <a:cs typeface="Myriad Pro Light"/>
                </a:rPr>
                <a:t>Пільгові</a:t>
              </a:r>
              <a:r>
                <a:rPr sz="1400" b="1" spc="-85" dirty="0">
                  <a:latin typeface="Myriad Pro Light"/>
                  <a:cs typeface="Myriad Pro Light"/>
                </a:rPr>
                <a:t> </a:t>
              </a:r>
              <a:r>
                <a:rPr sz="1400" b="1" dirty="0">
                  <a:latin typeface="Myriad Pro Light"/>
                  <a:cs typeface="Myriad Pro Light"/>
                </a:rPr>
                <a:t>ставки  </a:t>
              </a:r>
              <a:r>
                <a:rPr sz="1400" b="1" spc="-10" dirty="0">
                  <a:latin typeface="Myriad Pro Light"/>
                  <a:cs typeface="Myriad Pro Light"/>
                </a:rPr>
                <a:t>плати </a:t>
              </a:r>
              <a:r>
                <a:rPr sz="1400" b="1" dirty="0">
                  <a:latin typeface="Myriad Pro Light"/>
                  <a:cs typeface="Myriad Pro Light"/>
                </a:rPr>
                <a:t>за  користування  надрами</a:t>
              </a:r>
              <a:endParaRPr sz="1400">
                <a:latin typeface="Myriad Pro Light"/>
                <a:cs typeface="Myriad Pro Light"/>
              </a:endParaRPr>
            </a:p>
          </p:txBody>
        </p:sp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EAD79B88-3DE1-42DE-B24F-1A72FFC6B201}"/>
                </a:ext>
              </a:extLst>
            </p:cNvPr>
            <p:cNvSpPr txBox="1"/>
            <p:nvPr/>
          </p:nvSpPr>
          <p:spPr>
            <a:xfrm>
              <a:off x="8835468" y="4566508"/>
              <a:ext cx="1154430" cy="8788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latin typeface="Myriad Pro Light"/>
                  <a:cs typeface="Myriad Pro Light"/>
                </a:rPr>
                <a:t>З</a:t>
              </a:r>
              <a:r>
                <a:rPr sz="1400" b="1" spc="-10" dirty="0">
                  <a:latin typeface="Myriad Pro Light"/>
                  <a:cs typeface="Myriad Pro Light"/>
                </a:rPr>
                <a:t>а</a:t>
              </a:r>
              <a:r>
                <a:rPr sz="1400" b="1" dirty="0">
                  <a:latin typeface="Myriad Pro Light"/>
                  <a:cs typeface="Myriad Pro Light"/>
                </a:rPr>
                <a:t>б</a:t>
              </a:r>
              <a:r>
                <a:rPr sz="1400" b="1" spc="5" dirty="0">
                  <a:latin typeface="Myriad Pro Light"/>
                  <a:cs typeface="Myriad Pro Light"/>
                </a:rPr>
                <a:t>е</a:t>
              </a:r>
              <a:r>
                <a:rPr sz="1400" b="1" dirty="0">
                  <a:latin typeface="Myriad Pro Light"/>
                  <a:cs typeface="Myriad Pro Light"/>
                </a:rPr>
                <a:t>зп</a:t>
              </a:r>
              <a:r>
                <a:rPr sz="1400" b="1" spc="-10" dirty="0">
                  <a:latin typeface="Myriad Pro Light"/>
                  <a:cs typeface="Myriad Pro Light"/>
                </a:rPr>
                <a:t>е</a:t>
              </a:r>
              <a:r>
                <a:rPr sz="1400" b="1" dirty="0">
                  <a:latin typeface="Myriad Pro Light"/>
                  <a:cs typeface="Myriad Pro Light"/>
                </a:rPr>
                <a:t>чення  </a:t>
              </a:r>
              <a:r>
                <a:rPr sz="1400" b="1" spc="-5" dirty="0">
                  <a:latin typeface="Myriad Pro Light"/>
                  <a:cs typeface="Myriad Pro Light"/>
                </a:rPr>
                <a:t>соціального  </a:t>
              </a:r>
              <a:r>
                <a:rPr sz="1400" b="1" spc="5" dirty="0">
                  <a:latin typeface="Myriad Pro Light"/>
                  <a:cs typeface="Myriad Pro Light"/>
                </a:rPr>
                <a:t>захисту  </a:t>
              </a:r>
              <a:r>
                <a:rPr sz="1400" b="1" dirty="0">
                  <a:latin typeface="Myriad Pro Light"/>
                  <a:cs typeface="Myriad Pro Light"/>
                </a:rPr>
                <a:t>працівників</a:t>
              </a:r>
              <a:endParaRPr sz="1400">
                <a:latin typeface="Myriad Pro Light"/>
                <a:cs typeface="Myriad Pro Light"/>
              </a:endParaRPr>
            </a:p>
          </p:txBody>
        </p:sp>
        <p:sp>
          <p:nvSpPr>
            <p:cNvPr id="52" name="object 18">
              <a:extLst>
                <a:ext uri="{FF2B5EF4-FFF2-40B4-BE49-F238E27FC236}">
                  <a16:creationId xmlns:a16="http://schemas.microsoft.com/office/drawing/2014/main" id="{0B6556D1-1DBB-4E03-83EA-4B912BA0B611}"/>
                </a:ext>
              </a:extLst>
            </p:cNvPr>
            <p:cNvSpPr txBox="1"/>
            <p:nvPr/>
          </p:nvSpPr>
          <p:spPr>
            <a:xfrm>
              <a:off x="10665547" y="4673188"/>
              <a:ext cx="1371600" cy="6654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Myriad Pro Light"/>
                  <a:cs typeface="Myriad Pro Light"/>
                </a:rPr>
                <a:t>Дотримання  екологічної  </a:t>
              </a:r>
              <a:r>
                <a:rPr sz="1400" b="1" dirty="0">
                  <a:latin typeface="Myriad Pro Light"/>
                  <a:cs typeface="Myriad Pro Light"/>
                </a:rPr>
                <a:t>безпеки</a:t>
              </a:r>
              <a:r>
                <a:rPr sz="1400" b="1" spc="-65" dirty="0">
                  <a:latin typeface="Myriad Pro Light"/>
                  <a:cs typeface="Myriad Pro Light"/>
                </a:rPr>
                <a:t> </a:t>
              </a:r>
              <a:r>
                <a:rPr sz="1400" b="1" spc="-5" dirty="0">
                  <a:latin typeface="Myriad Pro Light"/>
                  <a:cs typeface="Myriad Pro Light"/>
                </a:rPr>
                <a:t>регіонів</a:t>
              </a:r>
              <a:endParaRPr sz="1400">
                <a:latin typeface="Myriad Pro Light"/>
                <a:cs typeface="Myriad Pro Light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BEEC546-45DB-4B1D-9200-9C000EC861D6}"/>
              </a:ext>
            </a:extLst>
          </p:cNvPr>
          <p:cNvGrpSpPr/>
          <p:nvPr/>
        </p:nvGrpSpPr>
        <p:grpSpPr>
          <a:xfrm>
            <a:off x="1287491" y="3075105"/>
            <a:ext cx="10931520" cy="1015521"/>
            <a:chOff x="1287491" y="3183029"/>
            <a:chExt cx="10931520" cy="1015521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E30CE079-6CBE-4D30-9487-F6A1DD9FB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491" y="3183029"/>
              <a:ext cx="10931520" cy="1015521"/>
            </a:xfrm>
            <a:prstGeom prst="rect">
              <a:avLst/>
            </a:prstGeom>
          </p:spPr>
        </p:pic>
        <p:sp>
          <p:nvSpPr>
            <p:cNvPr id="62" name="object 28">
              <a:extLst>
                <a:ext uri="{FF2B5EF4-FFF2-40B4-BE49-F238E27FC236}">
                  <a16:creationId xmlns:a16="http://schemas.microsoft.com/office/drawing/2014/main" id="{E6AEE023-0C65-470D-B090-CF7EBF1DBD6B}"/>
                </a:ext>
              </a:extLst>
            </p:cNvPr>
            <p:cNvSpPr txBox="1"/>
            <p:nvPr/>
          </p:nvSpPr>
          <p:spPr>
            <a:xfrm>
              <a:off x="5451186" y="3411880"/>
              <a:ext cx="2567305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89915" marR="5080" indent="-57785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FFFFFF"/>
                  </a:solidFill>
                  <a:latin typeface="Myriad Pro"/>
                  <a:cs typeface="Myriad Pro"/>
                </a:rPr>
                <a:t>Скасування</a:t>
              </a:r>
              <a:r>
                <a:rPr sz="1800" b="1" spc="-35" dirty="0">
                  <a:solidFill>
                    <a:srgbClr val="FFFFFF"/>
                  </a:solidFill>
                  <a:latin typeface="Myriad Pro"/>
                  <a:cs typeface="Myriad Pro"/>
                </a:rPr>
                <a:t> </a:t>
              </a:r>
              <a:r>
                <a:rPr sz="1800" b="1" spc="-10" dirty="0">
                  <a:solidFill>
                    <a:srgbClr val="FFFFFF"/>
                  </a:solidFill>
                  <a:latin typeface="Myriad Pro"/>
                  <a:cs typeface="Myriad Pro"/>
                </a:rPr>
                <a:t>податкових  </a:t>
              </a:r>
              <a:r>
                <a:rPr sz="1800" b="1" dirty="0">
                  <a:solidFill>
                    <a:srgbClr val="FFFFFF"/>
                  </a:solidFill>
                  <a:latin typeface="Myriad Pro"/>
                  <a:cs typeface="Myriad Pro"/>
                </a:rPr>
                <a:t>преференцій</a:t>
              </a:r>
              <a:endParaRPr sz="1800">
                <a:latin typeface="Myriad Pro"/>
                <a:cs typeface="Myriad Pro"/>
              </a:endParaRPr>
            </a:p>
          </p:txBody>
        </p:sp>
        <p:sp>
          <p:nvSpPr>
            <p:cNvPr id="64" name="object 30">
              <a:extLst>
                <a:ext uri="{FF2B5EF4-FFF2-40B4-BE49-F238E27FC236}">
                  <a16:creationId xmlns:a16="http://schemas.microsoft.com/office/drawing/2014/main" id="{2EE217A3-222C-448D-B610-57DE8B3D833D}"/>
                </a:ext>
              </a:extLst>
            </p:cNvPr>
            <p:cNvSpPr txBox="1"/>
            <p:nvPr/>
          </p:nvSpPr>
          <p:spPr>
            <a:xfrm>
              <a:off x="1858013" y="3274720"/>
              <a:ext cx="2355215" cy="8483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-13335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Myriad Pro"/>
                  <a:cs typeface="Myriad Pro"/>
                </a:rPr>
                <a:t>Приватизація </a:t>
              </a:r>
              <a:r>
                <a:rPr sz="1800" b="1" dirty="0">
                  <a:solidFill>
                    <a:srgbClr val="FFFFFF"/>
                  </a:solidFill>
                  <a:latin typeface="Myriad Pro"/>
                  <a:cs typeface="Myriad Pro"/>
                </a:rPr>
                <a:t>активів  </a:t>
              </a:r>
              <a:r>
                <a:rPr sz="1800" b="1" spc="-5" dirty="0">
                  <a:solidFill>
                    <a:srgbClr val="FFFFFF"/>
                  </a:solidFill>
                  <a:latin typeface="Myriad Pro"/>
                  <a:cs typeface="Myriad Pro"/>
                </a:rPr>
                <a:t>державних вугільних  </a:t>
              </a:r>
              <a:r>
                <a:rPr sz="1800" b="1" dirty="0">
                  <a:solidFill>
                    <a:srgbClr val="FFFFFF"/>
                  </a:solidFill>
                  <a:latin typeface="Myriad Pro"/>
                  <a:cs typeface="Myriad Pro"/>
                </a:rPr>
                <a:t>підприємств</a:t>
              </a:r>
              <a:endParaRPr sz="1800" dirty="0">
                <a:latin typeface="Myriad Pro"/>
                <a:cs typeface="Myriad Pro"/>
              </a:endParaRPr>
            </a:p>
          </p:txBody>
        </p:sp>
        <p:sp>
          <p:nvSpPr>
            <p:cNvPr id="66" name="object 32">
              <a:extLst>
                <a:ext uri="{FF2B5EF4-FFF2-40B4-BE49-F238E27FC236}">
                  <a16:creationId xmlns:a16="http://schemas.microsoft.com/office/drawing/2014/main" id="{6AD34383-BA9A-4109-AB9F-0A4915A1F1D6}"/>
                </a:ext>
              </a:extLst>
            </p:cNvPr>
            <p:cNvSpPr txBox="1"/>
            <p:nvPr/>
          </p:nvSpPr>
          <p:spPr>
            <a:xfrm>
              <a:off x="8771055" y="3549040"/>
              <a:ext cx="328866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FFFFFF"/>
                  </a:solidFill>
                  <a:latin typeface="Myriad Pro"/>
                  <a:cs typeface="Myriad Pro"/>
                </a:rPr>
                <a:t>Ліквідація неефективних</a:t>
              </a:r>
              <a:r>
                <a:rPr sz="1800" b="1" spc="-65" dirty="0">
                  <a:solidFill>
                    <a:srgbClr val="FFFFFF"/>
                  </a:solidFill>
                  <a:latin typeface="Myriad Pro"/>
                  <a:cs typeface="Myriad Pro"/>
                </a:rPr>
                <a:t> </a:t>
              </a:r>
              <a:r>
                <a:rPr sz="1800" b="1" dirty="0">
                  <a:solidFill>
                    <a:srgbClr val="FFFFFF"/>
                  </a:solidFill>
                  <a:latin typeface="Myriad Pro"/>
                  <a:cs typeface="Myriad Pro"/>
                </a:rPr>
                <a:t>шахт</a:t>
              </a:r>
              <a:endParaRPr sz="1800">
                <a:latin typeface="Myriad Pro"/>
                <a:cs typeface="Myriad Pro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8D807A9-50EC-476D-BED9-6EB3556D7276}"/>
              </a:ext>
            </a:extLst>
          </p:cNvPr>
          <p:cNvGrpSpPr/>
          <p:nvPr/>
        </p:nvGrpSpPr>
        <p:grpSpPr>
          <a:xfrm>
            <a:off x="1328563" y="5610225"/>
            <a:ext cx="7597112" cy="990287"/>
            <a:chOff x="1328563" y="5915025"/>
            <a:chExt cx="7597112" cy="99028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E8A614-DD0A-45BA-A4CD-9A51D2D41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00" y="6219825"/>
              <a:ext cx="4099675" cy="598263"/>
            </a:xfrm>
            <a:prstGeom prst="rect">
              <a:avLst/>
            </a:prstGeom>
          </p:spPr>
        </p:pic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0BBCEFFD-D6B9-4A5B-B3CA-6796477AB9B2}"/>
                </a:ext>
              </a:extLst>
            </p:cNvPr>
            <p:cNvGrpSpPr/>
            <p:nvPr/>
          </p:nvGrpSpPr>
          <p:grpSpPr>
            <a:xfrm>
              <a:off x="3732659" y="6439750"/>
              <a:ext cx="1008393" cy="292100"/>
              <a:chOff x="3732659" y="6439750"/>
              <a:chExt cx="1008393" cy="292100"/>
            </a:xfrm>
          </p:grpSpPr>
          <p:sp>
            <p:nvSpPr>
              <p:cNvPr id="67" name="object 33">
                <a:extLst>
                  <a:ext uri="{FF2B5EF4-FFF2-40B4-BE49-F238E27FC236}">
                    <a16:creationId xmlns:a16="http://schemas.microsoft.com/office/drawing/2014/main" id="{E5A1EC79-D7DB-4C08-B76B-2B2C000004F7}"/>
                  </a:ext>
                </a:extLst>
              </p:cNvPr>
              <p:cNvSpPr/>
              <p:nvPr/>
            </p:nvSpPr>
            <p:spPr>
              <a:xfrm>
                <a:off x="3732659" y="6522148"/>
                <a:ext cx="7715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71525" h="127000">
                    <a:moveTo>
                      <a:pt x="0" y="127000"/>
                    </a:moveTo>
                    <a:lnTo>
                      <a:pt x="771525" y="127000"/>
                    </a:lnTo>
                    <a:lnTo>
                      <a:pt x="771525" y="0"/>
                    </a:lnTo>
                    <a:lnTo>
                      <a:pt x="0" y="0"/>
                    </a:lnTo>
                    <a:lnTo>
                      <a:pt x="0" y="127000"/>
                    </a:lnTo>
                    <a:close/>
                  </a:path>
                </a:pathLst>
              </a:custGeom>
              <a:solidFill>
                <a:srgbClr val="C2DFF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4">
                <a:extLst>
                  <a:ext uri="{FF2B5EF4-FFF2-40B4-BE49-F238E27FC236}">
                    <a16:creationId xmlns:a16="http://schemas.microsoft.com/office/drawing/2014/main" id="{64F72BED-3B56-484F-9FB4-AEFC60E0BDE2}"/>
                  </a:ext>
                </a:extLst>
              </p:cNvPr>
              <p:cNvSpPr/>
              <p:nvPr/>
            </p:nvSpPr>
            <p:spPr>
              <a:xfrm>
                <a:off x="4339732" y="6439750"/>
                <a:ext cx="40132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401320" h="292100">
                    <a:moveTo>
                      <a:pt x="0" y="0"/>
                    </a:moveTo>
                    <a:lnTo>
                      <a:pt x="0" y="291795"/>
                    </a:lnTo>
                    <a:lnTo>
                      <a:pt x="400938" y="1458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DFF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E212342-F941-4054-A5A5-14F04DCAA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563" y="5915025"/>
              <a:ext cx="2603210" cy="990287"/>
            </a:xfrm>
            <a:prstGeom prst="rect">
              <a:avLst/>
            </a:prstGeom>
          </p:spPr>
        </p:pic>
        <p:sp>
          <p:nvSpPr>
            <p:cNvPr id="70" name="object 36">
              <a:extLst>
                <a:ext uri="{FF2B5EF4-FFF2-40B4-BE49-F238E27FC236}">
                  <a16:creationId xmlns:a16="http://schemas.microsoft.com/office/drawing/2014/main" id="{C5959785-E848-4EEB-8CD1-56025EEA9FA6}"/>
                </a:ext>
              </a:extLst>
            </p:cNvPr>
            <p:cNvSpPr txBox="1"/>
            <p:nvPr/>
          </p:nvSpPr>
          <p:spPr>
            <a:xfrm>
              <a:off x="5163820" y="6315287"/>
              <a:ext cx="1262380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7112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solidFill>
                    <a:srgbClr val="FFFFFF"/>
                  </a:solidFill>
                  <a:latin typeface="Myriad Pro"/>
                  <a:cs typeface="Myriad Pro"/>
                </a:rPr>
                <a:t>Конкурентне  </a:t>
              </a:r>
              <a:r>
                <a:rPr sz="1400" b="1" dirty="0">
                  <a:solidFill>
                    <a:srgbClr val="FFFFFF"/>
                  </a:solidFill>
                  <a:latin typeface="Myriad Pro"/>
                  <a:cs typeface="Myriad Pro"/>
                </a:rPr>
                <a:t>цін</a:t>
              </a:r>
              <a:r>
                <a:rPr sz="1400" b="1" spc="-30" dirty="0">
                  <a:solidFill>
                    <a:srgbClr val="FFFFFF"/>
                  </a:solidFill>
                  <a:latin typeface="Myriad Pro"/>
                  <a:cs typeface="Myriad Pro"/>
                </a:rPr>
                <a:t>о</a:t>
              </a:r>
              <a:r>
                <a:rPr sz="1400" b="1" spc="15" dirty="0">
                  <a:solidFill>
                    <a:srgbClr val="FFFFFF"/>
                  </a:solidFill>
                  <a:latin typeface="Myriad Pro"/>
                  <a:cs typeface="Myriad Pro"/>
                </a:rPr>
                <a:t>у</a:t>
              </a:r>
              <a:r>
                <a:rPr sz="1400" b="1" spc="-10" dirty="0">
                  <a:solidFill>
                    <a:srgbClr val="FFFFFF"/>
                  </a:solidFill>
                  <a:latin typeface="Myriad Pro"/>
                  <a:cs typeface="Myriad Pro"/>
                </a:rPr>
                <a:t>т</a:t>
              </a:r>
              <a:r>
                <a:rPr sz="1400" b="1" dirty="0">
                  <a:solidFill>
                    <a:srgbClr val="FFFFFF"/>
                  </a:solidFill>
                  <a:latin typeface="Myriad Pro"/>
                  <a:cs typeface="Myriad Pro"/>
                </a:rPr>
                <a:t>ворення</a:t>
              </a:r>
              <a:endParaRPr sz="1400" dirty="0">
                <a:latin typeface="Myriad Pro"/>
                <a:cs typeface="Myriad Pro"/>
              </a:endParaRPr>
            </a:p>
          </p:txBody>
        </p:sp>
        <p:sp>
          <p:nvSpPr>
            <p:cNvPr id="72" name="object 38">
              <a:extLst>
                <a:ext uri="{FF2B5EF4-FFF2-40B4-BE49-F238E27FC236}">
                  <a16:creationId xmlns:a16="http://schemas.microsoft.com/office/drawing/2014/main" id="{99F468C4-2B3E-4F6F-A75A-4E5733F7A740}"/>
                </a:ext>
              </a:extLst>
            </p:cNvPr>
            <p:cNvSpPr txBox="1"/>
            <p:nvPr/>
          </p:nvSpPr>
          <p:spPr>
            <a:xfrm>
              <a:off x="7188200" y="6315287"/>
              <a:ext cx="164782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376555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solidFill>
                    <a:srgbClr val="FFFFFF"/>
                  </a:solidFill>
                  <a:latin typeface="Myriad Pro"/>
                  <a:cs typeface="Myriad Pro"/>
                </a:rPr>
                <a:t>Ліквідація  </a:t>
              </a:r>
              <a:r>
                <a:rPr sz="1400" b="1" spc="-5" dirty="0">
                  <a:solidFill>
                    <a:srgbClr val="FFFFFF"/>
                  </a:solidFill>
                  <a:latin typeface="Myriad Pro"/>
                  <a:cs typeface="Myriad Pro"/>
                </a:rPr>
                <a:t>монопольних</a:t>
              </a:r>
              <a:r>
                <a:rPr sz="1400" b="1" spc="-55" dirty="0">
                  <a:solidFill>
                    <a:srgbClr val="FFFFFF"/>
                  </a:solidFill>
                  <a:latin typeface="Myriad Pro"/>
                  <a:cs typeface="Myriad Pro"/>
                </a:rPr>
                <a:t> </a:t>
              </a:r>
              <a:r>
                <a:rPr sz="1400" b="1" dirty="0">
                  <a:solidFill>
                    <a:srgbClr val="FFFFFF"/>
                  </a:solidFill>
                  <a:latin typeface="Myriad Pro"/>
                  <a:cs typeface="Myriad Pro"/>
                </a:rPr>
                <a:t>явищ</a:t>
              </a:r>
              <a:endParaRPr sz="1400" dirty="0">
                <a:latin typeface="Myriad Pro"/>
                <a:cs typeface="Myriad Pro"/>
              </a:endParaRPr>
            </a:p>
          </p:txBody>
        </p:sp>
        <p:sp>
          <p:nvSpPr>
            <p:cNvPr id="76" name="object 42">
              <a:extLst>
                <a:ext uri="{FF2B5EF4-FFF2-40B4-BE49-F238E27FC236}">
                  <a16:creationId xmlns:a16="http://schemas.microsoft.com/office/drawing/2014/main" id="{2A629368-76E3-4DB9-B515-1F93723C0837}"/>
                </a:ext>
              </a:extLst>
            </p:cNvPr>
            <p:cNvSpPr txBox="1"/>
            <p:nvPr/>
          </p:nvSpPr>
          <p:spPr>
            <a:xfrm>
              <a:off x="4092807" y="6162040"/>
              <a:ext cx="465455" cy="254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b="1" spc="30" dirty="0">
                  <a:latin typeface="Myriad Pro"/>
                  <a:cs typeface="Myriad Pro"/>
                </a:rPr>
                <a:t>ЦІЛЬ</a:t>
              </a:r>
              <a:endParaRPr sz="1500">
                <a:latin typeface="Myriad Pro"/>
                <a:cs typeface="Myriad Pro"/>
              </a:endParaRPr>
            </a:p>
          </p:txBody>
        </p:sp>
        <p:sp>
          <p:nvSpPr>
            <p:cNvPr id="78" name="object 44">
              <a:extLst>
                <a:ext uri="{FF2B5EF4-FFF2-40B4-BE49-F238E27FC236}">
                  <a16:creationId xmlns:a16="http://schemas.microsoft.com/office/drawing/2014/main" id="{B23F5B03-9D47-408A-B403-1B1E4BF849A3}"/>
                </a:ext>
              </a:extLst>
            </p:cNvPr>
            <p:cNvSpPr txBox="1"/>
            <p:nvPr/>
          </p:nvSpPr>
          <p:spPr>
            <a:xfrm>
              <a:off x="1602098" y="6009853"/>
              <a:ext cx="2080895" cy="8483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065" marR="5080" indent="-64135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FFFFFF"/>
                  </a:solidFill>
                  <a:latin typeface="Myriad Pro"/>
                  <a:cs typeface="Myriad Pro"/>
                </a:rPr>
                <a:t>Посилення  а</a:t>
              </a:r>
              <a:r>
                <a:rPr sz="1800" b="1" spc="-10" dirty="0">
                  <a:solidFill>
                    <a:srgbClr val="FFFFFF"/>
                  </a:solidFill>
                  <a:latin typeface="Myriad Pro"/>
                  <a:cs typeface="Myriad Pro"/>
                </a:rPr>
                <a:t>нт</a:t>
              </a:r>
              <a:r>
                <a:rPr sz="1800" b="1" dirty="0">
                  <a:solidFill>
                    <a:srgbClr val="FFFFFF"/>
                  </a:solidFill>
                  <a:latin typeface="Myriad Pro"/>
                  <a:cs typeface="Myriad Pro"/>
                </a:rPr>
                <a:t>и</a:t>
              </a:r>
              <a:r>
                <a:rPr sz="1800" b="1" spc="-10" dirty="0">
                  <a:solidFill>
                    <a:srgbClr val="FFFFFF"/>
                  </a:solidFill>
                  <a:latin typeface="Myriad Pro"/>
                  <a:cs typeface="Myriad Pro"/>
                </a:rPr>
                <a:t>м</a:t>
              </a:r>
              <a:r>
                <a:rPr sz="1800" b="1" dirty="0">
                  <a:solidFill>
                    <a:srgbClr val="FFFFFF"/>
                  </a:solidFill>
                  <a:latin typeface="Myriad Pro"/>
                  <a:cs typeface="Myriad Pro"/>
                </a:rPr>
                <a:t>онопольно</a:t>
              </a:r>
              <a:r>
                <a:rPr sz="1800" b="1" spc="-30" dirty="0">
                  <a:solidFill>
                    <a:srgbClr val="FFFFFF"/>
                  </a:solidFill>
                  <a:latin typeface="Myriad Pro"/>
                  <a:cs typeface="Myriad Pro"/>
                </a:rPr>
                <a:t>г</a:t>
              </a:r>
              <a:r>
                <a:rPr sz="1800" b="1" dirty="0">
                  <a:solidFill>
                    <a:srgbClr val="FFFFFF"/>
                  </a:solidFill>
                  <a:latin typeface="Myriad Pro"/>
                  <a:cs typeface="Myriad Pro"/>
                </a:rPr>
                <a:t>о  </a:t>
              </a:r>
              <a:r>
                <a:rPr sz="1800" b="1" spc="-5" dirty="0">
                  <a:solidFill>
                    <a:srgbClr val="FFFFFF"/>
                  </a:solidFill>
                  <a:latin typeface="Myriad Pro"/>
                  <a:cs typeface="Myriad Pro"/>
                </a:rPr>
                <a:t>законодавства</a:t>
              </a:r>
              <a:endParaRPr sz="1800" dirty="0">
                <a:latin typeface="Myriad Pro"/>
                <a:cs typeface="Myriad Pro"/>
              </a:endParaRPr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5D58FAA4-8038-4776-9348-989620395F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2498" y="830342"/>
            <a:ext cx="8503353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5505" marR="5080" indent="-85344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/>
              <a:t>ВАРІАНТИ </a:t>
            </a:r>
            <a:r>
              <a:rPr lang="ru-RU" spc="-15" dirty="0"/>
              <a:t>ДЕРЖАВНОЇ ПОЛІТИКИ  </a:t>
            </a:r>
            <a:r>
              <a:rPr lang="ru-RU" dirty="0"/>
              <a:t>У </a:t>
            </a:r>
            <a:r>
              <a:rPr lang="ru-RU" spc="-30" dirty="0"/>
              <a:t>ВУГЛЕДОБУВНІЙ </a:t>
            </a:r>
            <a:r>
              <a:rPr lang="ru-RU" spc="-60" dirty="0"/>
              <a:t>ГАЛУЗІ</a:t>
            </a:r>
            <a:r>
              <a:rPr lang="ru-RU" spc="15" dirty="0"/>
              <a:t> </a:t>
            </a:r>
            <a:r>
              <a:rPr lang="ru-RU" spc="-5" dirty="0">
                <a:solidFill>
                  <a:srgbClr val="522E91"/>
                </a:solidFill>
              </a:rPr>
              <a:t>(2)</a:t>
            </a:r>
            <a:endParaRPr i="0" spc="-5" dirty="0">
              <a:solidFill>
                <a:srgbClr val="522E91"/>
              </a:solidFill>
              <a:latin typeface="Roboto Slab"/>
              <a:cs typeface="Roboto Slab"/>
            </a:endParaRP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39E8C03A-5DC9-42E2-B198-358322A38D9D}"/>
              </a:ext>
            </a:extLst>
          </p:cNvPr>
          <p:cNvSpPr txBox="1"/>
          <p:nvPr/>
        </p:nvSpPr>
        <p:spPr>
          <a:xfrm>
            <a:off x="3107975" y="2128498"/>
            <a:ext cx="72497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100" b="1" spc="-25" dirty="0">
                <a:solidFill>
                  <a:srgbClr val="522E91"/>
                </a:solidFill>
                <a:latin typeface="Roboto Slab"/>
                <a:cs typeface="Roboto Slab"/>
              </a:rPr>
              <a:t>Шлях </a:t>
            </a:r>
            <a:r>
              <a:rPr lang="uk-UA" sz="2100" b="1" dirty="0">
                <a:solidFill>
                  <a:srgbClr val="522E91"/>
                </a:solidFill>
                <a:latin typeface="Roboto Slab"/>
                <a:cs typeface="Roboto Slab"/>
              </a:rPr>
              <a:t>№ 2. </a:t>
            </a:r>
            <a:r>
              <a:rPr lang="uk-UA" sz="2100" b="1" spc="-15" dirty="0">
                <a:solidFill>
                  <a:srgbClr val="522E91"/>
                </a:solidFill>
                <a:latin typeface="Roboto Slab"/>
                <a:cs typeface="Roboto Slab"/>
              </a:rPr>
              <a:t>Ринкові відносини у вугільній галузі</a:t>
            </a:r>
            <a:endParaRPr lang="uk-UA" sz="2100" dirty="0">
              <a:latin typeface="Roboto Slab"/>
              <a:cs typeface="Roboto Slab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00DC75AE-F456-4857-AA46-21994A43E522}"/>
              </a:ext>
            </a:extLst>
          </p:cNvPr>
          <p:cNvSpPr txBox="1">
            <a:spLocks/>
          </p:cNvSpPr>
          <p:nvPr/>
        </p:nvSpPr>
        <p:spPr>
          <a:xfrm>
            <a:off x="1276616" y="2612789"/>
            <a:ext cx="10931525" cy="396000"/>
          </a:xfrm>
          <a:prstGeom prst="rect">
            <a:avLst/>
          </a:prstGeom>
          <a:solidFill>
            <a:srgbClr val="FFF200"/>
          </a:solidFill>
        </p:spPr>
        <p:txBody>
          <a:bodyPr vert="horz" wrap="square" lIns="0" tIns="60325" rIns="0" bIns="0" rtlCol="0" anchor="ctr" anchorCtr="0">
            <a:noAutofit/>
          </a:bodyPr>
          <a:lstStyle/>
          <a:p>
            <a:pPr marL="2540" algn="ctr">
              <a:lnSpc>
                <a:spcPct val="100000"/>
              </a:lnSpc>
              <a:spcBef>
                <a:spcPts val="475"/>
              </a:spcBef>
            </a:pPr>
            <a:r>
              <a:rPr lang="uk-UA" sz="1950" b="1" spc="35" dirty="0">
                <a:latin typeface="Myriad Pro"/>
                <a:cs typeface="Myriad Pro"/>
              </a:rPr>
              <a:t>КОНЦЕПТУАЛЬНІ ЗМІНИ:</a:t>
            </a:r>
            <a:endParaRPr lang="uk-UA" sz="195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961</Words>
  <Application>Microsoft Macintosh PowerPoint</Application>
  <PresentationFormat>Произвольный</PresentationFormat>
  <Paragraphs>256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Myriad Pro</vt:lpstr>
      <vt:lpstr>Myriad Pro Black</vt:lpstr>
      <vt:lpstr>Times New Roman</vt:lpstr>
      <vt:lpstr>Calibri</vt:lpstr>
      <vt:lpstr>Roboto Slab</vt:lpstr>
      <vt:lpstr>Myriad Pro Light</vt:lpstr>
      <vt:lpstr>Office Theme</vt:lpstr>
      <vt:lpstr>Презентация PowerPoint</vt:lpstr>
      <vt:lpstr>АКТУАЛЬНІСТЬ ДОСЛІДЖЕННЯ</vt:lpstr>
      <vt:lpstr>ОСНОВНІ ВИЯВЛЕНІ ПРОБЛЕМИ</vt:lpstr>
      <vt:lpstr>ПРОБЛЕМИ ГАЛУЗІ (1) ДЕФІЦИТ ВУГІЛЛЯ ВЛАСНОГО ВИДОБУТКУ</vt:lpstr>
      <vt:lpstr>ПРОБЛЕМИ ГАЛУЗІ (2) НЕДОСТАТНІ ОБСЯГИ КАПІТАЛОВКЛАДЕНЬ В НОВЕ БУДІВНИЦТВО ТА ОНОВЛЕННЯ ОСНОВНИХ ФОНДІВ </vt:lpstr>
      <vt:lpstr>1,6%</vt:lpstr>
      <vt:lpstr>ПРОБЛЕМИ ГАЛУЗІ (4)  НЕГАТИВНИЙ ЕКОЛОГІЧНИЙ ВПЛИВ ВУГЛЕДОБУВНИХ ПІДПРИЄМСТВ</vt:lpstr>
      <vt:lpstr>ВАРІАНТИ ДЕРЖАВНОЇ ПОЛІТИКИ  У ВУГЛЕДОБУВНІЙ ГАЛУЗІ (1)</vt:lpstr>
      <vt:lpstr>ВАРІАНТИ ДЕРЖАВНОЇ ПОЛІТИКИ  У ВУГЛЕДОБУВНІЙ ГАЛУЗІ (2)</vt:lpstr>
      <vt:lpstr>ПРОБЛЕМИ ТА ПРОПОЗИЦІЇ ЩОДО ЇХ ВИРІШЕННЯ</vt:lpstr>
      <vt:lpstr>ДОВГОСТРОКОВІ ЦІЛІ</vt:lpstr>
      <vt:lpstr>Презентация PowerPoint</vt:lpstr>
      <vt:lpstr>ДЯКУЄМО 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РЕГУЛЮВАННЯ РИНКУ  ВУГІЛЛЯ</dc:title>
  <dc:creator>Alyona</dc:creator>
  <cp:lastModifiedBy>Viktoriia Romashenko</cp:lastModifiedBy>
  <cp:revision>29</cp:revision>
  <dcterms:created xsi:type="dcterms:W3CDTF">2020-01-09T13:56:56Z</dcterms:created>
  <dcterms:modified xsi:type="dcterms:W3CDTF">2020-01-30T07:43:41Z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2020-01-09T00:00:00Z</vt:filetime>
  </property>
</Properties>
</file>